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 id="2147483670" r:id="rId4"/>
  </p:sldMasterIdLst>
  <p:notesMasterIdLst>
    <p:notesMasterId r:id="rId6"/>
  </p:notesMasterIdLst>
  <p:handoutMasterIdLst>
    <p:handoutMasterId r:id="rId51"/>
  </p:handoutMasterIdLst>
  <p:sldIdLst>
    <p:sldId id="535" r:id="rId5"/>
    <p:sldId id="256" r:id="rId7"/>
    <p:sldId id="324" r:id="rId8"/>
    <p:sldId id="325" r:id="rId9"/>
    <p:sldId id="582" r:id="rId10"/>
    <p:sldId id="279" r:id="rId11"/>
    <p:sldId id="624" r:id="rId12"/>
    <p:sldId id="625" r:id="rId13"/>
    <p:sldId id="280" r:id="rId14"/>
    <p:sldId id="626" r:id="rId15"/>
    <p:sldId id="534" r:id="rId16"/>
    <p:sldId id="329" r:id="rId17"/>
    <p:sldId id="465" r:id="rId18"/>
    <p:sldId id="391" r:id="rId19"/>
    <p:sldId id="581" r:id="rId20"/>
    <p:sldId id="284" r:id="rId21"/>
    <p:sldId id="441" r:id="rId22"/>
    <p:sldId id="463" r:id="rId23"/>
    <p:sldId id="290" r:id="rId24"/>
    <p:sldId id="289" r:id="rId25"/>
    <p:sldId id="286" r:id="rId26"/>
    <p:sldId id="287" r:id="rId27"/>
    <p:sldId id="464" r:id="rId28"/>
    <p:sldId id="274" r:id="rId29"/>
    <p:sldId id="294" r:id="rId30"/>
    <p:sldId id="440" r:id="rId31"/>
    <p:sldId id="439" r:id="rId32"/>
    <p:sldId id="296" r:id="rId33"/>
    <p:sldId id="404" r:id="rId34"/>
    <p:sldId id="297" r:id="rId35"/>
    <p:sldId id="406" r:id="rId36"/>
    <p:sldId id="466" r:id="rId37"/>
    <p:sldId id="427" r:id="rId38"/>
    <p:sldId id="628" r:id="rId39"/>
    <p:sldId id="293" r:id="rId40"/>
    <p:sldId id="368" r:id="rId41"/>
    <p:sldId id="394" r:id="rId42"/>
    <p:sldId id="407" r:id="rId43"/>
    <p:sldId id="396" r:id="rId44"/>
    <p:sldId id="271" r:id="rId45"/>
    <p:sldId id="272" r:id="rId46"/>
    <p:sldId id="401" r:id="rId47"/>
    <p:sldId id="402" r:id="rId48"/>
    <p:sldId id="403" r:id="rId49"/>
    <p:sldId id="278"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崔凤仪" initials="崔"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7790"/>
    <a:srgbClr val="189A7F"/>
    <a:srgbClr val="F09C2A"/>
    <a:srgbClr val="D24132"/>
    <a:srgbClr val="F5F7F9"/>
    <a:srgbClr val="189A80"/>
    <a:srgbClr val="2683C6"/>
    <a:srgbClr val="1CADE4"/>
    <a:srgbClr val="05A2D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4" autoAdjust="0"/>
    <p:restoredTop sz="94469" autoAdjust="0"/>
  </p:normalViewPr>
  <p:slideViewPr>
    <p:cSldViewPr showGuides="1">
      <p:cViewPr>
        <p:scale>
          <a:sx n="84" d="100"/>
          <a:sy n="84" d="100"/>
        </p:scale>
        <p:origin x="186" y="150"/>
      </p:cViewPr>
      <p:guideLst>
        <p:guide orient="horz" pos="2432"/>
        <p:guide pos="3840"/>
      </p:guideLst>
    </p:cSldViewPr>
  </p:slideViewPr>
  <p:notesTextViewPr>
    <p:cViewPr>
      <p:scale>
        <a:sx n="1" d="1"/>
        <a:sy n="1" d="1"/>
      </p:scale>
      <p:origin x="0" y="0"/>
    </p:cViewPr>
  </p:notesTextViewPr>
  <p:sorterViewPr>
    <p:cViewPr>
      <p:scale>
        <a:sx n="66" d="100"/>
        <a:sy n="66" d="100"/>
      </p:scale>
      <p:origin x="0" y="-2952"/>
    </p:cViewPr>
  </p:sorterViewPr>
  <p:notesViewPr>
    <p:cSldViewPr>
      <p:cViewPr varScale="1">
        <p:scale>
          <a:sx n="54" d="100"/>
          <a:sy n="54" d="100"/>
        </p:scale>
        <p:origin x="2820" y="7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23828;&#20964;&#20202;\Desktop\&#26032;&#24314;%20XLSX%20&#24037;&#20316;&#3492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23828;&#20964;&#20202;\Desktop\&#26032;&#24314;%20XLSX%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b="1" dirty="0">
                <a:solidFill>
                  <a:srgbClr val="167C9C"/>
                </a:solidFill>
                <a:latin typeface="微软雅黑" panose="020B0503020204020204" pitchFamily="34" charset="-122"/>
                <a:ea typeface="微软雅黑" panose="020B0503020204020204" pitchFamily="34" charset="-122"/>
              </a:rPr>
              <a:t>近十年建筑业概况（单位：个）</a:t>
            </a:r>
            <a:endParaRPr lang="zh-CN" altLang="en-US" b="1" dirty="0">
              <a:solidFill>
                <a:srgbClr val="167C9C"/>
              </a:solidFill>
              <a:latin typeface="微软雅黑" panose="020B0503020204020204" pitchFamily="34" charset="-122"/>
              <a:ea typeface="微软雅黑" panose="020B0503020204020204" pitchFamily="34" charset="-122"/>
            </a:endParaRPr>
          </a:p>
        </c:rich>
      </c:tx>
      <c:layout>
        <c:manualLayout>
          <c:xMode val="edge"/>
          <c:yMode val="edge"/>
          <c:x val="0.0369489460435199"/>
          <c:y val="0.0333491268830954"/>
        </c:manualLayout>
      </c:layout>
      <c:overlay val="0"/>
      <c:spPr>
        <a:noFill/>
        <a:ln>
          <a:noFill/>
        </a:ln>
        <a:effectLst/>
      </c:spPr>
    </c:title>
    <c:autoTitleDeleted val="0"/>
    <c:plotArea>
      <c:layout/>
      <c:lineChart>
        <c:grouping val="standard"/>
        <c:varyColors val="0"/>
        <c:ser>
          <c:idx val="0"/>
          <c:order val="0"/>
          <c:tx>
            <c:strRef>
              <c:f>'[新建 XLSX 工作表.xlsx]Sheet2'!$B$1</c:f>
              <c:strCache>
                <c:ptCount val="1"/>
                <c:pt idx="0">
                  <c:v>建筑业企业单位数(个)</c:v>
                </c:pt>
              </c:strCache>
            </c:strRef>
          </c:tx>
          <c:spPr>
            <a:ln w="28575" cap="rnd">
              <a:solidFill>
                <a:schemeClr val="accent1"/>
              </a:solidFill>
              <a:round/>
            </a:ln>
            <a:effectLst/>
          </c:spPr>
          <c:marker>
            <c:symbol val="none"/>
          </c:marker>
          <c:dLbls>
            <c:delete val="1"/>
          </c:dLbls>
          <c:cat>
            <c:strRef>
              <c:f>'[新建 XLSX 工作表.xlsx]Sheet2'!$A$2:$A$11</c:f>
              <c:strCache>
                <c:ptCount val="10"/>
                <c:pt idx="0">
                  <c:v>2011年</c:v>
                </c:pt>
                <c:pt idx="1">
                  <c:v>2012年</c:v>
                </c:pt>
                <c:pt idx="2">
                  <c:v>2013年</c:v>
                </c:pt>
                <c:pt idx="3">
                  <c:v>2014年</c:v>
                </c:pt>
                <c:pt idx="4">
                  <c:v>2015年</c:v>
                </c:pt>
                <c:pt idx="5">
                  <c:v>2016年</c:v>
                </c:pt>
                <c:pt idx="6">
                  <c:v>2017年</c:v>
                </c:pt>
                <c:pt idx="7">
                  <c:v>2018年</c:v>
                </c:pt>
                <c:pt idx="8">
                  <c:v>2019年</c:v>
                </c:pt>
                <c:pt idx="9">
                  <c:v>2020年</c:v>
                </c:pt>
              </c:strCache>
            </c:strRef>
          </c:cat>
          <c:val>
            <c:numRef>
              <c:f>'[新建 XLSX 工作表.xlsx]Sheet2'!$B$2:$B$11</c:f>
              <c:numCache>
                <c:formatCode>General</c:formatCode>
                <c:ptCount val="10"/>
                <c:pt idx="0">
                  <c:v>72280</c:v>
                </c:pt>
                <c:pt idx="1">
                  <c:v>75280</c:v>
                </c:pt>
                <c:pt idx="2">
                  <c:v>78919</c:v>
                </c:pt>
                <c:pt idx="3">
                  <c:v>81141</c:v>
                </c:pt>
                <c:pt idx="4">
                  <c:v>80911</c:v>
                </c:pt>
                <c:pt idx="5">
                  <c:v>83017</c:v>
                </c:pt>
                <c:pt idx="6">
                  <c:v>88074</c:v>
                </c:pt>
                <c:pt idx="7">
                  <c:v>96544</c:v>
                </c:pt>
                <c:pt idx="8">
                  <c:v>103805</c:v>
                </c:pt>
                <c:pt idx="9">
                  <c:v>116716</c:v>
                </c:pt>
              </c:numCache>
            </c:numRef>
          </c:val>
          <c:smooth val="0"/>
        </c:ser>
        <c:dLbls>
          <c:showLegendKey val="0"/>
          <c:showVal val="0"/>
          <c:showCatName val="0"/>
          <c:showSerName val="0"/>
          <c:showPercent val="0"/>
          <c:showBubbleSize val="0"/>
        </c:dLbls>
        <c:marker val="0"/>
        <c:smooth val="0"/>
        <c:axId val="371464480"/>
        <c:axId val="371462128"/>
      </c:lineChart>
      <c:lineChart>
        <c:grouping val="standard"/>
        <c:varyColors val="0"/>
        <c:ser>
          <c:idx val="1"/>
          <c:order val="1"/>
          <c:tx>
            <c:strRef>
              <c:f>'[新建 XLSX 工作表.xlsx]Sheet2'!$C$1</c:f>
              <c:strCache>
                <c:ptCount val="1"/>
                <c:pt idx="0">
                  <c:v>建筑业企业从业人员数(万人)</c:v>
                </c:pt>
              </c:strCache>
            </c:strRef>
          </c:tx>
          <c:spPr>
            <a:ln w="28575" cap="rnd">
              <a:solidFill>
                <a:schemeClr val="accent2"/>
              </a:solidFill>
              <a:round/>
            </a:ln>
            <a:effectLst/>
          </c:spPr>
          <c:marker>
            <c:symbol val="none"/>
          </c:marker>
          <c:dLbls>
            <c:delete val="1"/>
          </c:dLbls>
          <c:cat>
            <c:strRef>
              <c:f>'[新建 XLSX 工作表.xlsx]Sheet2'!$A$2:$A$11</c:f>
              <c:strCache>
                <c:ptCount val="10"/>
                <c:pt idx="0">
                  <c:v>2011年</c:v>
                </c:pt>
                <c:pt idx="1">
                  <c:v>2012年</c:v>
                </c:pt>
                <c:pt idx="2">
                  <c:v>2013年</c:v>
                </c:pt>
                <c:pt idx="3">
                  <c:v>2014年</c:v>
                </c:pt>
                <c:pt idx="4">
                  <c:v>2015年</c:v>
                </c:pt>
                <c:pt idx="5">
                  <c:v>2016年</c:v>
                </c:pt>
                <c:pt idx="6">
                  <c:v>2017年</c:v>
                </c:pt>
                <c:pt idx="7">
                  <c:v>2018年</c:v>
                </c:pt>
                <c:pt idx="8">
                  <c:v>2019年</c:v>
                </c:pt>
                <c:pt idx="9">
                  <c:v>2020年</c:v>
                </c:pt>
              </c:strCache>
            </c:strRef>
          </c:cat>
          <c:val>
            <c:numRef>
              <c:f>'[新建 XLSX 工作表.xlsx]Sheet2'!$C$2:$C$11</c:f>
              <c:numCache>
                <c:formatCode>General</c:formatCode>
                <c:ptCount val="10"/>
                <c:pt idx="0">
                  <c:v>3852.5</c:v>
                </c:pt>
                <c:pt idx="1">
                  <c:v>4267.24</c:v>
                </c:pt>
                <c:pt idx="2">
                  <c:v>4528.36</c:v>
                </c:pt>
                <c:pt idx="3">
                  <c:v>4536.97</c:v>
                </c:pt>
                <c:pt idx="4">
                  <c:v>5093.7</c:v>
                </c:pt>
                <c:pt idx="5">
                  <c:v>5184.5</c:v>
                </c:pt>
                <c:pt idx="6">
                  <c:v>5529.63</c:v>
                </c:pt>
                <c:pt idx="7">
                  <c:v>5305.23</c:v>
                </c:pt>
                <c:pt idx="8">
                  <c:v>5427.08</c:v>
                </c:pt>
                <c:pt idx="9">
                  <c:v>5366.92</c:v>
                </c:pt>
              </c:numCache>
            </c:numRef>
          </c:val>
          <c:smooth val="0"/>
        </c:ser>
        <c:dLbls>
          <c:showLegendKey val="0"/>
          <c:showVal val="0"/>
          <c:showCatName val="0"/>
          <c:showSerName val="0"/>
          <c:showPercent val="0"/>
          <c:showBubbleSize val="0"/>
        </c:dLbls>
        <c:marker val="0"/>
        <c:smooth val="0"/>
        <c:axId val="371459776"/>
        <c:axId val="371466048"/>
      </c:lineChart>
      <c:catAx>
        <c:axId val="371464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371462128"/>
        <c:crosses val="autoZero"/>
        <c:auto val="1"/>
        <c:lblAlgn val="ctr"/>
        <c:lblOffset val="100"/>
        <c:noMultiLvlLbl val="0"/>
      </c:catAx>
      <c:valAx>
        <c:axId val="37146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b="1">
                    <a:latin typeface="微软雅黑" panose="020B0503020204020204" pitchFamily="34" charset="-122"/>
                    <a:ea typeface="微软雅黑" panose="020B0503020204020204" pitchFamily="34" charset="-122"/>
                  </a:rPr>
                  <a:t>企业单位数</a:t>
                </a:r>
                <a:endParaRPr lang="zh-CN" altLang="en-US" b="1">
                  <a:latin typeface="微软雅黑" panose="020B0503020204020204" pitchFamily="34" charset="-122"/>
                  <a:ea typeface="微软雅黑" panose="020B0503020204020204" pitchFamily="34" charset="-122"/>
                </a:endParaRPr>
              </a:p>
            </c:rich>
          </c:tx>
          <c:layout>
            <c:manualLayout>
              <c:xMode val="edge"/>
              <c:yMode val="edge"/>
              <c:x val="0.0155001813788327"/>
              <c:y val="0.250769818371845"/>
            </c:manualLayout>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50" b="0" i="0" u="none" strike="noStrike" kern="1200" baseline="0">
                <a:solidFill>
                  <a:schemeClr val="tx1">
                    <a:lumMod val="65000"/>
                    <a:lumOff val="35000"/>
                  </a:schemeClr>
                </a:solidFill>
                <a:latin typeface="+mn-lt"/>
                <a:ea typeface="+mn-ea"/>
                <a:cs typeface="+mn-cs"/>
              </a:defRPr>
            </a:pPr>
          </a:p>
        </c:txPr>
        <c:crossAx val="371464480"/>
        <c:crosses val="autoZero"/>
        <c:crossBetween val="between"/>
      </c:valAx>
      <c:catAx>
        <c:axId val="3714597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71466048"/>
        <c:crosses val="autoZero"/>
        <c:auto val="1"/>
        <c:lblAlgn val="ctr"/>
        <c:lblOffset val="100"/>
        <c:noMultiLvlLbl val="0"/>
      </c:catAx>
      <c:valAx>
        <c:axId val="371466048"/>
        <c:scaling>
          <c:orientation val="minMax"/>
        </c:scaling>
        <c:delete val="0"/>
        <c:axPos val="r"/>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b="1">
                    <a:latin typeface="微软雅黑" panose="020B0503020204020204" pitchFamily="34" charset="-122"/>
                    <a:ea typeface="微软雅黑" panose="020B0503020204020204" pitchFamily="34" charset="-122"/>
                  </a:rPr>
                  <a:t>从业人员数（万人）</a:t>
                </a:r>
                <a:endParaRPr lang="zh-CN" altLang="en-US" b="1">
                  <a:latin typeface="微软雅黑" panose="020B0503020204020204" pitchFamily="34" charset="-122"/>
                  <a:ea typeface="微软雅黑" panose="020B0503020204020204" pitchFamily="34" charset="-122"/>
                </a:endParaRPr>
              </a:p>
            </c:rich>
          </c:tx>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50" b="0" i="0" u="none" strike="noStrike" kern="1200" baseline="0">
                <a:solidFill>
                  <a:schemeClr val="tx1">
                    <a:lumMod val="65000"/>
                    <a:lumOff val="35000"/>
                  </a:schemeClr>
                </a:solidFill>
                <a:latin typeface="+mn-lt"/>
                <a:ea typeface="+mn-ea"/>
                <a:cs typeface="+mn-cs"/>
              </a:defRPr>
            </a:pPr>
          </a:p>
        </c:txPr>
        <c:crossAx val="371459776"/>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b="1" dirty="0">
                <a:solidFill>
                  <a:srgbClr val="167C9C"/>
                </a:solidFill>
                <a:latin typeface="微软雅黑" panose="020B0503020204020204" pitchFamily="34" charset="-122"/>
                <a:ea typeface="微软雅黑" panose="020B0503020204020204" pitchFamily="34" charset="-122"/>
              </a:rPr>
              <a:t>近十年建筑业总产值（单位：亿元）</a:t>
            </a:r>
            <a:endParaRPr lang="zh-CN" altLang="en-US" b="1" dirty="0">
              <a:solidFill>
                <a:srgbClr val="167C9C"/>
              </a:solidFill>
              <a:latin typeface="微软雅黑" panose="020B0503020204020204" pitchFamily="34" charset="-122"/>
              <a:ea typeface="微软雅黑" panose="020B0503020204020204" pitchFamily="34" charset="-122"/>
            </a:endParaRPr>
          </a:p>
        </c:rich>
      </c:tx>
      <c:layout>
        <c:manualLayout>
          <c:xMode val="edge"/>
          <c:yMode val="edge"/>
          <c:x val="0.0167352250335046"/>
          <c:y val="0.0214361314484629"/>
        </c:manualLayout>
      </c:layout>
      <c:overlay val="0"/>
      <c:spPr>
        <a:noFill/>
        <a:ln>
          <a:noFill/>
        </a:ln>
        <a:effectLst/>
      </c:spPr>
    </c:title>
    <c:autoTitleDeleted val="0"/>
    <c:plotArea>
      <c:layout/>
      <c:barChart>
        <c:barDir val="col"/>
        <c:grouping val="clustered"/>
        <c:varyColors val="0"/>
        <c:ser>
          <c:idx val="0"/>
          <c:order val="0"/>
          <c:tx>
            <c:strRef>
              <c:f>'[新建 XLSX 工作表.xlsx]Sheet1'!$B$1</c:f>
              <c:strCache>
                <c:ptCount val="1"/>
                <c:pt idx="0">
                  <c:v>建筑业总产值(亿元)</c:v>
                </c:pt>
              </c:strCache>
            </c:strRef>
          </c:tx>
          <c:spPr>
            <a:solidFill>
              <a:schemeClr val="accent1"/>
            </a:solidFill>
            <a:ln>
              <a:noFill/>
            </a:ln>
            <a:effectLst/>
          </c:spPr>
          <c:invertIfNegative val="0"/>
          <c:dLbls>
            <c:delete val="1"/>
          </c:dLbls>
          <c:trendline>
            <c:spPr>
              <a:ln w="19050" cap="rnd">
                <a:solidFill>
                  <a:schemeClr val="accent1"/>
                </a:solidFill>
                <a:prstDash val="sysDot"/>
              </a:ln>
              <a:effectLst/>
            </c:spPr>
            <c:trendlineType val="exp"/>
            <c:dispRSqr val="0"/>
            <c:dispEq val="0"/>
          </c:trendline>
          <c:cat>
            <c:strRef>
              <c:f>'[新建 XLSX 工作表.xlsx]Sheet1'!$A$2:$A$11</c:f>
              <c:strCache>
                <c:ptCount val="10"/>
                <c:pt idx="0">
                  <c:v>2011年</c:v>
                </c:pt>
                <c:pt idx="1">
                  <c:v>2012年</c:v>
                </c:pt>
                <c:pt idx="2">
                  <c:v>2013年</c:v>
                </c:pt>
                <c:pt idx="3">
                  <c:v>2014年</c:v>
                </c:pt>
                <c:pt idx="4">
                  <c:v>2015年</c:v>
                </c:pt>
                <c:pt idx="5">
                  <c:v>2016年</c:v>
                </c:pt>
                <c:pt idx="6">
                  <c:v>2017年</c:v>
                </c:pt>
                <c:pt idx="7">
                  <c:v>2018年</c:v>
                </c:pt>
                <c:pt idx="8">
                  <c:v>2019年</c:v>
                </c:pt>
                <c:pt idx="9">
                  <c:v>2020年</c:v>
                </c:pt>
              </c:strCache>
            </c:strRef>
          </c:cat>
          <c:val>
            <c:numRef>
              <c:f>'[新建 XLSX 工作表.xlsx]Sheet1'!$B$2:$B$11</c:f>
              <c:numCache>
                <c:formatCode>General</c:formatCode>
                <c:ptCount val="10"/>
                <c:pt idx="0">
                  <c:v>116463.3</c:v>
                </c:pt>
                <c:pt idx="1">
                  <c:v>137217.86</c:v>
                </c:pt>
                <c:pt idx="2">
                  <c:v>160366.06</c:v>
                </c:pt>
                <c:pt idx="3">
                  <c:v>176713.4</c:v>
                </c:pt>
                <c:pt idx="4">
                  <c:v>180757.47</c:v>
                </c:pt>
                <c:pt idx="5">
                  <c:v>193566.78</c:v>
                </c:pt>
                <c:pt idx="6">
                  <c:v>213943.56</c:v>
                </c:pt>
                <c:pt idx="7">
                  <c:v>225816.86</c:v>
                </c:pt>
                <c:pt idx="8">
                  <c:v>248443.27</c:v>
                </c:pt>
                <c:pt idx="9">
                  <c:v>263947.04</c:v>
                </c:pt>
              </c:numCache>
            </c:numRef>
          </c:val>
        </c:ser>
        <c:ser>
          <c:idx val="1"/>
          <c:order val="1"/>
          <c:tx>
            <c:strRef>
              <c:f>'[新建 XLSX 工作表.xlsx]Sheet1'!$C$1</c:f>
              <c:strCache>
                <c:ptCount val="1"/>
                <c:pt idx="0">
                  <c:v>建筑工程产值(亿元)</c:v>
                </c:pt>
              </c:strCache>
            </c:strRef>
          </c:tx>
          <c:spPr>
            <a:solidFill>
              <a:schemeClr val="accent2"/>
            </a:solidFill>
            <a:ln>
              <a:noFill/>
            </a:ln>
            <a:effectLst/>
          </c:spPr>
          <c:invertIfNegative val="0"/>
          <c:dLbls>
            <c:delete val="1"/>
          </c:dLbls>
          <c:cat>
            <c:strRef>
              <c:f>'[新建 XLSX 工作表.xlsx]Sheet1'!$A$2:$A$11</c:f>
              <c:strCache>
                <c:ptCount val="10"/>
                <c:pt idx="0">
                  <c:v>2011年</c:v>
                </c:pt>
                <c:pt idx="1">
                  <c:v>2012年</c:v>
                </c:pt>
                <c:pt idx="2">
                  <c:v>2013年</c:v>
                </c:pt>
                <c:pt idx="3">
                  <c:v>2014年</c:v>
                </c:pt>
                <c:pt idx="4">
                  <c:v>2015年</c:v>
                </c:pt>
                <c:pt idx="5">
                  <c:v>2016年</c:v>
                </c:pt>
                <c:pt idx="6">
                  <c:v>2017年</c:v>
                </c:pt>
                <c:pt idx="7">
                  <c:v>2018年</c:v>
                </c:pt>
                <c:pt idx="8">
                  <c:v>2019年</c:v>
                </c:pt>
                <c:pt idx="9">
                  <c:v>2020年</c:v>
                </c:pt>
              </c:strCache>
            </c:strRef>
          </c:cat>
          <c:val>
            <c:numRef>
              <c:f>'[新建 XLSX 工作表.xlsx]Sheet1'!$C$2:$C$11</c:f>
              <c:numCache>
                <c:formatCode>General</c:formatCode>
                <c:ptCount val="10"/>
                <c:pt idx="0">
                  <c:v>103665.77</c:v>
                </c:pt>
                <c:pt idx="1">
                  <c:v>121719.92</c:v>
                </c:pt>
                <c:pt idx="2">
                  <c:v>141146.83</c:v>
                </c:pt>
                <c:pt idx="3">
                  <c:v>157142.51</c:v>
                </c:pt>
                <c:pt idx="4">
                  <c:v>160267.9</c:v>
                </c:pt>
                <c:pt idx="5">
                  <c:v>171864.23</c:v>
                </c:pt>
                <c:pt idx="6">
                  <c:v>189164.63</c:v>
                </c:pt>
                <c:pt idx="7">
                  <c:v>207586.45</c:v>
                </c:pt>
                <c:pt idx="8">
                  <c:v>218660.66</c:v>
                </c:pt>
                <c:pt idx="9">
                  <c:v>0</c:v>
                </c:pt>
              </c:numCache>
            </c:numRef>
          </c:val>
        </c:ser>
        <c:ser>
          <c:idx val="2"/>
          <c:order val="2"/>
          <c:tx>
            <c:strRef>
              <c:f>'[新建 XLSX 工作表.xlsx]Sheet1'!$D$1</c:f>
              <c:strCache>
                <c:ptCount val="1"/>
                <c:pt idx="0">
                  <c:v>安装工程产值(亿元)</c:v>
                </c:pt>
              </c:strCache>
            </c:strRef>
          </c:tx>
          <c:spPr>
            <a:solidFill>
              <a:schemeClr val="accent3"/>
            </a:solidFill>
            <a:ln>
              <a:noFill/>
            </a:ln>
            <a:effectLst/>
          </c:spPr>
          <c:invertIfNegative val="0"/>
          <c:dLbls>
            <c:delete val="1"/>
          </c:dLbls>
          <c:cat>
            <c:strRef>
              <c:f>'[新建 XLSX 工作表.xlsx]Sheet1'!$A$2:$A$11</c:f>
              <c:strCache>
                <c:ptCount val="10"/>
                <c:pt idx="0">
                  <c:v>2011年</c:v>
                </c:pt>
                <c:pt idx="1">
                  <c:v>2012年</c:v>
                </c:pt>
                <c:pt idx="2">
                  <c:v>2013年</c:v>
                </c:pt>
                <c:pt idx="3">
                  <c:v>2014年</c:v>
                </c:pt>
                <c:pt idx="4">
                  <c:v>2015年</c:v>
                </c:pt>
                <c:pt idx="5">
                  <c:v>2016年</c:v>
                </c:pt>
                <c:pt idx="6">
                  <c:v>2017年</c:v>
                </c:pt>
                <c:pt idx="7">
                  <c:v>2018年</c:v>
                </c:pt>
                <c:pt idx="8">
                  <c:v>2019年</c:v>
                </c:pt>
                <c:pt idx="9">
                  <c:v>2020年</c:v>
                </c:pt>
              </c:strCache>
            </c:strRef>
          </c:cat>
          <c:val>
            <c:numRef>
              <c:f>'[新建 XLSX 工作表.xlsx]Sheet1'!$D$2:$D$11</c:f>
              <c:numCache>
                <c:formatCode>General</c:formatCode>
                <c:ptCount val="10"/>
                <c:pt idx="0">
                  <c:v>9543.71</c:v>
                </c:pt>
                <c:pt idx="1">
                  <c:v>11316.59</c:v>
                </c:pt>
                <c:pt idx="2">
                  <c:v>13355.2</c:v>
                </c:pt>
                <c:pt idx="3">
                  <c:v>14259.8</c:v>
                </c:pt>
                <c:pt idx="4">
                  <c:v>14991.79</c:v>
                </c:pt>
                <c:pt idx="5">
                  <c:v>15775</c:v>
                </c:pt>
                <c:pt idx="6">
                  <c:v>17882.03</c:v>
                </c:pt>
                <c:pt idx="7">
                  <c:v>19630.16</c:v>
                </c:pt>
                <c:pt idx="8">
                  <c:v>21353.82</c:v>
                </c:pt>
                <c:pt idx="9">
                  <c:v>0</c:v>
                </c:pt>
              </c:numCache>
            </c:numRef>
          </c:val>
        </c:ser>
        <c:ser>
          <c:idx val="3"/>
          <c:order val="3"/>
          <c:tx>
            <c:strRef>
              <c:f>'[新建 XLSX 工作表.xlsx]Sheet1'!$E$1</c:f>
              <c:strCache>
                <c:ptCount val="1"/>
                <c:pt idx="0">
                  <c:v>其他产值(亿元)</c:v>
                </c:pt>
              </c:strCache>
            </c:strRef>
          </c:tx>
          <c:spPr>
            <a:solidFill>
              <a:schemeClr val="accent4"/>
            </a:solidFill>
            <a:ln>
              <a:noFill/>
            </a:ln>
            <a:effectLst/>
          </c:spPr>
          <c:invertIfNegative val="0"/>
          <c:dLbls>
            <c:delete val="1"/>
          </c:dLbls>
          <c:cat>
            <c:strRef>
              <c:f>'[新建 XLSX 工作表.xlsx]Sheet1'!$A$2:$A$11</c:f>
              <c:strCache>
                <c:ptCount val="10"/>
                <c:pt idx="0">
                  <c:v>2011年</c:v>
                </c:pt>
                <c:pt idx="1">
                  <c:v>2012年</c:v>
                </c:pt>
                <c:pt idx="2">
                  <c:v>2013年</c:v>
                </c:pt>
                <c:pt idx="3">
                  <c:v>2014年</c:v>
                </c:pt>
                <c:pt idx="4">
                  <c:v>2015年</c:v>
                </c:pt>
                <c:pt idx="5">
                  <c:v>2016年</c:v>
                </c:pt>
                <c:pt idx="6">
                  <c:v>2017年</c:v>
                </c:pt>
                <c:pt idx="7">
                  <c:v>2018年</c:v>
                </c:pt>
                <c:pt idx="8">
                  <c:v>2019年</c:v>
                </c:pt>
                <c:pt idx="9">
                  <c:v>2020年</c:v>
                </c:pt>
              </c:strCache>
            </c:strRef>
          </c:cat>
          <c:val>
            <c:numRef>
              <c:f>'[新建 XLSX 工作表.xlsx]Sheet1'!$E$2:$E$11</c:f>
              <c:numCache>
                <c:formatCode>General</c:formatCode>
                <c:ptCount val="10"/>
                <c:pt idx="0">
                  <c:v>3305.39</c:v>
                </c:pt>
                <c:pt idx="1">
                  <c:v>4181.34</c:v>
                </c:pt>
                <c:pt idx="2">
                  <c:v>4810.92</c:v>
                </c:pt>
                <c:pt idx="3">
                  <c:v>5311.11</c:v>
                </c:pt>
                <c:pt idx="4">
                  <c:v>5497.78</c:v>
                </c:pt>
                <c:pt idx="5">
                  <c:v>5927.55</c:v>
                </c:pt>
                <c:pt idx="6">
                  <c:v>6896.9</c:v>
                </c:pt>
                <c:pt idx="7">
                  <c:v>7868.91</c:v>
                </c:pt>
                <c:pt idx="8">
                  <c:v>8428.8</c:v>
                </c:pt>
                <c:pt idx="9">
                  <c:v>0</c:v>
                </c:pt>
              </c:numCache>
            </c:numRef>
          </c:val>
        </c:ser>
        <c:dLbls>
          <c:showLegendKey val="0"/>
          <c:showVal val="0"/>
          <c:showCatName val="0"/>
          <c:showSerName val="0"/>
          <c:showPercent val="0"/>
          <c:showBubbleSize val="0"/>
        </c:dLbls>
        <c:gapWidth val="219"/>
        <c:overlap val="-27"/>
        <c:axId val="371460952"/>
        <c:axId val="371462520"/>
      </c:barChart>
      <c:catAx>
        <c:axId val="371460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50" b="1" i="0" u="none" strike="noStrike" kern="1200" baseline="0">
                <a:solidFill>
                  <a:schemeClr val="tx1">
                    <a:lumMod val="65000"/>
                    <a:lumOff val="35000"/>
                  </a:schemeClr>
                </a:solidFill>
                <a:latin typeface="+mn-lt"/>
                <a:ea typeface="+mn-ea"/>
                <a:cs typeface="+mn-cs"/>
              </a:defRPr>
            </a:pPr>
          </a:p>
        </c:txPr>
        <c:crossAx val="371462520"/>
        <c:crosses val="autoZero"/>
        <c:auto val="1"/>
        <c:lblAlgn val="ctr"/>
        <c:lblOffset val="100"/>
        <c:noMultiLvlLbl val="0"/>
      </c:catAx>
      <c:valAx>
        <c:axId val="371462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050" b="0" i="0" u="none" strike="noStrike" kern="1200" baseline="0">
                <a:solidFill>
                  <a:schemeClr val="tx1">
                    <a:lumMod val="65000"/>
                    <a:lumOff val="35000"/>
                  </a:schemeClr>
                </a:solidFill>
                <a:latin typeface="+mn-lt"/>
                <a:ea typeface="+mn-ea"/>
                <a:cs typeface="+mn-cs"/>
              </a:defRPr>
            </a:pPr>
          </a:p>
        </c:txPr>
        <c:crossAx val="3714609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F32554-1B9C-4777-9968-E297D0A885A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722E4A-EEF8-472F-BB2E-CD7785939A3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AEF6B-8B19-43BD-B142-541463F250E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DB38C-E6E6-4AC9-8435-6E65717A494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6DB38C-E6E6-4AC9-8435-6E65717A494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6DB38C-E6E6-4AC9-8435-6E65717A494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6DB38C-E6E6-4AC9-8435-6E65717A494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6DB38C-E6E6-4AC9-8435-6E65717A494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7A4CA56-C766-4643-9C49-0B5937DF92E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5931A4B-E62A-4F8E-837E-E9B10A41F2CC}" type="slidenum">
              <a:rPr lang="zh-CN" altLang="en-US" smtClean="0"/>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544542D-ED8D-4CBE-BB2A-653FFD068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8D1450-C556-49C0-9EB5-10126D29A40A}" type="slidenum">
              <a:rPr lang="zh-CN" altLang="en-US" smtClean="0"/>
            </a:fld>
            <a:endParaRPr lang="zh-CN" altLang="en-US"/>
          </a:p>
        </p:txBody>
      </p:sp>
    </p:spTree>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cSld>
  <p:clrMapOvr>
    <a:masterClrMapping/>
  </p:clrMapOvr>
  <p:transition spd="slow">
    <p:push dir="u"/>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Picture Placeholder 6"/>
          <p:cNvSpPr>
            <a:spLocks noGrp="1"/>
          </p:cNvSpPr>
          <p:nvPr>
            <p:ph type="pic" sz="quarter" idx="10" hasCustomPrompt="1"/>
          </p:nvPr>
        </p:nvSpPr>
        <p:spPr>
          <a:xfrm>
            <a:off x="0" y="0"/>
            <a:ext cx="12192000" cy="6858000"/>
          </a:xfrm>
          <a:prstGeom prst="rect">
            <a:avLst/>
          </a:prstGeom>
        </p:spPr>
        <p:txBody>
          <a:bodyPr anchor="b"/>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Smal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2" name="Picture Placeholder 6"/>
          <p:cNvSpPr>
            <a:spLocks noGrp="1"/>
          </p:cNvSpPr>
          <p:nvPr>
            <p:ph type="pic" sz="quarter" idx="14" hasCustomPrompt="1"/>
          </p:nvPr>
        </p:nvSpPr>
        <p:spPr>
          <a:xfrm>
            <a:off x="5188321" y="1676728"/>
            <a:ext cx="1815163" cy="1814739"/>
          </a:xfrm>
          <a:prstGeom prst="ellipse">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14" name="Picture Placeholder 6"/>
          <p:cNvSpPr>
            <a:spLocks noGrp="1"/>
          </p:cNvSpPr>
          <p:nvPr>
            <p:ph type="pic" sz="quarter" idx="10" hasCustomPrompt="1"/>
          </p:nvPr>
        </p:nvSpPr>
        <p:spPr>
          <a:xfrm>
            <a:off x="0" y="0"/>
            <a:ext cx="12191997" cy="2584097"/>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5" name="Picture Placeholder 6"/>
          <p:cNvSpPr>
            <a:spLocks noGrp="1"/>
          </p:cNvSpPr>
          <p:nvPr>
            <p:ph type="pic" sz="quarter" idx="14"/>
          </p:nvPr>
        </p:nvSpPr>
        <p:spPr>
          <a:xfrm>
            <a:off x="1072707" y="1777295"/>
            <a:ext cx="1989629" cy="1989165"/>
          </a:xfrm>
          <a:prstGeom prst="ellipse">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3687191" y="1777295"/>
            <a:ext cx="1989629" cy="1989165"/>
          </a:xfrm>
          <a:prstGeom prst="ellipse">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6378021" y="1777295"/>
            <a:ext cx="1989629" cy="1989165"/>
          </a:xfrm>
          <a:prstGeom prst="ellipse">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9054524" y="1777295"/>
            <a:ext cx="1989629" cy="1989165"/>
          </a:xfrm>
          <a:prstGeom prst="ellipse">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Slide 02">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5" name="Picture Placeholder 6"/>
          <p:cNvSpPr>
            <a:spLocks noGrp="1"/>
          </p:cNvSpPr>
          <p:nvPr>
            <p:ph type="pic" sz="quarter" idx="14"/>
          </p:nvPr>
        </p:nvSpPr>
        <p:spPr>
          <a:xfrm>
            <a:off x="1072707" y="1777295"/>
            <a:ext cx="1989629" cy="1989165"/>
          </a:xfrm>
          <a:prstGeom prst="roundRect">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6" name="Picture Placeholder 6"/>
          <p:cNvSpPr>
            <a:spLocks noGrp="1"/>
          </p:cNvSpPr>
          <p:nvPr>
            <p:ph type="pic" sz="quarter" idx="15"/>
          </p:nvPr>
        </p:nvSpPr>
        <p:spPr>
          <a:xfrm>
            <a:off x="3687191" y="1777295"/>
            <a:ext cx="1989629" cy="1989165"/>
          </a:xfrm>
          <a:prstGeom prst="roundRect">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6"/>
          </p:nvPr>
        </p:nvSpPr>
        <p:spPr>
          <a:xfrm>
            <a:off x="6378021" y="1777295"/>
            <a:ext cx="1989629" cy="1989165"/>
          </a:xfrm>
          <a:prstGeom prst="roundRect">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7"/>
          </p:nvPr>
        </p:nvSpPr>
        <p:spPr>
          <a:xfrm>
            <a:off x="9054524" y="1777295"/>
            <a:ext cx="1989629" cy="1989165"/>
          </a:xfrm>
          <a:prstGeom prst="roundRect">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Slide 03">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9" name="Picture Placeholder 6"/>
          <p:cNvSpPr>
            <a:spLocks noGrp="1"/>
          </p:cNvSpPr>
          <p:nvPr>
            <p:ph type="pic" sz="quarter" idx="15"/>
          </p:nvPr>
        </p:nvSpPr>
        <p:spPr>
          <a:xfrm>
            <a:off x="900056" y="1777293"/>
            <a:ext cx="3244279" cy="3260313"/>
          </a:xfrm>
          <a:prstGeom prst="roundRect">
            <a:avLst>
              <a:gd name="adj" fmla="val 8446"/>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Slide 04">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2" name="Picture Placeholder 6"/>
          <p:cNvSpPr>
            <a:spLocks noGrp="1"/>
          </p:cNvSpPr>
          <p:nvPr>
            <p:ph type="pic" sz="quarter" idx="14"/>
          </p:nvPr>
        </p:nvSpPr>
        <p:spPr>
          <a:xfrm>
            <a:off x="499380" y="1488609"/>
            <a:ext cx="1806275" cy="1805853"/>
          </a:xfrm>
          <a:prstGeom prst="roundRect">
            <a:avLst>
              <a:gd name="adj" fmla="val 11041"/>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3" name="Picture Placeholder 6"/>
          <p:cNvSpPr>
            <a:spLocks noGrp="1"/>
          </p:cNvSpPr>
          <p:nvPr>
            <p:ph type="pic" sz="quarter" idx="15"/>
          </p:nvPr>
        </p:nvSpPr>
        <p:spPr>
          <a:xfrm>
            <a:off x="2557144" y="1488609"/>
            <a:ext cx="1806275" cy="1805853"/>
          </a:xfrm>
          <a:prstGeom prst="roundRect">
            <a:avLst>
              <a:gd name="adj" fmla="val 13151"/>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4" name="Picture Placeholder 6"/>
          <p:cNvSpPr>
            <a:spLocks noGrp="1"/>
          </p:cNvSpPr>
          <p:nvPr>
            <p:ph type="pic" sz="quarter" idx="16"/>
          </p:nvPr>
        </p:nvSpPr>
        <p:spPr>
          <a:xfrm>
            <a:off x="4614908" y="1488609"/>
            <a:ext cx="1806275" cy="1805853"/>
          </a:xfrm>
          <a:prstGeom prst="roundRect">
            <a:avLst>
              <a:gd name="adj" fmla="val 11744"/>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6674923" y="1488609"/>
            <a:ext cx="1806275" cy="1805853"/>
          </a:xfrm>
          <a:prstGeom prst="roundRect">
            <a:avLst>
              <a:gd name="adj" fmla="val 7524"/>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9"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Slide 05">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0" name="Picture Placeholder 6"/>
          <p:cNvSpPr>
            <a:spLocks noGrp="1"/>
          </p:cNvSpPr>
          <p:nvPr>
            <p:ph type="pic" sz="quarter" idx="16"/>
          </p:nvPr>
        </p:nvSpPr>
        <p:spPr>
          <a:xfrm>
            <a:off x="4226225" y="1742904"/>
            <a:ext cx="1806275" cy="1805853"/>
          </a:xfrm>
          <a:prstGeom prst="roundRect">
            <a:avLst>
              <a:gd name="adj" fmla="val 11744"/>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1" name="Picture Placeholder 6"/>
          <p:cNvSpPr>
            <a:spLocks noGrp="1"/>
          </p:cNvSpPr>
          <p:nvPr>
            <p:ph type="pic" sz="quarter" idx="17"/>
          </p:nvPr>
        </p:nvSpPr>
        <p:spPr>
          <a:xfrm>
            <a:off x="6173535" y="1742904"/>
            <a:ext cx="1806275" cy="1805853"/>
          </a:xfrm>
          <a:prstGeom prst="roundRect">
            <a:avLst>
              <a:gd name="adj" fmla="val 7524"/>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6"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7"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Slide 06">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6" name="Picture Placeholder 6"/>
          <p:cNvSpPr>
            <a:spLocks noGrp="1"/>
          </p:cNvSpPr>
          <p:nvPr>
            <p:ph type="pic" sz="quarter" idx="14"/>
          </p:nvPr>
        </p:nvSpPr>
        <p:spPr>
          <a:xfrm>
            <a:off x="3596691" y="3207051"/>
            <a:ext cx="1297573" cy="1297272"/>
          </a:xfrm>
          <a:prstGeom prst="ellipse">
            <a:avLst/>
          </a:prstGeom>
          <a:ln w="28575">
            <a:solidFill>
              <a:schemeClr val="accent1"/>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19" name="Picture Placeholder 6"/>
          <p:cNvSpPr>
            <a:spLocks noGrp="1"/>
          </p:cNvSpPr>
          <p:nvPr>
            <p:ph type="pic" sz="quarter" idx="15"/>
          </p:nvPr>
        </p:nvSpPr>
        <p:spPr>
          <a:xfrm>
            <a:off x="5391885" y="1377389"/>
            <a:ext cx="1297573" cy="1297272"/>
          </a:xfrm>
          <a:prstGeom prst="ellipse">
            <a:avLst/>
          </a:prstGeom>
          <a:ln w="28575">
            <a:solidFill>
              <a:schemeClr val="accent2"/>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0" name="Picture Placeholder 6"/>
          <p:cNvSpPr>
            <a:spLocks noGrp="1"/>
          </p:cNvSpPr>
          <p:nvPr>
            <p:ph type="pic" sz="quarter" idx="16"/>
          </p:nvPr>
        </p:nvSpPr>
        <p:spPr>
          <a:xfrm>
            <a:off x="7224747" y="3198356"/>
            <a:ext cx="1297573" cy="1297272"/>
          </a:xfrm>
          <a:prstGeom prst="ellipse">
            <a:avLst/>
          </a:prstGeom>
          <a:ln w="28575">
            <a:solidFill>
              <a:schemeClr val="accent3"/>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21" name="Picture Placeholder 6"/>
          <p:cNvSpPr>
            <a:spLocks noGrp="1"/>
          </p:cNvSpPr>
          <p:nvPr>
            <p:ph type="pic" sz="quarter" idx="17"/>
          </p:nvPr>
        </p:nvSpPr>
        <p:spPr>
          <a:xfrm>
            <a:off x="5399164" y="5012383"/>
            <a:ext cx="1297573" cy="1297272"/>
          </a:xfrm>
          <a:prstGeom prst="ellipse">
            <a:avLst/>
          </a:prstGeom>
          <a:ln w="28575">
            <a:solidFill>
              <a:schemeClr val="accent4"/>
            </a:solidFill>
          </a:ln>
        </p:spPr>
        <p:txBody>
          <a:bodyPr anchor="t"/>
          <a:lstStyle>
            <a:lvl1pPr algn="ctr">
              <a:buNone/>
              <a:defRPr sz="1600" baseline="0">
                <a:solidFill>
                  <a:schemeClr val="tx1">
                    <a:lumMod val="75000"/>
                    <a:lumOff val="25000"/>
                  </a:schemeClr>
                </a:solidFill>
              </a:defRPr>
            </a:lvl1pPr>
          </a:lstStyle>
          <a:p>
            <a:endParaRPr lang="en-US" dirty="0"/>
          </a:p>
        </p:txBody>
      </p:sp>
      <p:sp>
        <p:nvSpPr>
          <p:cNvPr id="8"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9"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3_标题和内容">
    <p:bg>
      <p:bgPr>
        <a:gradFill>
          <a:gsLst>
            <a:gs pos="0">
              <a:schemeClr val="bg1">
                <a:lumMod val="50000"/>
              </a:schemeClr>
            </a:gs>
            <a:gs pos="100000">
              <a:schemeClr val="tx1">
                <a:lumMod val="85000"/>
                <a:lumOff val="15000"/>
              </a:schemeClr>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
        <p:nvSpPr>
          <p:cNvPr id="13" name="Picture Placeholder 6"/>
          <p:cNvSpPr>
            <a:spLocks noGrp="1"/>
          </p:cNvSpPr>
          <p:nvPr>
            <p:ph type="pic" sz="quarter" idx="10" hasCustomPrompt="1"/>
          </p:nvPr>
        </p:nvSpPr>
        <p:spPr>
          <a:xfrm>
            <a:off x="0" y="1272416"/>
            <a:ext cx="12191997" cy="4921720"/>
          </a:xfrm>
          <a:prstGeom prst="downArrowCallout">
            <a:avLst>
              <a:gd name="adj1" fmla="val 50000"/>
              <a:gd name="adj2" fmla="val 15352"/>
              <a:gd name="adj3" fmla="val 5443"/>
              <a:gd name="adj4" fmla="val 94557"/>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8" name="Picture Placeholder 6"/>
          <p:cNvSpPr>
            <a:spLocks noGrp="1"/>
          </p:cNvSpPr>
          <p:nvPr>
            <p:ph type="pic" sz="quarter" idx="10" hasCustomPrompt="1"/>
          </p:nvPr>
        </p:nvSpPr>
        <p:spPr>
          <a:xfrm>
            <a:off x="0" y="3"/>
            <a:ext cx="12191997" cy="3966661"/>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One Top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7" name="Picture Placeholder 6"/>
          <p:cNvSpPr>
            <a:spLocks noGrp="1"/>
          </p:cNvSpPr>
          <p:nvPr>
            <p:ph type="pic" sz="quarter" idx="10" hasCustomPrompt="1"/>
          </p:nvPr>
        </p:nvSpPr>
        <p:spPr>
          <a:xfrm>
            <a:off x="880607" y="1639332"/>
            <a:ext cx="4908153" cy="4270188"/>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9" name="Flowchart: Off-page Connector 8"/>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0" name="Slide Number Placeholder 4"/>
          <p:cNvSpPr txBox="1"/>
          <p:nvPr userDrawn="1"/>
        </p:nvSpPr>
        <p:spPr>
          <a:xfrm>
            <a:off x="11643205" y="6340867"/>
            <a:ext cx="610241" cy="366183"/>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875" rtl="0" eaLnBrk="1" fontAlgn="auto" latinLnBrk="0" hangingPunct="1">
              <a:lnSpc>
                <a:spcPct val="100000"/>
              </a:lnSpc>
              <a:spcBef>
                <a:spcPts val="0"/>
              </a:spcBef>
              <a:spcAft>
                <a:spcPts val="0"/>
              </a:spcAft>
              <a:buClrTx/>
              <a:buSzTx/>
              <a:buFontTx/>
              <a:buNone/>
              <a:defRPr/>
            </a:pPr>
            <a:fld id="{C136B7D2-B98C-44FD-8D04-7EC62A564975}" type="slidenum">
              <a:rPr kumimoji="0" lang="en-US" sz="1335" b="1" i="0" u="none" strike="noStrike" kern="1200" cap="none" spc="0" normalizeH="0" baseline="0" noProof="0" smtClean="0">
                <a:ln>
                  <a:noFill/>
                </a:ln>
                <a:solidFill>
                  <a:schemeClr val="tx1">
                    <a:lumMod val="75000"/>
                    <a:lumOff val="25000"/>
                  </a:schemeClr>
                </a:solidFill>
                <a:effectLst/>
                <a:uLnTx/>
                <a:uFillTx/>
                <a:latin typeface="+mn-lt"/>
                <a:ea typeface="+mn-ea"/>
                <a:cs typeface="+mn-cs"/>
              </a:rPr>
            </a:fld>
            <a:endParaRPr kumimoji="0" lang="en-US" sz="1335"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Left Picture">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9" name="Flowchart: Off-page Connector 8"/>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0" name="Slide Number Placeholder 4"/>
          <p:cNvSpPr txBox="1"/>
          <p:nvPr userDrawn="1"/>
        </p:nvSpPr>
        <p:spPr>
          <a:xfrm>
            <a:off x="11643205" y="6340867"/>
            <a:ext cx="610241" cy="366183"/>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875" rtl="0" eaLnBrk="1" fontAlgn="auto" latinLnBrk="0" hangingPunct="1">
              <a:lnSpc>
                <a:spcPct val="100000"/>
              </a:lnSpc>
              <a:spcBef>
                <a:spcPts val="0"/>
              </a:spcBef>
              <a:spcAft>
                <a:spcPts val="0"/>
              </a:spcAft>
              <a:buClrTx/>
              <a:buSzTx/>
              <a:buFontTx/>
              <a:buNone/>
              <a:defRPr/>
            </a:pPr>
            <a:fld id="{C136B7D2-B98C-44FD-8D04-7EC62A564975}" type="slidenum">
              <a:rPr kumimoji="0" lang="en-US" sz="1335" b="1" i="0" u="none" strike="noStrike" kern="1200" cap="none" spc="0" normalizeH="0" baseline="0" noProof="0" smtClean="0">
                <a:ln>
                  <a:noFill/>
                </a:ln>
                <a:solidFill>
                  <a:schemeClr val="tx1">
                    <a:lumMod val="75000"/>
                    <a:lumOff val="25000"/>
                  </a:schemeClr>
                </a:solidFill>
                <a:effectLst/>
                <a:uLnTx/>
                <a:uFillTx/>
                <a:latin typeface="+mn-lt"/>
                <a:ea typeface="+mn-ea"/>
                <a:cs typeface="+mn-cs"/>
              </a:rPr>
            </a:fld>
            <a:endParaRPr kumimoji="0" lang="en-US" sz="1335"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4" name="Picture Placeholder 6"/>
          <p:cNvSpPr>
            <a:spLocks noGrp="1"/>
          </p:cNvSpPr>
          <p:nvPr>
            <p:ph type="pic" sz="quarter" idx="10" hasCustomPrompt="1"/>
          </p:nvPr>
        </p:nvSpPr>
        <p:spPr>
          <a:xfrm>
            <a:off x="0" y="0"/>
            <a:ext cx="5942381" cy="6858000"/>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One Right Picture">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6249619" y="0"/>
            <a:ext cx="5942381" cy="6858000"/>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9" name="Flowchart: Off-page Connector 8"/>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0" name="Slide Number Placeholder 4"/>
          <p:cNvSpPr txBox="1"/>
          <p:nvPr userDrawn="1"/>
        </p:nvSpPr>
        <p:spPr>
          <a:xfrm>
            <a:off x="11643205" y="6340867"/>
            <a:ext cx="610241" cy="366183"/>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875" rtl="0" eaLnBrk="1" fontAlgn="auto" latinLnBrk="0" hangingPunct="1">
              <a:lnSpc>
                <a:spcPct val="100000"/>
              </a:lnSpc>
              <a:spcBef>
                <a:spcPts val="0"/>
              </a:spcBef>
              <a:spcAft>
                <a:spcPts val="0"/>
              </a:spcAft>
              <a:buClrTx/>
              <a:buSzTx/>
              <a:buFontTx/>
              <a:buNone/>
              <a:defRPr/>
            </a:pPr>
            <a:fld id="{C136B7D2-B98C-44FD-8D04-7EC62A564975}" type="slidenum">
              <a:rPr kumimoji="0" lang="en-US" sz="1335" b="1" i="0" u="none" strike="noStrike" kern="1200" cap="none" spc="0" normalizeH="0" baseline="0" noProof="0" smtClean="0">
                <a:ln>
                  <a:noFill/>
                </a:ln>
                <a:solidFill>
                  <a:schemeClr val="tx1">
                    <a:lumMod val="75000"/>
                    <a:lumOff val="25000"/>
                  </a:schemeClr>
                </a:solidFill>
                <a:effectLst/>
                <a:uLnTx/>
                <a:uFillTx/>
                <a:latin typeface="+mn-lt"/>
                <a:ea typeface="+mn-ea"/>
                <a:cs typeface="+mn-cs"/>
              </a:rPr>
            </a:fld>
            <a:endParaRPr kumimoji="0" lang="en-US" sz="1335"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
        <p:nvSpPr>
          <p:cNvPr id="21" name="Picture Placeholder 6"/>
          <p:cNvSpPr>
            <a:spLocks noGrp="1"/>
          </p:cNvSpPr>
          <p:nvPr>
            <p:ph type="pic" sz="quarter" idx="10" hasCustomPrompt="1"/>
          </p:nvPr>
        </p:nvSpPr>
        <p:spPr>
          <a:xfrm>
            <a:off x="183399" y="1575369"/>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2" name="Picture Placeholder 6"/>
          <p:cNvSpPr>
            <a:spLocks noGrp="1"/>
          </p:cNvSpPr>
          <p:nvPr>
            <p:ph type="pic" sz="quarter" idx="14" hasCustomPrompt="1"/>
          </p:nvPr>
        </p:nvSpPr>
        <p:spPr>
          <a:xfrm>
            <a:off x="4297273" y="1575369"/>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3" name="Picture Placeholder 6"/>
          <p:cNvSpPr>
            <a:spLocks noGrp="1"/>
          </p:cNvSpPr>
          <p:nvPr>
            <p:ph type="pic" sz="quarter" idx="15" hasCustomPrompt="1"/>
          </p:nvPr>
        </p:nvSpPr>
        <p:spPr>
          <a:xfrm>
            <a:off x="8411148" y="1575369"/>
            <a:ext cx="3597455" cy="3543436"/>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hree Pictures 03">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9" name="Flowchart: Off-page Connector 8"/>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0" name="Slide Number Placeholder 4"/>
          <p:cNvSpPr txBox="1"/>
          <p:nvPr userDrawn="1"/>
        </p:nvSpPr>
        <p:spPr>
          <a:xfrm>
            <a:off x="11643205" y="6340867"/>
            <a:ext cx="610241" cy="366183"/>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875" rtl="0" eaLnBrk="1" fontAlgn="auto" latinLnBrk="0" hangingPunct="1">
              <a:lnSpc>
                <a:spcPct val="100000"/>
              </a:lnSpc>
              <a:spcBef>
                <a:spcPts val="0"/>
              </a:spcBef>
              <a:spcAft>
                <a:spcPts val="0"/>
              </a:spcAft>
              <a:buClrTx/>
              <a:buSzTx/>
              <a:buFontTx/>
              <a:buNone/>
              <a:defRPr/>
            </a:pPr>
            <a:fld id="{C136B7D2-B98C-44FD-8D04-7EC62A564975}" type="slidenum">
              <a:rPr kumimoji="0" lang="en-US" sz="1335" b="1" i="0" u="none" strike="noStrike" kern="1200" cap="none" spc="0" normalizeH="0" baseline="0" noProof="0" smtClean="0">
                <a:ln>
                  <a:noFill/>
                </a:ln>
                <a:solidFill>
                  <a:schemeClr val="tx1">
                    <a:lumMod val="75000"/>
                    <a:lumOff val="25000"/>
                  </a:schemeClr>
                </a:solidFill>
                <a:effectLst/>
                <a:uLnTx/>
                <a:uFillTx/>
                <a:latin typeface="+mn-lt"/>
                <a:ea typeface="+mn-ea"/>
                <a:cs typeface="+mn-cs"/>
              </a:rPr>
            </a:fld>
            <a:endParaRPr kumimoji="0" lang="en-US" sz="1335"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
        <p:nvSpPr>
          <p:cNvPr id="20" name="Picture Placeholder 6"/>
          <p:cNvSpPr>
            <a:spLocks noGrp="1"/>
          </p:cNvSpPr>
          <p:nvPr>
            <p:ph type="pic" sz="quarter" idx="10" hasCustomPrompt="1"/>
          </p:nvPr>
        </p:nvSpPr>
        <p:spPr>
          <a:xfrm>
            <a:off x="475895"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4" name="Picture Placeholder 6"/>
          <p:cNvSpPr>
            <a:spLocks noGrp="1"/>
          </p:cNvSpPr>
          <p:nvPr>
            <p:ph type="pic" sz="quarter" idx="14" hasCustomPrompt="1"/>
          </p:nvPr>
        </p:nvSpPr>
        <p:spPr>
          <a:xfrm>
            <a:off x="4361233"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5" name="Picture Placeholder 6"/>
          <p:cNvSpPr>
            <a:spLocks noGrp="1"/>
          </p:cNvSpPr>
          <p:nvPr>
            <p:ph type="pic" sz="quarter" idx="15" hasCustomPrompt="1"/>
          </p:nvPr>
        </p:nvSpPr>
        <p:spPr>
          <a:xfrm>
            <a:off x="8241795" y="1445657"/>
            <a:ext cx="3469533" cy="2351680"/>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ow Left Right Picture">
    <p:spTree>
      <p:nvGrpSpPr>
        <p:cNvPr id="1" name=""/>
        <p:cNvGrpSpPr/>
        <p:nvPr/>
      </p:nvGrpSpPr>
      <p:grpSpPr>
        <a:xfrm>
          <a:off x="0" y="0"/>
          <a:ext cx="0" cy="0"/>
          <a:chOff x="0" y="0"/>
          <a:chExt cx="0" cy="0"/>
        </a:xfrm>
      </p:grpSpPr>
      <p:sp>
        <p:nvSpPr>
          <p:cNvPr id="21" name="Picture Placeholder 6"/>
          <p:cNvSpPr>
            <a:spLocks noGrp="1"/>
          </p:cNvSpPr>
          <p:nvPr>
            <p:ph type="pic" sz="quarter" idx="10" hasCustomPrompt="1"/>
          </p:nvPr>
        </p:nvSpPr>
        <p:spPr>
          <a:xfrm>
            <a:off x="183399" y="1575369"/>
            <a:ext cx="3597455" cy="3400024"/>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3" name="Picture Placeholder 6"/>
          <p:cNvSpPr>
            <a:spLocks noGrp="1"/>
          </p:cNvSpPr>
          <p:nvPr>
            <p:ph type="pic" sz="quarter" idx="15" hasCustomPrompt="1"/>
          </p:nvPr>
        </p:nvSpPr>
        <p:spPr>
          <a:xfrm>
            <a:off x="8411148" y="1575371"/>
            <a:ext cx="3597455" cy="3400023"/>
          </a:xfrm>
          <a:prstGeom prst="downArrowCallout">
            <a:avLst>
              <a:gd name="adj1" fmla="val 15820"/>
              <a:gd name="adj2" fmla="val 7910"/>
              <a:gd name="adj3" fmla="val 7060"/>
              <a:gd name="adj4" fmla="val 92940"/>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dle Picture">
    <p:spTree>
      <p:nvGrpSpPr>
        <p:cNvPr id="1" name=""/>
        <p:cNvGrpSpPr/>
        <p:nvPr/>
      </p:nvGrpSpPr>
      <p:grpSpPr>
        <a:xfrm>
          <a:off x="0" y="0"/>
          <a:ext cx="0" cy="0"/>
          <a:chOff x="0" y="0"/>
          <a:chExt cx="0" cy="0"/>
        </a:xfrm>
      </p:grpSpPr>
      <p:sp>
        <p:nvSpPr>
          <p:cNvPr id="5" name="Picture Placeholder 6"/>
          <p:cNvSpPr>
            <a:spLocks noGrp="1"/>
          </p:cNvSpPr>
          <p:nvPr>
            <p:ph type="pic" sz="quarter" idx="10" hasCustomPrompt="1"/>
          </p:nvPr>
        </p:nvSpPr>
        <p:spPr>
          <a:xfrm>
            <a:off x="5020671" y="1382568"/>
            <a:ext cx="3360699" cy="4965187"/>
          </a:xfrm>
          <a:prstGeom prst="downArrowCallout">
            <a:avLst>
              <a:gd name="adj1" fmla="val 15820"/>
              <a:gd name="adj2" fmla="val 7910"/>
              <a:gd name="adj3" fmla="val 7060"/>
              <a:gd name="adj4" fmla="val 95221"/>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6" name="Flowchart: Off-page Connector 5"/>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7"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8" name="Flowchart: Off-page Connector 7"/>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9" name="Slide Number Placeholder 4"/>
          <p:cNvSpPr txBox="1"/>
          <p:nvPr userDrawn="1"/>
        </p:nvSpPr>
        <p:spPr>
          <a:xfrm>
            <a:off x="11643205" y="6340867"/>
            <a:ext cx="610241" cy="366183"/>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875" rtl="0" eaLnBrk="1" fontAlgn="auto" latinLnBrk="0" hangingPunct="1">
              <a:lnSpc>
                <a:spcPct val="100000"/>
              </a:lnSpc>
              <a:spcBef>
                <a:spcPts val="0"/>
              </a:spcBef>
              <a:spcAft>
                <a:spcPts val="0"/>
              </a:spcAft>
              <a:buClrTx/>
              <a:buSzTx/>
              <a:buFontTx/>
              <a:buNone/>
              <a:defRPr/>
            </a:pPr>
            <a:fld id="{C136B7D2-B98C-44FD-8D04-7EC62A564975}" type="slidenum">
              <a:rPr kumimoji="0" lang="en-US" sz="1335" b="1" i="0" u="none" strike="noStrike" kern="1200" cap="none" spc="0" normalizeH="0" baseline="0" noProof="0" smtClean="0">
                <a:ln>
                  <a:noFill/>
                </a:ln>
                <a:solidFill>
                  <a:schemeClr val="tx1">
                    <a:lumMod val="75000"/>
                    <a:lumOff val="25000"/>
                  </a:schemeClr>
                </a:solidFill>
                <a:effectLst/>
                <a:uLnTx/>
                <a:uFillTx/>
                <a:latin typeface="+mn-lt"/>
                <a:ea typeface="+mn-ea"/>
                <a:cs typeface="+mn-cs"/>
              </a:rPr>
            </a:fld>
            <a:endParaRPr kumimoji="0" lang="en-US" sz="1335"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0"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11"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4" name="Picture Placeholder 6"/>
          <p:cNvSpPr>
            <a:spLocks noGrp="1"/>
          </p:cNvSpPr>
          <p:nvPr>
            <p:ph type="pic" sz="quarter" idx="10" hasCustomPrompt="1"/>
          </p:nvPr>
        </p:nvSpPr>
        <p:spPr>
          <a:xfrm>
            <a:off x="1463041" y="1758205"/>
            <a:ext cx="3250392" cy="4270188"/>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15" name="Picture Placeholder 6"/>
          <p:cNvSpPr>
            <a:spLocks noGrp="1"/>
          </p:cNvSpPr>
          <p:nvPr>
            <p:ph type="pic" sz="quarter" idx="11" hasCustomPrompt="1"/>
          </p:nvPr>
        </p:nvSpPr>
        <p:spPr>
          <a:xfrm>
            <a:off x="7478569" y="1758205"/>
            <a:ext cx="3250392" cy="4270188"/>
          </a:xfrm>
          <a:prstGeom prst="rect">
            <a:avLst/>
          </a:prstGeom>
        </p:spPr>
        <p:txBody>
          <a:bodyPr anchor="t"/>
          <a:lstStyle>
            <a:lvl1pPr algn="ctr" rtl="0">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16" name="Picture Placeholder 6"/>
          <p:cNvSpPr>
            <a:spLocks noGrp="1"/>
          </p:cNvSpPr>
          <p:nvPr>
            <p:ph type="pic" sz="quarter" idx="12" hasCustomPrompt="1"/>
          </p:nvPr>
        </p:nvSpPr>
        <p:spPr>
          <a:xfrm>
            <a:off x="4344775" y="1438845"/>
            <a:ext cx="3647921" cy="4908909"/>
          </a:xfrm>
          <a:prstGeom prst="rect">
            <a:avLst/>
          </a:prstGeom>
        </p:spPr>
        <p:txBody>
          <a:bodyPr anchor="t"/>
          <a:lstStyle>
            <a:lvl1pPr algn="ctr" rtl="0">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7A4CA56-C766-4643-9C49-0B5937DF92E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5931A4B-E62A-4F8E-837E-E9B10A41F2CC}" type="slidenum">
              <a:rPr lang="zh-CN" altLang="en-US" smtClean="0"/>
            </a:fld>
            <a:endParaRPr lang="zh-CN" altLang="en-US"/>
          </a:p>
        </p:txBody>
      </p:sp>
    </p:spTree>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
        <p:nvSpPr>
          <p:cNvPr id="23" name="Picture Placeholder 6"/>
          <p:cNvSpPr>
            <a:spLocks noGrp="1"/>
          </p:cNvSpPr>
          <p:nvPr>
            <p:ph type="pic" sz="quarter" idx="10" hasCustomPrompt="1"/>
          </p:nvPr>
        </p:nvSpPr>
        <p:spPr>
          <a:xfrm>
            <a:off x="121920" y="1438845"/>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4" name="Picture Placeholder 6"/>
          <p:cNvSpPr>
            <a:spLocks noGrp="1"/>
          </p:cNvSpPr>
          <p:nvPr>
            <p:ph type="pic" sz="quarter" idx="14" hasCustomPrompt="1"/>
          </p:nvPr>
        </p:nvSpPr>
        <p:spPr>
          <a:xfrm>
            <a:off x="3169920" y="1438845"/>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5" name="Picture Placeholder 6"/>
          <p:cNvSpPr>
            <a:spLocks noGrp="1"/>
          </p:cNvSpPr>
          <p:nvPr>
            <p:ph type="pic" sz="quarter" idx="15" hasCustomPrompt="1"/>
          </p:nvPr>
        </p:nvSpPr>
        <p:spPr>
          <a:xfrm>
            <a:off x="6217920" y="1438845"/>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6" name="Picture Placeholder 6"/>
          <p:cNvSpPr>
            <a:spLocks noGrp="1"/>
          </p:cNvSpPr>
          <p:nvPr>
            <p:ph type="pic" sz="quarter" idx="16" hasCustomPrompt="1"/>
          </p:nvPr>
        </p:nvSpPr>
        <p:spPr>
          <a:xfrm>
            <a:off x="9265920" y="1438845"/>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Pictures 02">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
        <p:nvSpPr>
          <p:cNvPr id="29" name="Picture Placeholder 6"/>
          <p:cNvSpPr>
            <a:spLocks noGrp="1"/>
          </p:cNvSpPr>
          <p:nvPr>
            <p:ph type="pic" sz="quarter" idx="10" hasCustomPrompt="1"/>
          </p:nvPr>
        </p:nvSpPr>
        <p:spPr>
          <a:xfrm>
            <a:off x="475893"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30" name="Picture Placeholder 6"/>
          <p:cNvSpPr>
            <a:spLocks noGrp="1"/>
          </p:cNvSpPr>
          <p:nvPr>
            <p:ph type="pic" sz="quarter" idx="14" hasCustomPrompt="1"/>
          </p:nvPr>
        </p:nvSpPr>
        <p:spPr>
          <a:xfrm>
            <a:off x="4361233"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31" name="Picture Placeholder 6"/>
          <p:cNvSpPr>
            <a:spLocks noGrp="1"/>
          </p:cNvSpPr>
          <p:nvPr>
            <p:ph type="pic" sz="quarter" idx="15" hasCustomPrompt="1"/>
          </p:nvPr>
        </p:nvSpPr>
        <p:spPr>
          <a:xfrm>
            <a:off x="8241795" y="1201531"/>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32" name="Picture Placeholder 6"/>
          <p:cNvSpPr>
            <a:spLocks noGrp="1"/>
          </p:cNvSpPr>
          <p:nvPr>
            <p:ph type="pic" sz="quarter" idx="16" hasCustomPrompt="1"/>
          </p:nvPr>
        </p:nvSpPr>
        <p:spPr>
          <a:xfrm>
            <a:off x="475893"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33" name="Picture Placeholder 6"/>
          <p:cNvSpPr>
            <a:spLocks noGrp="1"/>
          </p:cNvSpPr>
          <p:nvPr>
            <p:ph type="pic" sz="quarter" idx="17" hasCustomPrompt="1"/>
          </p:nvPr>
        </p:nvSpPr>
        <p:spPr>
          <a:xfrm>
            <a:off x="8241795"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34" name="Picture Placeholder 6"/>
          <p:cNvSpPr>
            <a:spLocks noGrp="1"/>
          </p:cNvSpPr>
          <p:nvPr>
            <p:ph type="pic" sz="quarter" idx="18" hasCustomPrompt="1"/>
          </p:nvPr>
        </p:nvSpPr>
        <p:spPr>
          <a:xfrm>
            <a:off x="4361233" y="3806159"/>
            <a:ext cx="3469533" cy="2365379"/>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Four Pictures">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19"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20"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
        <p:nvSpPr>
          <p:cNvPr id="23" name="Picture Placeholder 6"/>
          <p:cNvSpPr>
            <a:spLocks noGrp="1"/>
          </p:cNvSpPr>
          <p:nvPr>
            <p:ph type="pic" sz="quarter" idx="10" hasCustomPrompt="1"/>
          </p:nvPr>
        </p:nvSpPr>
        <p:spPr>
          <a:xfrm>
            <a:off x="121920" y="1438845"/>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4" name="Picture Placeholder 6"/>
          <p:cNvSpPr>
            <a:spLocks noGrp="1"/>
          </p:cNvSpPr>
          <p:nvPr>
            <p:ph type="pic" sz="quarter" idx="14" hasCustomPrompt="1"/>
          </p:nvPr>
        </p:nvSpPr>
        <p:spPr>
          <a:xfrm>
            <a:off x="3169920" y="1438845"/>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5" name="Picture Placeholder 6"/>
          <p:cNvSpPr>
            <a:spLocks noGrp="1"/>
          </p:cNvSpPr>
          <p:nvPr>
            <p:ph type="pic" sz="quarter" idx="15" hasCustomPrompt="1"/>
          </p:nvPr>
        </p:nvSpPr>
        <p:spPr>
          <a:xfrm>
            <a:off x="6217920" y="1438845"/>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6" name="Picture Placeholder 6"/>
          <p:cNvSpPr>
            <a:spLocks noGrp="1"/>
          </p:cNvSpPr>
          <p:nvPr>
            <p:ph type="pic" sz="quarter" idx="16" hasCustomPrompt="1"/>
          </p:nvPr>
        </p:nvSpPr>
        <p:spPr>
          <a:xfrm>
            <a:off x="9265920" y="1438845"/>
            <a:ext cx="2804160" cy="3526343"/>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12" name="Picture Placeholder 6"/>
          <p:cNvSpPr>
            <a:spLocks noGrp="1"/>
          </p:cNvSpPr>
          <p:nvPr>
            <p:ph type="pic" sz="quarter" idx="10" hasCustomPrompt="1"/>
          </p:nvPr>
        </p:nvSpPr>
        <p:spPr>
          <a:xfrm>
            <a:off x="296333" y="215900"/>
            <a:ext cx="5880100" cy="6426200"/>
          </a:xfrm>
          <a:prstGeom prst="round1Rect">
            <a:avLst>
              <a:gd name="adj" fmla="val 5318"/>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13" name="Picture Placeholder 6"/>
          <p:cNvSpPr>
            <a:spLocks noGrp="1"/>
          </p:cNvSpPr>
          <p:nvPr>
            <p:ph type="pic" sz="quarter" idx="11" hasCustomPrompt="1"/>
          </p:nvPr>
        </p:nvSpPr>
        <p:spPr>
          <a:xfrm>
            <a:off x="6406867" y="216720"/>
            <a:ext cx="5488240"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14" name="Picture Placeholder 6"/>
          <p:cNvSpPr>
            <a:spLocks noGrp="1"/>
          </p:cNvSpPr>
          <p:nvPr>
            <p:ph type="pic" sz="quarter" idx="12" hasCustomPrompt="1"/>
          </p:nvPr>
        </p:nvSpPr>
        <p:spPr>
          <a:xfrm>
            <a:off x="6406865" y="4978885"/>
            <a:ext cx="5488240"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296333" y="215900"/>
            <a:ext cx="5646048"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7" name="Picture Placeholder 6"/>
          <p:cNvSpPr>
            <a:spLocks noGrp="1"/>
          </p:cNvSpPr>
          <p:nvPr>
            <p:ph type="pic" sz="quarter" idx="14" hasCustomPrompt="1"/>
          </p:nvPr>
        </p:nvSpPr>
        <p:spPr>
          <a:xfrm>
            <a:off x="296333" y="4978885"/>
            <a:ext cx="5646048"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8" name="Picture Placeholder 6"/>
          <p:cNvSpPr>
            <a:spLocks noGrp="1"/>
          </p:cNvSpPr>
          <p:nvPr>
            <p:ph type="pic" sz="quarter" idx="15" hasCustomPrompt="1"/>
          </p:nvPr>
        </p:nvSpPr>
        <p:spPr>
          <a:xfrm>
            <a:off x="6249619" y="215900"/>
            <a:ext cx="5646048" cy="4518040"/>
          </a:xfrm>
          <a:prstGeom prst="round1Rect">
            <a:avLst>
              <a:gd name="adj" fmla="val 6441"/>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9" name="Picture Placeholder 6"/>
          <p:cNvSpPr>
            <a:spLocks noGrp="1"/>
          </p:cNvSpPr>
          <p:nvPr>
            <p:ph type="pic" sz="quarter" idx="16" hasCustomPrompt="1"/>
          </p:nvPr>
        </p:nvSpPr>
        <p:spPr>
          <a:xfrm>
            <a:off x="6249619" y="4978885"/>
            <a:ext cx="5646048" cy="1662384"/>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6" name="Picture Placeholder 6"/>
          <p:cNvSpPr>
            <a:spLocks noGrp="1"/>
          </p:cNvSpPr>
          <p:nvPr>
            <p:ph type="pic" sz="quarter" idx="10" hasCustomPrompt="1"/>
          </p:nvPr>
        </p:nvSpPr>
        <p:spPr>
          <a:xfrm>
            <a:off x="487251" y="3625657"/>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7" name="Picture Placeholder 6"/>
          <p:cNvSpPr>
            <a:spLocks noGrp="1"/>
          </p:cNvSpPr>
          <p:nvPr>
            <p:ph type="pic" sz="quarter" idx="11" hasCustomPrompt="1"/>
          </p:nvPr>
        </p:nvSpPr>
        <p:spPr>
          <a:xfrm>
            <a:off x="3343836" y="1438845"/>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8" name="Picture Placeholder 6"/>
          <p:cNvSpPr>
            <a:spLocks noGrp="1"/>
          </p:cNvSpPr>
          <p:nvPr>
            <p:ph type="pic" sz="quarter" idx="12" hasCustomPrompt="1"/>
          </p:nvPr>
        </p:nvSpPr>
        <p:spPr>
          <a:xfrm>
            <a:off x="6171141" y="3625657"/>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9" name="Picture Placeholder 6"/>
          <p:cNvSpPr>
            <a:spLocks noGrp="1"/>
          </p:cNvSpPr>
          <p:nvPr>
            <p:ph type="pic" sz="quarter" idx="13" hasCustomPrompt="1"/>
          </p:nvPr>
        </p:nvSpPr>
        <p:spPr>
          <a:xfrm>
            <a:off x="9013085" y="1438845"/>
            <a:ext cx="2677295" cy="2366067"/>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12" name="Down Arrow Callout 11"/>
          <p:cNvSpPr/>
          <p:nvPr userDrawn="1"/>
        </p:nvSpPr>
        <p:spPr>
          <a:xfrm>
            <a:off x="487249" y="1423917"/>
            <a:ext cx="2677296" cy="2662500"/>
          </a:xfrm>
          <a:prstGeom prst="downArrowCallout">
            <a:avLst>
              <a:gd name="adj1" fmla="val 23554"/>
              <a:gd name="adj2" fmla="val 10346"/>
              <a:gd name="adj3" fmla="val 10003"/>
              <a:gd name="adj4" fmla="val 89997"/>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5865" dirty="0" smtClean="0">
              <a:solidFill>
                <a:schemeClr val="bg1"/>
              </a:solidFill>
              <a:latin typeface="FontAwesome" pitchFamily="2" charset="0"/>
            </a:endParaRPr>
          </a:p>
          <a:p>
            <a:pPr algn="ctr" defTabSz="914400">
              <a:spcBef>
                <a:spcPct val="20000"/>
              </a:spcBef>
              <a:defRPr/>
            </a:pPr>
            <a:endParaRPr lang="en-US" sz="1600" b="1" dirty="0" smtClean="0">
              <a:solidFill>
                <a:schemeClr val="bg1">
                  <a:lumMod val="95000"/>
                </a:schemeClr>
              </a:solidFill>
            </a:endParaRPr>
          </a:p>
        </p:txBody>
      </p:sp>
      <p:sp>
        <p:nvSpPr>
          <p:cNvPr id="13" name="Up Arrow Callout 12"/>
          <p:cNvSpPr/>
          <p:nvPr userDrawn="1"/>
        </p:nvSpPr>
        <p:spPr>
          <a:xfrm>
            <a:off x="3343835" y="3318324"/>
            <a:ext cx="2677296" cy="2688327"/>
          </a:xfrm>
          <a:prstGeom prst="upArrowCallout">
            <a:avLst>
              <a:gd name="adj1" fmla="val 25000"/>
              <a:gd name="adj2" fmla="val 9346"/>
              <a:gd name="adj3" fmla="val 11156"/>
              <a:gd name="adj4" fmla="val 88844"/>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5335" dirty="0" smtClean="0">
              <a:latin typeface="FontAwesome" pitchFamily="2" charset="0"/>
            </a:endParaRPr>
          </a:p>
        </p:txBody>
      </p:sp>
      <p:sp>
        <p:nvSpPr>
          <p:cNvPr id="15" name="Down Arrow Callout 14"/>
          <p:cNvSpPr/>
          <p:nvPr userDrawn="1"/>
        </p:nvSpPr>
        <p:spPr>
          <a:xfrm>
            <a:off x="6171140" y="1423917"/>
            <a:ext cx="2677296" cy="2662500"/>
          </a:xfrm>
          <a:prstGeom prst="downArrowCallout">
            <a:avLst>
              <a:gd name="adj1" fmla="val 23554"/>
              <a:gd name="adj2" fmla="val 10346"/>
              <a:gd name="adj3" fmla="val 10003"/>
              <a:gd name="adj4" fmla="val 89997"/>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335" dirty="0" smtClean="0"/>
              <a:t> </a:t>
            </a:r>
            <a:endParaRPr lang="en-US" sz="1335" dirty="0" smtClean="0"/>
          </a:p>
        </p:txBody>
      </p:sp>
      <p:sp>
        <p:nvSpPr>
          <p:cNvPr id="17" name="Up Arrow Callout 16"/>
          <p:cNvSpPr/>
          <p:nvPr userDrawn="1"/>
        </p:nvSpPr>
        <p:spPr>
          <a:xfrm>
            <a:off x="9013085" y="3318324"/>
            <a:ext cx="2677296" cy="2688327"/>
          </a:xfrm>
          <a:prstGeom prst="upArrowCallout">
            <a:avLst>
              <a:gd name="adj1" fmla="val 25000"/>
              <a:gd name="adj2" fmla="val 9346"/>
              <a:gd name="adj3" fmla="val 11156"/>
              <a:gd name="adj4" fmla="val 88844"/>
            </a:avLst>
          </a:prstGeom>
          <a:solidFill>
            <a:schemeClr val="accent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br>
              <a:rPr lang="en-US" sz="8000" dirty="0" smtClean="0">
                <a:latin typeface="FontAwesome" pitchFamily="2" charset="0"/>
              </a:rPr>
            </a:br>
            <a:endParaRPr lang="en-US" sz="1600" b="1" dirty="0" smtClean="0">
              <a:solidFill>
                <a:schemeClr val="bg1">
                  <a:lumMod val="95000"/>
                </a:schemeClr>
              </a:solidFill>
            </a:endParaRPr>
          </a:p>
        </p:txBody>
      </p:sp>
      <p:sp>
        <p:nvSpPr>
          <p:cNvPr id="30" name="Flowchart: Off-page Connector 29"/>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31" name="Slide Number Placeholder 4"/>
          <p:cNvSpPr>
            <a:spLocks noGrp="1"/>
          </p:cNvSpPr>
          <p:nvPr>
            <p:ph type="sldNum" sz="quarter" idx="14"/>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32"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33"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accel="50000" decel="5000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4" accel="50000" decel="5000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anim calcmode="lin" valueType="num">
                                      <p:cBhvr>
                                        <p:cTn id="25" dur="500" fill="hold"/>
                                        <p:tgtEl>
                                          <p:spTgt spid="32"/>
                                        </p:tgtEl>
                                        <p:attrNameLst>
                                          <p:attrName>ppt_x</p:attrName>
                                        </p:attrNameLst>
                                      </p:cBhvr>
                                      <p:tavLst>
                                        <p:tav tm="0">
                                          <p:val>
                                            <p:strVal val="#ppt_x"/>
                                          </p:val>
                                        </p:tav>
                                        <p:tav tm="100000">
                                          <p:val>
                                            <p:strVal val="#ppt_x"/>
                                          </p:val>
                                        </p:tav>
                                      </p:tavLst>
                                    </p:anim>
                                    <p:anim calcmode="lin" valueType="num">
                                      <p:cBhvr>
                                        <p:cTn id="26" dur="500" fill="hold"/>
                                        <p:tgtEl>
                                          <p:spTgt spid="3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fade">
                                      <p:cBhvr>
                                        <p:cTn id="30"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5" grpId="0" bldLvl="0" animBg="1"/>
      <p:bldP spid="17" grpId="0" bldLvl="0" animBg="1"/>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 Picture with three Columes">
    <p:spTree>
      <p:nvGrpSpPr>
        <p:cNvPr id="1" name=""/>
        <p:cNvGrpSpPr/>
        <p:nvPr/>
      </p:nvGrpSpPr>
      <p:grpSpPr>
        <a:xfrm>
          <a:off x="0" y="0"/>
          <a:ext cx="0" cy="0"/>
          <a:chOff x="0" y="0"/>
          <a:chExt cx="0" cy="0"/>
        </a:xfrm>
      </p:grpSpPr>
      <p:sp>
        <p:nvSpPr>
          <p:cNvPr id="30" name="Flowchart: Off-page Connector 29"/>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31" name="Slide Number Placeholder 4"/>
          <p:cNvSpPr>
            <a:spLocks noGrp="1"/>
          </p:cNvSpPr>
          <p:nvPr>
            <p:ph type="sldNum" sz="quarter" idx="14"/>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32"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33"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
        <p:nvSpPr>
          <p:cNvPr id="14" name="Down Arrow Callout 13"/>
          <p:cNvSpPr/>
          <p:nvPr userDrawn="1"/>
        </p:nvSpPr>
        <p:spPr>
          <a:xfrm>
            <a:off x="6193251" y="1662387"/>
            <a:ext cx="2472192" cy="430132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6" name="Down Arrow Callout 15"/>
          <p:cNvSpPr/>
          <p:nvPr userDrawn="1"/>
        </p:nvSpPr>
        <p:spPr>
          <a:xfrm>
            <a:off x="3539660" y="1662387"/>
            <a:ext cx="2472192" cy="430132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9" name="Down Arrow Callout 18"/>
          <p:cNvSpPr/>
          <p:nvPr userDrawn="1"/>
        </p:nvSpPr>
        <p:spPr>
          <a:xfrm>
            <a:off x="8846843" y="1662387"/>
            <a:ext cx="2472192" cy="430132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21" name="Picture Placeholder 6"/>
          <p:cNvSpPr>
            <a:spLocks noGrp="1"/>
          </p:cNvSpPr>
          <p:nvPr>
            <p:ph type="pic" sz="quarter" idx="15" hasCustomPrompt="1"/>
          </p:nvPr>
        </p:nvSpPr>
        <p:spPr>
          <a:xfrm>
            <a:off x="886069" y="1662385"/>
            <a:ext cx="2472192" cy="4301321"/>
          </a:xfrm>
          <a:prstGeom prst="downArrowCallout">
            <a:avLst>
              <a:gd name="adj1" fmla="val 26120"/>
              <a:gd name="adj2" fmla="val 6382"/>
              <a:gd name="adj3" fmla="val 5273"/>
              <a:gd name="adj4" fmla="val 96969"/>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animEffect transition="in" filter="fade">
                                      <p:cBhvr>
                                        <p:cTn id="13" dur="500"/>
                                        <p:tgtEl>
                                          <p:spTgt spid="33">
                                            <p:txEl>
                                              <p:pRg st="0" end="0"/>
                                            </p:txEl>
                                          </p:spTgt>
                                        </p:tgtEl>
                                      </p:cBhvr>
                                    </p:animEffect>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14" grpId="0" bldLvl="0" animBg="1"/>
      <p:bldP spid="16" grpId="0" bldLvl="0" animBg="1"/>
      <p:bldP spid="19" grpId="0" bldLvl="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ulome With Picture">
    <p:spTree>
      <p:nvGrpSpPr>
        <p:cNvPr id="1" name=""/>
        <p:cNvGrpSpPr/>
        <p:nvPr/>
      </p:nvGrpSpPr>
      <p:grpSpPr>
        <a:xfrm>
          <a:off x="0" y="0"/>
          <a:ext cx="0" cy="0"/>
          <a:chOff x="0" y="0"/>
          <a:chExt cx="0" cy="0"/>
        </a:xfrm>
      </p:grpSpPr>
      <p:sp>
        <p:nvSpPr>
          <p:cNvPr id="17" name="Flowchart: Off-page Connector 1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8" name="Slide Number Placeholder 4"/>
          <p:cNvSpPr>
            <a:spLocks noGrp="1"/>
          </p:cNvSpPr>
          <p:nvPr>
            <p:ph type="sldNum" sz="quarter" idx="13"/>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9" name="Flowchart: Off-page Connector 8"/>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10" name="Slide Number Placeholder 4"/>
          <p:cNvSpPr txBox="1"/>
          <p:nvPr userDrawn="1"/>
        </p:nvSpPr>
        <p:spPr>
          <a:xfrm>
            <a:off x="11643205" y="6340867"/>
            <a:ext cx="610241" cy="366183"/>
          </a:xfrm>
          <a:prstGeom prst="rect">
            <a:avLst/>
          </a:prstGeom>
        </p:spPr>
        <p:txBody>
          <a:bodyPr anchor="ctr"/>
          <a:lstStyle>
            <a:lvl1pPr algn="ctr">
              <a:defRPr sz="1000" b="1">
                <a:solidFill>
                  <a:schemeClr val="tx1">
                    <a:lumMod val="75000"/>
                    <a:lumOff val="25000"/>
                  </a:schemeClr>
                </a:solidFill>
              </a:defRPr>
            </a:lvl1pPr>
          </a:lstStyle>
          <a:p>
            <a:pPr marL="0" marR="0" lvl="0" indent="0" algn="ctr" defTabSz="1031875" rtl="0" eaLnBrk="1" fontAlgn="auto" latinLnBrk="0" hangingPunct="1">
              <a:lnSpc>
                <a:spcPct val="100000"/>
              </a:lnSpc>
              <a:spcBef>
                <a:spcPts val="0"/>
              </a:spcBef>
              <a:spcAft>
                <a:spcPts val="0"/>
              </a:spcAft>
              <a:buClrTx/>
              <a:buSzTx/>
              <a:buFontTx/>
              <a:buNone/>
              <a:defRPr/>
            </a:pPr>
            <a:fld id="{C136B7D2-B98C-44FD-8D04-7EC62A564975}" type="slidenum">
              <a:rPr kumimoji="0" lang="en-US" sz="1335" b="1" i="0" u="none" strike="noStrike" kern="1200" cap="none" spc="0" normalizeH="0" baseline="0" noProof="0" smtClean="0">
                <a:ln>
                  <a:noFill/>
                </a:ln>
                <a:solidFill>
                  <a:schemeClr val="tx1">
                    <a:lumMod val="75000"/>
                    <a:lumOff val="25000"/>
                  </a:schemeClr>
                </a:solidFill>
                <a:effectLst/>
                <a:uLnTx/>
                <a:uFillTx/>
                <a:latin typeface="+mn-lt"/>
                <a:ea typeface="+mn-ea"/>
                <a:cs typeface="+mn-cs"/>
              </a:rPr>
            </a:fld>
            <a:endParaRPr kumimoji="0" lang="en-US" sz="1335" b="1"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11"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12"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
        <p:nvSpPr>
          <p:cNvPr id="28" name="Picture Placeholder 6"/>
          <p:cNvSpPr>
            <a:spLocks noGrp="1"/>
          </p:cNvSpPr>
          <p:nvPr>
            <p:ph type="pic" sz="quarter" idx="10" hasCustomPrompt="1"/>
          </p:nvPr>
        </p:nvSpPr>
        <p:spPr>
          <a:xfrm>
            <a:off x="896091" y="1448889"/>
            <a:ext cx="4913419" cy="3072372"/>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
        <p:nvSpPr>
          <p:cNvPr id="29" name="Picture Placeholder 6"/>
          <p:cNvSpPr>
            <a:spLocks noGrp="1"/>
          </p:cNvSpPr>
          <p:nvPr>
            <p:ph type="pic" sz="quarter" idx="14" hasCustomPrompt="1"/>
          </p:nvPr>
        </p:nvSpPr>
        <p:spPr>
          <a:xfrm>
            <a:off x="6385667" y="1445656"/>
            <a:ext cx="4910243" cy="3075607"/>
          </a:xfrm>
          <a:prstGeom prst="rect">
            <a:avLst/>
          </a:prstGeom>
        </p:spPr>
        <p:txBody>
          <a:bodyPr anchor="t"/>
          <a:lstStyle>
            <a:lvl1pPr algn="ctr">
              <a:buNone/>
              <a:defRPr sz="1600" baseline="0">
                <a:solidFill>
                  <a:schemeClr val="tx1">
                    <a:lumMod val="75000"/>
                    <a:lumOff val="25000"/>
                  </a:schemeClr>
                </a:solidFill>
              </a:defRPr>
            </a:lvl1pPr>
          </a:lstStyle>
          <a:p>
            <a:r>
              <a:rPr lang="en-US" dirty="0" smtClean="0"/>
              <a:t>Click to insert your image here !</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Blank With Footer">
    <p:spTree>
      <p:nvGrpSpPr>
        <p:cNvPr id="1" name=""/>
        <p:cNvGrpSpPr/>
        <p:nvPr/>
      </p:nvGrpSpPr>
      <p:grpSpPr>
        <a:xfrm>
          <a:off x="0" y="0"/>
          <a:ext cx="0" cy="0"/>
          <a:chOff x="0" y="0"/>
          <a:chExt cx="0" cy="0"/>
        </a:xfrm>
      </p:grpSpPr>
      <p:sp>
        <p:nvSpPr>
          <p:cNvPr id="5" name="Flowchart: Off-page Connector 4"/>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6" name="Slide Number Placeholder 4"/>
          <p:cNvSpPr>
            <a:spLocks noGrp="1"/>
          </p:cNvSpPr>
          <p:nvPr>
            <p:ph type="sldNum" sz="quarter" idx="12"/>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Tree>
  </p:cSld>
  <p:clrMapOvr>
    <a:masterClrMapping/>
  </p:clrMapOvr>
  <p:transition spd="slow">
    <p:push dir="u"/>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4" name="Slide Number Placeholder 4"/>
          <p:cNvSpPr>
            <a:spLocks noGrp="1"/>
          </p:cNvSpPr>
          <p:nvPr>
            <p:ph type="sldNum" sz="quarter" idx="12"/>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6D208F7-89FF-4D50-A909-5BC9B9CB247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1C3711D-C4AB-45CA-BC3D-39289E066015}" type="slidenum">
              <a:rPr lang="zh-CN" altLang="en-US" smtClean="0"/>
            </a:fld>
            <a:endParaRPr lang="zh-CN" altLang="en-US"/>
          </a:p>
        </p:txBody>
      </p:sp>
    </p:spTree>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4" name="Slide Number Placeholder 4"/>
          <p:cNvSpPr>
            <a:spLocks noGrp="1"/>
          </p:cNvSpPr>
          <p:nvPr>
            <p:ph type="sldNum" sz="quarter" idx="12"/>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5" name="Title 1"/>
          <p:cNvSpPr>
            <a:spLocks noGrp="1"/>
          </p:cNvSpPr>
          <p:nvPr>
            <p:ph type="title" hasCustomPrompt="1"/>
          </p:nvPr>
        </p:nvSpPr>
        <p:spPr>
          <a:xfrm>
            <a:off x="3791720" y="541356"/>
            <a:ext cx="7518400" cy="471365"/>
          </a:xfrm>
          <a:prstGeom prst="rect">
            <a:avLst/>
          </a:prstGeom>
        </p:spPr>
        <p:txBody>
          <a:bodyPr wrap="none" lIns="0" tIns="0" rIns="0" bIns="0" anchor="ctr">
            <a:noAutofit/>
          </a:bodyPr>
          <a:lstStyle>
            <a:lvl1pPr algn="r">
              <a:defRPr sz="2665"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5823720" y="1010677"/>
            <a:ext cx="5486400" cy="267661"/>
          </a:xfrm>
          <a:prstGeom prst="rect">
            <a:avLst/>
          </a:prstGeom>
        </p:spPr>
        <p:txBody>
          <a:bodyPr wrap="square" lIns="0" tIns="0" rIns="0" bIns="0" anchor="ctr">
            <a:noAutofit/>
          </a:bodyPr>
          <a:lstStyle>
            <a:lvl1pPr marL="0" indent="0" algn="r">
              <a:buNone/>
              <a:defRPr sz="14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D3DB80-B894-403A-B48E-6FDC1A72010E}" type="slidenum">
              <a:rPr lang="zh-CN" altLang="en-US" smtClean="0"/>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940800" y="177800"/>
            <a:ext cx="2844800" cy="365125"/>
          </a:xfrm>
        </p:spPr>
        <p:txBody>
          <a:bodyPr/>
          <a:lstStyle/>
          <a:p>
            <a:fld id="{480435F3-CE51-FE47-901D-12AFFB0ECEA9}" type="datetime1">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a:xfrm>
            <a:off x="4165600" y="6332538"/>
            <a:ext cx="3860800" cy="365125"/>
          </a:xfrm>
        </p:spPr>
        <p:txBody>
          <a:bodyPr/>
          <a:lstStyle>
            <a:lvl1pPr>
              <a:defRPr>
                <a:latin typeface="LiHei Pro" panose="020B0500000000000000" pitchFamily="34" charset="-122"/>
                <a:ea typeface="LiHei Pro" panose="020B0500000000000000" pitchFamily="34" charset="-122"/>
              </a:defRPr>
            </a:lvl1pPr>
          </a:lstStyle>
          <a:p>
            <a:endParaRPr lang="en-US" dirty="0">
              <a:solidFill>
                <a:prstClr val="white">
                  <a:lumMod val="65000"/>
                </a:prstClr>
              </a:solidFill>
            </a:endParaRPr>
          </a:p>
        </p:txBody>
      </p:sp>
      <p:sp>
        <p:nvSpPr>
          <p:cNvPr id="6" name="Slide Number Placeholder 5"/>
          <p:cNvSpPr>
            <a:spLocks noGrp="1"/>
          </p:cNvSpPr>
          <p:nvPr>
            <p:ph type="sldNum" sz="quarter" idx="12"/>
          </p:nvPr>
        </p:nvSpPr>
        <p:spPr>
          <a:xfrm>
            <a:off x="11282884" y="6144296"/>
            <a:ext cx="480000" cy="304800"/>
          </a:xfrm>
        </p:spPr>
        <p:txBody>
          <a:bodyPr/>
          <a:lstStyle>
            <a:lvl1pPr>
              <a:defRPr sz="1400">
                <a:solidFill>
                  <a:schemeClr val="tx1">
                    <a:lumMod val="50000"/>
                    <a:lumOff val="50000"/>
                  </a:schemeClr>
                </a:solidFill>
                <a:latin typeface="Impact" panose="020B0806030902050204" pitchFamily="34" charset="0"/>
              </a:defRPr>
            </a:lvl1pPr>
          </a:lstStyle>
          <a:p>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a:off x="3025297" y="479824"/>
            <a:ext cx="9166703" cy="25117"/>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0" y="195105"/>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4" name="标题占位符 1"/>
          <p:cNvSpPr>
            <a:spLocks noGrp="1"/>
          </p:cNvSpPr>
          <p:nvPr>
            <p:ph type="title"/>
          </p:nvPr>
        </p:nvSpPr>
        <p:spPr>
          <a:xfrm>
            <a:off x="416312" y="206333"/>
            <a:ext cx="3050788" cy="546975"/>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ransition spd="slow">
    <p:push dir="u"/>
  </p:transition>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8" y="6247140"/>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Slide Number Placeholder 4"/>
          <p:cNvSpPr>
            <a:spLocks noGrp="1"/>
          </p:cNvSpPr>
          <p:nvPr>
            <p:ph type="sldNum" sz="quarter" idx="12"/>
          </p:nvPr>
        </p:nvSpPr>
        <p:spPr>
          <a:xfrm>
            <a:off x="11643205"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smtClean="0"/>
              <a:t>Click To Edit Master Title Style</a:t>
            </a:r>
            <a:endParaRPr lang="en-US" dirty="0"/>
          </a:p>
        </p:txBody>
      </p:sp>
      <p:sp>
        <p:nvSpPr>
          <p:cNvPr id="6" name="Text Placeholder 3"/>
          <p:cNvSpPr>
            <a:spLocks noGrp="1"/>
          </p:cNvSpPr>
          <p:nvPr>
            <p:ph type="body" sz="half" idx="2" hasCustomPrompt="1"/>
          </p:nvPr>
        </p:nvSpPr>
        <p:spPr>
          <a:xfrm>
            <a:off x="3352800" y="825949"/>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smtClean="0"/>
              <a:t>Subtext Goes Here</a:t>
            </a: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5" y="0"/>
            <a:ext cx="12188388" cy="6858000"/>
          </a:xfrm>
          <a:prstGeom prst="rect">
            <a:avLst/>
          </a:prstGeom>
        </p:spPr>
      </p:pic>
      <p:sp>
        <p:nvSpPr>
          <p:cNvPr id="8" name="矩形 7"/>
          <p:cNvSpPr/>
          <p:nvPr userDrawn="1"/>
        </p:nvSpPr>
        <p:spPr>
          <a:xfrm>
            <a:off x="0" y="425752"/>
            <a:ext cx="12192000" cy="6006496"/>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0">
        <p15:prstTrans prst="drape"/>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2.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2" Type="http://schemas.openxmlformats.org/officeDocument/2006/relationships/theme" Target="../theme/theme2.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3" Type="http://schemas.openxmlformats.org/officeDocument/2006/relationships/theme" Target="../theme/theme3.xml"/><Relationship Id="rId32" Type="http://schemas.openxmlformats.org/officeDocument/2006/relationships/slideLayout" Target="../slideLayouts/slideLayout52.xml"/><Relationship Id="rId31" Type="http://schemas.openxmlformats.org/officeDocument/2006/relationships/slideLayout" Target="../slideLayouts/slideLayout51.xml"/><Relationship Id="rId30" Type="http://schemas.openxmlformats.org/officeDocument/2006/relationships/slideLayout" Target="../slideLayouts/slideLayout50.xml"/><Relationship Id="rId3" Type="http://schemas.openxmlformats.org/officeDocument/2006/relationships/slideLayout" Target="../slideLayouts/slideLayout23.xml"/><Relationship Id="rId29" Type="http://schemas.openxmlformats.org/officeDocument/2006/relationships/slideLayout" Target="../slideLayouts/slideLayout49.xml"/><Relationship Id="rId28" Type="http://schemas.openxmlformats.org/officeDocument/2006/relationships/slideLayout" Target="../slideLayouts/slideLayout48.xml"/><Relationship Id="rId27" Type="http://schemas.openxmlformats.org/officeDocument/2006/relationships/slideLayout" Target="../slideLayouts/slideLayout47.xml"/><Relationship Id="rId26" Type="http://schemas.openxmlformats.org/officeDocument/2006/relationships/slideLayout" Target="../slideLayouts/slideLayout46.xml"/><Relationship Id="rId25" Type="http://schemas.openxmlformats.org/officeDocument/2006/relationships/slideLayout" Target="../slideLayouts/slideLayout45.xml"/><Relationship Id="rId24" Type="http://schemas.openxmlformats.org/officeDocument/2006/relationships/slideLayout" Target="../slideLayouts/slideLayout44.xml"/><Relationship Id="rId23" Type="http://schemas.openxmlformats.org/officeDocument/2006/relationships/slideLayout" Target="../slideLayouts/slideLayout43.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491332" y="1"/>
            <a:ext cx="700668" cy="51654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44542D-ED8D-4CBE-BB2A-653FFD0682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D1450-C556-49C0-9EB5-10126D29A4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Lst>
  <p:transition spd="slow">
    <p:push dir="u"/>
  </p:transition>
  <p:timing>
    <p:tnLst>
      <p:par>
        <p:cTn id="1" dur="indefinite" restart="never" nodeType="tmRoot"/>
      </p:par>
    </p:tnLst>
  </p:timing>
  <p:hf hdr="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12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2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29.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130.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9" Type="http://schemas.openxmlformats.org/officeDocument/2006/relationships/slideLayout" Target="../slideLayouts/slideLayout2.xml"/><Relationship Id="rId18" Type="http://schemas.openxmlformats.org/officeDocument/2006/relationships/tags" Target="../tags/tag149.xml"/><Relationship Id="rId17" Type="http://schemas.openxmlformats.org/officeDocument/2006/relationships/tags" Target="../tags/tag148.xml"/><Relationship Id="rId16" Type="http://schemas.openxmlformats.org/officeDocument/2006/relationships/tags" Target="../tags/tag147.xml"/><Relationship Id="rId15" Type="http://schemas.openxmlformats.org/officeDocument/2006/relationships/tags" Target="../tags/tag146.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tags" Target="../tags/tag132.xml"/></Relationships>
</file>

<file path=ppt/slides/_rels/slide17.xml.rels><?xml version="1.0" encoding="UTF-8" standalone="yes"?>
<Relationships xmlns="http://schemas.openxmlformats.org/package/2006/relationships"><Relationship Id="rId99" Type="http://schemas.openxmlformats.org/officeDocument/2006/relationships/tags" Target="../tags/tag248.xml"/><Relationship Id="rId98" Type="http://schemas.openxmlformats.org/officeDocument/2006/relationships/tags" Target="../tags/tag247.xml"/><Relationship Id="rId97" Type="http://schemas.openxmlformats.org/officeDocument/2006/relationships/tags" Target="../tags/tag246.xml"/><Relationship Id="rId96" Type="http://schemas.openxmlformats.org/officeDocument/2006/relationships/tags" Target="../tags/tag245.xml"/><Relationship Id="rId95" Type="http://schemas.openxmlformats.org/officeDocument/2006/relationships/tags" Target="../tags/tag244.xml"/><Relationship Id="rId94" Type="http://schemas.openxmlformats.org/officeDocument/2006/relationships/tags" Target="../tags/tag243.xml"/><Relationship Id="rId93" Type="http://schemas.openxmlformats.org/officeDocument/2006/relationships/tags" Target="../tags/tag242.xml"/><Relationship Id="rId92" Type="http://schemas.openxmlformats.org/officeDocument/2006/relationships/tags" Target="../tags/tag241.xml"/><Relationship Id="rId91" Type="http://schemas.openxmlformats.org/officeDocument/2006/relationships/tags" Target="../tags/tag240.xml"/><Relationship Id="rId90" Type="http://schemas.openxmlformats.org/officeDocument/2006/relationships/tags" Target="../tags/tag239.xml"/><Relationship Id="rId9" Type="http://schemas.openxmlformats.org/officeDocument/2006/relationships/tags" Target="../tags/tag158.xml"/><Relationship Id="rId89" Type="http://schemas.openxmlformats.org/officeDocument/2006/relationships/tags" Target="../tags/tag238.xml"/><Relationship Id="rId88" Type="http://schemas.openxmlformats.org/officeDocument/2006/relationships/tags" Target="../tags/tag237.xml"/><Relationship Id="rId87" Type="http://schemas.openxmlformats.org/officeDocument/2006/relationships/tags" Target="../tags/tag236.xml"/><Relationship Id="rId86" Type="http://schemas.openxmlformats.org/officeDocument/2006/relationships/tags" Target="../tags/tag235.xml"/><Relationship Id="rId85" Type="http://schemas.openxmlformats.org/officeDocument/2006/relationships/tags" Target="../tags/tag234.xml"/><Relationship Id="rId84" Type="http://schemas.openxmlformats.org/officeDocument/2006/relationships/tags" Target="../tags/tag233.xml"/><Relationship Id="rId83" Type="http://schemas.openxmlformats.org/officeDocument/2006/relationships/tags" Target="../tags/tag232.xml"/><Relationship Id="rId82" Type="http://schemas.openxmlformats.org/officeDocument/2006/relationships/tags" Target="../tags/tag231.xml"/><Relationship Id="rId81" Type="http://schemas.openxmlformats.org/officeDocument/2006/relationships/tags" Target="../tags/tag230.xml"/><Relationship Id="rId80" Type="http://schemas.openxmlformats.org/officeDocument/2006/relationships/tags" Target="../tags/tag229.xml"/><Relationship Id="rId8" Type="http://schemas.openxmlformats.org/officeDocument/2006/relationships/tags" Target="../tags/tag157.xml"/><Relationship Id="rId79" Type="http://schemas.openxmlformats.org/officeDocument/2006/relationships/tags" Target="../tags/tag228.xml"/><Relationship Id="rId78" Type="http://schemas.openxmlformats.org/officeDocument/2006/relationships/tags" Target="../tags/tag227.xml"/><Relationship Id="rId77" Type="http://schemas.openxmlformats.org/officeDocument/2006/relationships/tags" Target="../tags/tag226.xml"/><Relationship Id="rId76" Type="http://schemas.openxmlformats.org/officeDocument/2006/relationships/tags" Target="../tags/tag225.xml"/><Relationship Id="rId75" Type="http://schemas.openxmlformats.org/officeDocument/2006/relationships/tags" Target="../tags/tag224.xml"/><Relationship Id="rId74" Type="http://schemas.openxmlformats.org/officeDocument/2006/relationships/tags" Target="../tags/tag223.xml"/><Relationship Id="rId73" Type="http://schemas.openxmlformats.org/officeDocument/2006/relationships/tags" Target="../tags/tag222.xml"/><Relationship Id="rId72" Type="http://schemas.openxmlformats.org/officeDocument/2006/relationships/tags" Target="../tags/tag221.xml"/><Relationship Id="rId71" Type="http://schemas.openxmlformats.org/officeDocument/2006/relationships/tags" Target="../tags/tag220.xml"/><Relationship Id="rId70" Type="http://schemas.openxmlformats.org/officeDocument/2006/relationships/tags" Target="../tags/tag219.xml"/><Relationship Id="rId7" Type="http://schemas.openxmlformats.org/officeDocument/2006/relationships/tags" Target="../tags/tag156.xml"/><Relationship Id="rId69" Type="http://schemas.openxmlformats.org/officeDocument/2006/relationships/tags" Target="../tags/tag218.xml"/><Relationship Id="rId68" Type="http://schemas.openxmlformats.org/officeDocument/2006/relationships/tags" Target="../tags/tag217.xml"/><Relationship Id="rId67" Type="http://schemas.openxmlformats.org/officeDocument/2006/relationships/tags" Target="../tags/tag216.xml"/><Relationship Id="rId66" Type="http://schemas.openxmlformats.org/officeDocument/2006/relationships/tags" Target="../tags/tag215.xml"/><Relationship Id="rId65" Type="http://schemas.openxmlformats.org/officeDocument/2006/relationships/tags" Target="../tags/tag214.xml"/><Relationship Id="rId64" Type="http://schemas.openxmlformats.org/officeDocument/2006/relationships/tags" Target="../tags/tag213.xml"/><Relationship Id="rId63" Type="http://schemas.openxmlformats.org/officeDocument/2006/relationships/tags" Target="../tags/tag212.xml"/><Relationship Id="rId62" Type="http://schemas.openxmlformats.org/officeDocument/2006/relationships/tags" Target="../tags/tag211.xml"/><Relationship Id="rId61" Type="http://schemas.openxmlformats.org/officeDocument/2006/relationships/tags" Target="../tags/tag210.xml"/><Relationship Id="rId60" Type="http://schemas.openxmlformats.org/officeDocument/2006/relationships/tags" Target="../tags/tag209.xml"/><Relationship Id="rId6" Type="http://schemas.openxmlformats.org/officeDocument/2006/relationships/tags" Target="../tags/tag155.xml"/><Relationship Id="rId59" Type="http://schemas.openxmlformats.org/officeDocument/2006/relationships/tags" Target="../tags/tag208.xml"/><Relationship Id="rId58" Type="http://schemas.openxmlformats.org/officeDocument/2006/relationships/tags" Target="../tags/tag207.xml"/><Relationship Id="rId57" Type="http://schemas.openxmlformats.org/officeDocument/2006/relationships/tags" Target="../tags/tag206.xml"/><Relationship Id="rId56" Type="http://schemas.openxmlformats.org/officeDocument/2006/relationships/tags" Target="../tags/tag205.xml"/><Relationship Id="rId55" Type="http://schemas.openxmlformats.org/officeDocument/2006/relationships/tags" Target="../tags/tag204.xml"/><Relationship Id="rId54" Type="http://schemas.openxmlformats.org/officeDocument/2006/relationships/tags" Target="../tags/tag203.xml"/><Relationship Id="rId53" Type="http://schemas.openxmlformats.org/officeDocument/2006/relationships/tags" Target="../tags/tag202.xml"/><Relationship Id="rId52" Type="http://schemas.openxmlformats.org/officeDocument/2006/relationships/tags" Target="../tags/tag201.xml"/><Relationship Id="rId51" Type="http://schemas.openxmlformats.org/officeDocument/2006/relationships/tags" Target="../tags/tag200.xml"/><Relationship Id="rId50" Type="http://schemas.openxmlformats.org/officeDocument/2006/relationships/tags" Target="../tags/tag199.xml"/><Relationship Id="rId5" Type="http://schemas.openxmlformats.org/officeDocument/2006/relationships/tags" Target="../tags/tag154.xml"/><Relationship Id="rId49" Type="http://schemas.openxmlformats.org/officeDocument/2006/relationships/tags" Target="../tags/tag198.xml"/><Relationship Id="rId48" Type="http://schemas.openxmlformats.org/officeDocument/2006/relationships/tags" Target="../tags/tag197.xml"/><Relationship Id="rId47" Type="http://schemas.openxmlformats.org/officeDocument/2006/relationships/tags" Target="../tags/tag196.xml"/><Relationship Id="rId46" Type="http://schemas.openxmlformats.org/officeDocument/2006/relationships/tags" Target="../tags/tag195.xml"/><Relationship Id="rId45" Type="http://schemas.openxmlformats.org/officeDocument/2006/relationships/tags" Target="../tags/tag194.xml"/><Relationship Id="rId44" Type="http://schemas.openxmlformats.org/officeDocument/2006/relationships/tags" Target="../tags/tag193.xml"/><Relationship Id="rId43" Type="http://schemas.openxmlformats.org/officeDocument/2006/relationships/tags" Target="../tags/tag192.xml"/><Relationship Id="rId42" Type="http://schemas.openxmlformats.org/officeDocument/2006/relationships/tags" Target="../tags/tag191.xml"/><Relationship Id="rId41" Type="http://schemas.openxmlformats.org/officeDocument/2006/relationships/tags" Target="../tags/tag190.xml"/><Relationship Id="rId40" Type="http://schemas.openxmlformats.org/officeDocument/2006/relationships/tags" Target="../tags/tag189.xml"/><Relationship Id="rId4" Type="http://schemas.openxmlformats.org/officeDocument/2006/relationships/tags" Target="../tags/tag153.xml"/><Relationship Id="rId39" Type="http://schemas.openxmlformats.org/officeDocument/2006/relationships/tags" Target="../tags/tag188.xml"/><Relationship Id="rId38" Type="http://schemas.openxmlformats.org/officeDocument/2006/relationships/tags" Target="../tags/tag187.xml"/><Relationship Id="rId37" Type="http://schemas.openxmlformats.org/officeDocument/2006/relationships/tags" Target="../tags/tag186.xml"/><Relationship Id="rId36" Type="http://schemas.openxmlformats.org/officeDocument/2006/relationships/tags" Target="../tags/tag185.xml"/><Relationship Id="rId35" Type="http://schemas.openxmlformats.org/officeDocument/2006/relationships/tags" Target="../tags/tag184.xml"/><Relationship Id="rId34" Type="http://schemas.openxmlformats.org/officeDocument/2006/relationships/tags" Target="../tags/tag183.xml"/><Relationship Id="rId33" Type="http://schemas.openxmlformats.org/officeDocument/2006/relationships/tags" Target="../tags/tag182.xml"/><Relationship Id="rId32" Type="http://schemas.openxmlformats.org/officeDocument/2006/relationships/tags" Target="../tags/tag181.xml"/><Relationship Id="rId31" Type="http://schemas.openxmlformats.org/officeDocument/2006/relationships/tags" Target="../tags/tag180.xml"/><Relationship Id="rId30" Type="http://schemas.openxmlformats.org/officeDocument/2006/relationships/tags" Target="../tags/tag179.xml"/><Relationship Id="rId3" Type="http://schemas.openxmlformats.org/officeDocument/2006/relationships/tags" Target="../tags/tag152.xml"/><Relationship Id="rId29" Type="http://schemas.openxmlformats.org/officeDocument/2006/relationships/tags" Target="../tags/tag178.xml"/><Relationship Id="rId28" Type="http://schemas.openxmlformats.org/officeDocument/2006/relationships/tags" Target="../tags/tag177.xml"/><Relationship Id="rId27" Type="http://schemas.openxmlformats.org/officeDocument/2006/relationships/tags" Target="../tags/tag176.xml"/><Relationship Id="rId26" Type="http://schemas.openxmlformats.org/officeDocument/2006/relationships/tags" Target="../tags/tag175.xml"/><Relationship Id="rId25" Type="http://schemas.openxmlformats.org/officeDocument/2006/relationships/tags" Target="../tags/tag174.xml"/><Relationship Id="rId24" Type="http://schemas.openxmlformats.org/officeDocument/2006/relationships/tags" Target="../tags/tag173.xml"/><Relationship Id="rId23" Type="http://schemas.openxmlformats.org/officeDocument/2006/relationships/tags" Target="../tags/tag172.xml"/><Relationship Id="rId22" Type="http://schemas.openxmlformats.org/officeDocument/2006/relationships/tags" Target="../tags/tag171.xml"/><Relationship Id="rId21" Type="http://schemas.openxmlformats.org/officeDocument/2006/relationships/tags" Target="../tags/tag170.xml"/><Relationship Id="rId20" Type="http://schemas.openxmlformats.org/officeDocument/2006/relationships/tags" Target="../tags/tag169.xml"/><Relationship Id="rId2" Type="http://schemas.openxmlformats.org/officeDocument/2006/relationships/tags" Target="../tags/tag151.xml"/><Relationship Id="rId19" Type="http://schemas.openxmlformats.org/officeDocument/2006/relationships/tags" Target="../tags/tag168.xml"/><Relationship Id="rId18" Type="http://schemas.openxmlformats.org/officeDocument/2006/relationships/tags" Target="../tags/tag167.xml"/><Relationship Id="rId17" Type="http://schemas.openxmlformats.org/officeDocument/2006/relationships/tags" Target="../tags/tag166.xml"/><Relationship Id="rId16" Type="http://schemas.openxmlformats.org/officeDocument/2006/relationships/tags" Target="../tags/tag165.xml"/><Relationship Id="rId15" Type="http://schemas.openxmlformats.org/officeDocument/2006/relationships/tags" Target="../tags/tag164.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4" Type="http://schemas.openxmlformats.org/officeDocument/2006/relationships/slideLayout" Target="../slideLayouts/slideLayout2.xml"/><Relationship Id="rId103" Type="http://schemas.openxmlformats.org/officeDocument/2006/relationships/tags" Target="../tags/tag252.xml"/><Relationship Id="rId102" Type="http://schemas.openxmlformats.org/officeDocument/2006/relationships/tags" Target="../tags/tag251.xml"/><Relationship Id="rId101" Type="http://schemas.openxmlformats.org/officeDocument/2006/relationships/tags" Target="../tags/tag250.xml"/><Relationship Id="rId100" Type="http://schemas.openxmlformats.org/officeDocument/2006/relationships/tags" Target="../tags/tag249.xml"/><Relationship Id="rId10" Type="http://schemas.openxmlformats.org/officeDocument/2006/relationships/tags" Target="../tags/tag159.xml"/><Relationship Id="rId1" Type="http://schemas.openxmlformats.org/officeDocument/2006/relationships/tags" Target="../tags/tag15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53.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image" Target="../media/image20.png"/><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1" Type="http://schemas.openxmlformats.org/officeDocument/2006/relationships/slideLayout" Target="../slideLayouts/slideLayout2.xml"/><Relationship Id="rId30" Type="http://schemas.openxmlformats.org/officeDocument/2006/relationships/tags" Target="../tags/tag278.xml"/><Relationship Id="rId3" Type="http://schemas.openxmlformats.org/officeDocument/2006/relationships/tags" Target="../tags/tag259.xml"/><Relationship Id="rId29" Type="http://schemas.openxmlformats.org/officeDocument/2006/relationships/image" Target="../media/image27.png"/><Relationship Id="rId28" Type="http://schemas.openxmlformats.org/officeDocument/2006/relationships/tags" Target="../tags/tag277.xml"/><Relationship Id="rId27" Type="http://schemas.openxmlformats.org/officeDocument/2006/relationships/image" Target="../media/image26.png"/><Relationship Id="rId26" Type="http://schemas.openxmlformats.org/officeDocument/2006/relationships/tags" Target="../tags/tag276.xml"/><Relationship Id="rId25" Type="http://schemas.openxmlformats.org/officeDocument/2006/relationships/image" Target="../media/image25.png"/><Relationship Id="rId24" Type="http://schemas.openxmlformats.org/officeDocument/2006/relationships/tags" Target="../tags/tag275.xml"/><Relationship Id="rId23" Type="http://schemas.openxmlformats.org/officeDocument/2006/relationships/tags" Target="../tags/tag274.xml"/><Relationship Id="rId22" Type="http://schemas.openxmlformats.org/officeDocument/2006/relationships/tags" Target="../tags/tag273.xml"/><Relationship Id="rId21" Type="http://schemas.openxmlformats.org/officeDocument/2006/relationships/image" Target="../media/image24.png"/><Relationship Id="rId20" Type="http://schemas.openxmlformats.org/officeDocument/2006/relationships/tags" Target="../tags/tag272.xml"/><Relationship Id="rId2" Type="http://schemas.openxmlformats.org/officeDocument/2006/relationships/image" Target="../media/image19.png"/><Relationship Id="rId19" Type="http://schemas.openxmlformats.org/officeDocument/2006/relationships/tags" Target="../tags/tag271.xml"/><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image" Target="../media/image23.png"/><Relationship Id="rId14" Type="http://schemas.openxmlformats.org/officeDocument/2006/relationships/tags" Target="../tags/tag267.xml"/><Relationship Id="rId13" Type="http://schemas.openxmlformats.org/officeDocument/2006/relationships/tags" Target="../tags/tag266.xml"/><Relationship Id="rId12" Type="http://schemas.openxmlformats.org/officeDocument/2006/relationships/image" Target="../media/image22.png"/><Relationship Id="rId11" Type="http://schemas.openxmlformats.org/officeDocument/2006/relationships/tags" Target="../tags/tag265.xml"/><Relationship Id="rId10" Type="http://schemas.openxmlformats.org/officeDocument/2006/relationships/image" Target="../media/image21.png"/><Relationship Id="rId1" Type="http://schemas.openxmlformats.org/officeDocument/2006/relationships/tags" Target="../tags/tag258.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84.xml"/><Relationship Id="rId7" Type="http://schemas.openxmlformats.org/officeDocument/2006/relationships/image" Target="../media/image29.png"/><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image" Target="../media/image28.png"/><Relationship Id="rId1" Type="http://schemas.openxmlformats.org/officeDocument/2006/relationships/tags" Target="../tags/tag279.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287.xml"/><Relationship Id="rId3" Type="http://schemas.openxmlformats.org/officeDocument/2006/relationships/image" Target="../media/image30.png"/><Relationship Id="rId2" Type="http://schemas.openxmlformats.org/officeDocument/2006/relationships/tags" Target="../tags/tag286.xml"/><Relationship Id="rId1" Type="http://schemas.openxmlformats.org/officeDocument/2006/relationships/tags" Target="../tags/tag28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88.xml"/></Relationships>
</file>

<file path=ppt/slides/_rels/slide24.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6" Type="http://schemas.openxmlformats.org/officeDocument/2006/relationships/slideLayout" Target="../slideLayouts/slideLayout2.xml"/><Relationship Id="rId15" Type="http://schemas.openxmlformats.org/officeDocument/2006/relationships/tags" Target="../tags/tag302.xml"/><Relationship Id="rId14" Type="http://schemas.openxmlformats.org/officeDocument/2006/relationships/tags" Target="../tags/tag301.xml"/><Relationship Id="rId13" Type="http://schemas.openxmlformats.org/officeDocument/2006/relationships/tags" Target="../tags/tag300.xml"/><Relationship Id="rId12" Type="http://schemas.openxmlformats.org/officeDocument/2006/relationships/tags" Target="../tags/tag299.xml"/><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305.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tags" Target="../tags/tag304.xml"/><Relationship Id="rId1" Type="http://schemas.openxmlformats.org/officeDocument/2006/relationships/tags" Target="../tags/tag303.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308.xml"/><Relationship Id="rId4" Type="http://schemas.openxmlformats.org/officeDocument/2006/relationships/image" Target="../media/image37.png"/><Relationship Id="rId3" Type="http://schemas.openxmlformats.org/officeDocument/2006/relationships/tags" Target="../tags/tag307.xml"/><Relationship Id="rId2" Type="http://schemas.openxmlformats.org/officeDocument/2006/relationships/image" Target="../media/image36.png"/><Relationship Id="rId1" Type="http://schemas.openxmlformats.org/officeDocument/2006/relationships/tags" Target="../tags/tag306.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9.xml"/><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image" Target="../media/image41.png"/><Relationship Id="rId4" Type="http://schemas.openxmlformats.org/officeDocument/2006/relationships/tags" Target="../tags/tag312.xml"/><Relationship Id="rId3" Type="http://schemas.openxmlformats.org/officeDocument/2006/relationships/image" Target="../media/image40.png"/><Relationship Id="rId2" Type="http://schemas.openxmlformats.org/officeDocument/2006/relationships/tags" Target="../tags/tag311.xml"/><Relationship Id="rId1" Type="http://schemas.openxmlformats.org/officeDocument/2006/relationships/tags" Target="../tags/tag310.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16.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tags" Target="../tags/tag315.xml"/></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7" Type="http://schemas.openxmlformats.org/officeDocument/2006/relationships/slideLayout" Target="../slideLayouts/slideLayout2.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17.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8.png"/><Relationship Id="rId3" Type="http://schemas.openxmlformats.org/officeDocument/2006/relationships/image" Target="../media/image46.png"/><Relationship Id="rId2" Type="http://schemas.openxmlformats.org/officeDocument/2006/relationships/tags" Target="../tags/tag318.xml"/><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19.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320.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21.xml"/></Relationships>
</file>

<file path=ppt/slides/_rels/slide35.xml.rels><?xml version="1.0" encoding="UTF-8" standalone="yes"?>
<Relationships xmlns="http://schemas.openxmlformats.org/package/2006/relationships"><Relationship Id="rId9" Type="http://schemas.openxmlformats.org/officeDocument/2006/relationships/tags" Target="../tags/tag329.xml"/><Relationship Id="rId8" Type="http://schemas.openxmlformats.org/officeDocument/2006/relationships/tags" Target="../tags/tag328.xml"/><Relationship Id="rId7" Type="http://schemas.openxmlformats.org/officeDocument/2006/relationships/tags" Target="../tags/tag327.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tags" Target="../tags/tag323.xml"/><Relationship Id="rId25" Type="http://schemas.openxmlformats.org/officeDocument/2006/relationships/slideLayout" Target="../slideLayouts/slideLayout3.xml"/><Relationship Id="rId24" Type="http://schemas.openxmlformats.org/officeDocument/2006/relationships/tags" Target="../tags/tag344.xml"/><Relationship Id="rId23" Type="http://schemas.openxmlformats.org/officeDocument/2006/relationships/tags" Target="../tags/tag343.xml"/><Relationship Id="rId22" Type="http://schemas.openxmlformats.org/officeDocument/2006/relationships/tags" Target="../tags/tag342.xml"/><Relationship Id="rId21" Type="http://schemas.openxmlformats.org/officeDocument/2006/relationships/tags" Target="../tags/tag341.xml"/><Relationship Id="rId20" Type="http://schemas.openxmlformats.org/officeDocument/2006/relationships/tags" Target="../tags/tag340.xml"/><Relationship Id="rId2" Type="http://schemas.openxmlformats.org/officeDocument/2006/relationships/tags" Target="../tags/tag322.xml"/><Relationship Id="rId19" Type="http://schemas.openxmlformats.org/officeDocument/2006/relationships/tags" Target="../tags/tag339.xml"/><Relationship Id="rId18" Type="http://schemas.openxmlformats.org/officeDocument/2006/relationships/tags" Target="../tags/tag338.xml"/><Relationship Id="rId17" Type="http://schemas.openxmlformats.org/officeDocument/2006/relationships/tags" Target="../tags/tag337.xml"/><Relationship Id="rId16" Type="http://schemas.openxmlformats.org/officeDocument/2006/relationships/tags" Target="../tags/tag336.xml"/><Relationship Id="rId15" Type="http://schemas.openxmlformats.org/officeDocument/2006/relationships/tags" Target="../tags/tag335.xml"/><Relationship Id="rId14" Type="http://schemas.openxmlformats.org/officeDocument/2006/relationships/tags" Target="../tags/tag334.xml"/><Relationship Id="rId13" Type="http://schemas.openxmlformats.org/officeDocument/2006/relationships/tags" Target="../tags/tag333.xml"/><Relationship Id="rId12" Type="http://schemas.openxmlformats.org/officeDocument/2006/relationships/tags" Target="../tags/tag332.xml"/><Relationship Id="rId11" Type="http://schemas.openxmlformats.org/officeDocument/2006/relationships/tags" Target="../tags/tag331.xml"/><Relationship Id="rId10" Type="http://schemas.openxmlformats.org/officeDocument/2006/relationships/tags" Target="../tags/tag330.xml"/><Relationship Id="rId1"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45.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0.png"/><Relationship Id="rId2" Type="http://schemas.openxmlformats.org/officeDocument/2006/relationships/image" Target="../media/image56.png"/><Relationship Id="rId1" Type="http://schemas.openxmlformats.org/officeDocument/2006/relationships/tags" Target="../tags/tag34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8.xml"/><Relationship Id="rId1" Type="http://schemas.openxmlformats.org/officeDocument/2006/relationships/tags" Target="../tags/tag347.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9.png"/><Relationship Id="rId2" Type="http://schemas.microsoft.com/office/2007/relationships/hdphoto" Target="../media/image58.wdp"/><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9.xml"/><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50.xml"/><Relationship Id="rId1" Type="http://schemas.openxmlformats.org/officeDocument/2006/relationships/image" Target="../media/image61.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tags" Target="../tags/tag352.xml"/><Relationship Id="rId1" Type="http://schemas.openxmlformats.org/officeDocument/2006/relationships/tags" Target="../tags/tag351.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tags" Target="../tags/tag353.xml"/><Relationship Id="rId1" Type="http://schemas.openxmlformats.org/officeDocument/2006/relationships/image" Target="../media/image62.jpe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image" Target="../media/image64.png"/><Relationship Id="rId3" Type="http://schemas.openxmlformats.org/officeDocument/2006/relationships/tags" Target="../tags/tag355.xml"/><Relationship Id="rId2" Type="http://schemas.openxmlformats.org/officeDocument/2006/relationships/image" Target="../media/image63.jpeg"/><Relationship Id="rId1" Type="http://schemas.openxmlformats.org/officeDocument/2006/relationships/tags" Target="../tags/tag354.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chart" Target="../charts/chart2.xml"/><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7" Type="http://schemas.openxmlformats.org/officeDocument/2006/relationships/slideLayout" Target="../slideLayouts/slideLayout2.xml"/><Relationship Id="rId46" Type="http://schemas.openxmlformats.org/officeDocument/2006/relationships/tags" Target="../tags/tag77.xml"/><Relationship Id="rId45" Type="http://schemas.openxmlformats.org/officeDocument/2006/relationships/tags" Target="../tags/tag76.xml"/><Relationship Id="rId44" Type="http://schemas.openxmlformats.org/officeDocument/2006/relationships/tags" Target="../tags/tag75.xml"/><Relationship Id="rId43" Type="http://schemas.openxmlformats.org/officeDocument/2006/relationships/tags" Target="../tags/tag74.xml"/><Relationship Id="rId42" Type="http://schemas.openxmlformats.org/officeDocument/2006/relationships/tags" Target="../tags/tag73.xml"/><Relationship Id="rId41" Type="http://schemas.openxmlformats.org/officeDocument/2006/relationships/tags" Target="../tags/tag72.xml"/><Relationship Id="rId40" Type="http://schemas.openxmlformats.org/officeDocument/2006/relationships/tags" Target="../tags/tag71.xml"/><Relationship Id="rId4" Type="http://schemas.openxmlformats.org/officeDocument/2006/relationships/tags" Target="../tags/tag35.xml"/><Relationship Id="rId39" Type="http://schemas.openxmlformats.org/officeDocument/2006/relationships/tags" Target="../tags/tag70.xml"/><Relationship Id="rId38" Type="http://schemas.openxmlformats.org/officeDocument/2006/relationships/tags" Target="../tags/tag69.xml"/><Relationship Id="rId37" Type="http://schemas.openxmlformats.org/officeDocument/2006/relationships/tags" Target="../tags/tag68.xml"/><Relationship Id="rId36" Type="http://schemas.openxmlformats.org/officeDocument/2006/relationships/tags" Target="../tags/tag67.xml"/><Relationship Id="rId35" Type="http://schemas.openxmlformats.org/officeDocument/2006/relationships/tags" Target="../tags/tag66.xml"/><Relationship Id="rId34" Type="http://schemas.openxmlformats.org/officeDocument/2006/relationships/tags" Target="../tags/tag65.xml"/><Relationship Id="rId33" Type="http://schemas.openxmlformats.org/officeDocument/2006/relationships/tags" Target="../tags/tag64.xml"/><Relationship Id="rId32" Type="http://schemas.openxmlformats.org/officeDocument/2006/relationships/tags" Target="../tags/tag63.xml"/><Relationship Id="rId31" Type="http://schemas.openxmlformats.org/officeDocument/2006/relationships/tags" Target="../tags/tag62.xml"/><Relationship Id="rId30" Type="http://schemas.openxmlformats.org/officeDocument/2006/relationships/tags" Target="../tags/tag61.xml"/><Relationship Id="rId3" Type="http://schemas.openxmlformats.org/officeDocument/2006/relationships/tags" Target="../tags/tag34.xml"/><Relationship Id="rId29" Type="http://schemas.openxmlformats.org/officeDocument/2006/relationships/tags" Target="../tags/tag60.xml"/><Relationship Id="rId28" Type="http://schemas.openxmlformats.org/officeDocument/2006/relationships/tags" Target="../tags/tag59.xml"/><Relationship Id="rId27" Type="http://schemas.openxmlformats.org/officeDocument/2006/relationships/tags" Target="../tags/tag58.xml"/><Relationship Id="rId26" Type="http://schemas.openxmlformats.org/officeDocument/2006/relationships/tags" Target="../tags/tag57.xml"/><Relationship Id="rId25" Type="http://schemas.openxmlformats.org/officeDocument/2006/relationships/tags" Target="../tags/tag56.xml"/><Relationship Id="rId24" Type="http://schemas.openxmlformats.org/officeDocument/2006/relationships/tags" Target="../tags/tag55.xml"/><Relationship Id="rId23" Type="http://schemas.openxmlformats.org/officeDocument/2006/relationships/tags" Target="../tags/tag54.xml"/><Relationship Id="rId22" Type="http://schemas.openxmlformats.org/officeDocument/2006/relationships/tags" Target="../tags/tag53.xml"/><Relationship Id="rId21" Type="http://schemas.openxmlformats.org/officeDocument/2006/relationships/tags" Target="../tags/tag52.xml"/><Relationship Id="rId20" Type="http://schemas.openxmlformats.org/officeDocument/2006/relationships/tags" Target="../tags/tag51.xml"/><Relationship Id="rId2" Type="http://schemas.openxmlformats.org/officeDocument/2006/relationships/tags" Target="../tags/tag33.xml"/><Relationship Id="rId19" Type="http://schemas.openxmlformats.org/officeDocument/2006/relationships/tags" Target="../tags/tag50.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5" Type="http://schemas.openxmlformats.org/officeDocument/2006/relationships/slideLayout" Target="../slideLayouts/slideLayout2.xml"/><Relationship Id="rId24" Type="http://schemas.openxmlformats.org/officeDocument/2006/relationships/tags" Target="../tags/tag98.xml"/><Relationship Id="rId23" Type="http://schemas.openxmlformats.org/officeDocument/2006/relationships/tags" Target="../tags/tag97.xml"/><Relationship Id="rId22" Type="http://schemas.openxmlformats.org/officeDocument/2006/relationships/tags" Target="../tags/tag96.xml"/><Relationship Id="rId21" Type="http://schemas.openxmlformats.org/officeDocument/2006/relationships/image" Target="../media/image6.jpeg"/><Relationship Id="rId20" Type="http://schemas.openxmlformats.org/officeDocument/2006/relationships/image" Target="../media/image5.jpeg"/><Relationship Id="rId2" Type="http://schemas.openxmlformats.org/officeDocument/2006/relationships/tags" Target="../tags/tag79.xml"/><Relationship Id="rId19" Type="http://schemas.openxmlformats.org/officeDocument/2006/relationships/image" Target="../media/image4.png"/><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8.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0" Type="http://schemas.openxmlformats.org/officeDocument/2006/relationships/slideLayout" Target="../slideLayouts/slideLayout2.xml"/><Relationship Id="rId2" Type="http://schemas.openxmlformats.org/officeDocument/2006/relationships/tags" Target="../tags/tag99.xml"/><Relationship Id="rId19" Type="http://schemas.openxmlformats.org/officeDocument/2006/relationships/tags" Target="../tags/tag116.xml"/><Relationship Id="rId18" Type="http://schemas.openxmlformats.org/officeDocument/2006/relationships/tags" Target="../tags/tag115.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image" Target="../media/image8.jpeg"/><Relationship Id="rId3" Type="http://schemas.openxmlformats.org/officeDocument/2006/relationships/tags" Target="../tags/tag119.xml"/><Relationship Id="rId2" Type="http://schemas.openxmlformats.org/officeDocument/2006/relationships/tags" Target="../tags/tag118.xml"/><Relationship Id="rId14" Type="http://schemas.openxmlformats.org/officeDocument/2006/relationships/slideLayout" Target="../slideLayouts/slideLayout2.xml"/><Relationship Id="rId13" Type="http://schemas.openxmlformats.org/officeDocument/2006/relationships/tags" Target="../tags/tag125.xml"/><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tags" Target="../tags/tag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z="1780" smtClean="0"/>
            </a:fld>
            <a:endParaRPr lang="en-US" sz="1780" dirty="0"/>
          </a:p>
        </p:txBody>
      </p:sp>
      <p:sp>
        <p:nvSpPr>
          <p:cNvPr id="7" name="Title 6"/>
          <p:cNvSpPr>
            <a:spLocks noGrp="1"/>
          </p:cNvSpPr>
          <p:nvPr>
            <p:ph type="title"/>
          </p:nvPr>
        </p:nvSpPr>
        <p:spPr/>
        <p:txBody>
          <a:bodyPr>
            <a:normAutofit fontScale="90000"/>
          </a:bodyPr>
          <a:lstStyle/>
          <a:p>
            <a:r>
              <a:rPr lang="en-US" dirty="0" smtClean="0"/>
              <a:t>4</a:t>
            </a:r>
            <a:r>
              <a:rPr lang="zh-CN" altLang="en-US" dirty="0" smtClean="0">
                <a:ea typeface="宋体" panose="02010600030101010101" pitchFamily="2" charset="-122"/>
              </a:rPr>
              <a:t>种基础色系</a:t>
            </a:r>
            <a:endParaRPr lang="zh-CN" altLang="en-US" dirty="0" smtClean="0">
              <a:ea typeface="宋体" panose="02010600030101010101" pitchFamily="2" charset="-122"/>
            </a:endParaRPr>
          </a:p>
        </p:txBody>
      </p:sp>
      <p:sp>
        <p:nvSpPr>
          <p:cNvPr id="8" name="Text Placeholder 7"/>
          <p:cNvSpPr>
            <a:spLocks noGrp="1"/>
          </p:cNvSpPr>
          <p:nvPr>
            <p:ph type="body" sz="half" idx="2"/>
          </p:nvPr>
        </p:nvSpPr>
        <p:spPr/>
        <p:txBody>
          <a:bodyPr/>
          <a:lstStyle/>
          <a:p>
            <a:r>
              <a:rPr lang="en-US" dirty="0" smtClean="0"/>
              <a:t>4</a:t>
            </a:r>
            <a:r>
              <a:rPr lang="zh-CN" altLang="en-US" dirty="0" smtClean="0">
                <a:ea typeface="宋体" panose="02010600030101010101" pitchFamily="2" charset="-122"/>
              </a:rPr>
              <a:t>种基础色系</a:t>
            </a:r>
            <a:endParaRPr lang="zh-CN" altLang="en-US" dirty="0" smtClean="0">
              <a:ea typeface="宋体" panose="02010600030101010101" pitchFamily="2" charset="-122"/>
            </a:endParaRPr>
          </a:p>
        </p:txBody>
      </p:sp>
      <p:sp>
        <p:nvSpPr>
          <p:cNvPr id="35" name="Round Diagonal Corner Rectangle 34"/>
          <p:cNvSpPr/>
          <p:nvPr/>
        </p:nvSpPr>
        <p:spPr>
          <a:xfrm>
            <a:off x="886275" y="2287000"/>
            <a:ext cx="2304280" cy="2457899"/>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36" name="Round Diagonal Corner Rectangle 35"/>
          <p:cNvSpPr/>
          <p:nvPr/>
        </p:nvSpPr>
        <p:spPr>
          <a:xfrm>
            <a:off x="3597461" y="2287000"/>
            <a:ext cx="2304280" cy="2457899"/>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37" name="Round Diagonal Corner Rectangle 36"/>
          <p:cNvSpPr/>
          <p:nvPr/>
        </p:nvSpPr>
        <p:spPr>
          <a:xfrm>
            <a:off x="6309793" y="2287000"/>
            <a:ext cx="2304280" cy="2457899"/>
          </a:xfrm>
          <a:prstGeom prst="round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38" name="Round Diagonal Corner Rectangle 37"/>
          <p:cNvSpPr/>
          <p:nvPr/>
        </p:nvSpPr>
        <p:spPr>
          <a:xfrm>
            <a:off x="9014755" y="2287000"/>
            <a:ext cx="2304280" cy="2457899"/>
          </a:xfrm>
          <a:prstGeom prst="round2DiagRect">
            <a:avLst/>
          </a:prstGeom>
          <a:solidFill>
            <a:srgbClr val="D24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grpSp>
        <p:nvGrpSpPr>
          <p:cNvPr id="79" name="Group 78"/>
          <p:cNvGrpSpPr/>
          <p:nvPr/>
        </p:nvGrpSpPr>
        <p:grpSpPr>
          <a:xfrm>
            <a:off x="4423080" y="2576223"/>
            <a:ext cx="666589" cy="917589"/>
            <a:chOff x="3291055" y="1604118"/>
            <a:chExt cx="552452" cy="760475"/>
          </a:xfrm>
          <a:solidFill>
            <a:schemeClr val="bg1"/>
          </a:solidFill>
        </p:grpSpPr>
        <p:sp>
          <p:nvSpPr>
            <p:cNvPr id="5125" name="Freeform 5"/>
            <p:cNvSpPr>
              <a:spLocks noEditPoints="1"/>
            </p:cNvSpPr>
            <p:nvPr/>
          </p:nvSpPr>
          <p:spPr bwMode="auto">
            <a:xfrm>
              <a:off x="3291055" y="1604118"/>
              <a:ext cx="552452" cy="760475"/>
            </a:xfrm>
            <a:custGeom>
              <a:avLst/>
              <a:gdLst/>
              <a:ahLst/>
              <a:cxnLst>
                <a:cxn ang="0">
                  <a:pos x="55" y="19"/>
                </a:cxn>
                <a:cxn ang="0">
                  <a:pos x="55" y="17"/>
                </a:cxn>
                <a:cxn ang="0">
                  <a:pos x="51" y="13"/>
                </a:cxn>
                <a:cxn ang="0">
                  <a:pos x="43" y="13"/>
                </a:cxn>
                <a:cxn ang="0">
                  <a:pos x="44" y="9"/>
                </a:cxn>
                <a:cxn ang="0">
                  <a:pos x="36" y="0"/>
                </a:cxn>
                <a:cxn ang="0">
                  <a:pos x="27" y="9"/>
                </a:cxn>
                <a:cxn ang="0">
                  <a:pos x="28" y="13"/>
                </a:cxn>
                <a:cxn ang="0">
                  <a:pos x="22" y="13"/>
                </a:cxn>
                <a:cxn ang="0">
                  <a:pos x="17" y="17"/>
                </a:cxn>
                <a:cxn ang="0">
                  <a:pos x="17" y="19"/>
                </a:cxn>
                <a:cxn ang="0">
                  <a:pos x="7" y="19"/>
                </a:cxn>
                <a:cxn ang="0">
                  <a:pos x="0" y="26"/>
                </a:cxn>
                <a:cxn ang="0">
                  <a:pos x="0" y="95"/>
                </a:cxn>
                <a:cxn ang="0">
                  <a:pos x="7" y="102"/>
                </a:cxn>
                <a:cxn ang="0">
                  <a:pos x="66" y="102"/>
                </a:cxn>
                <a:cxn ang="0">
                  <a:pos x="73" y="95"/>
                </a:cxn>
                <a:cxn ang="0">
                  <a:pos x="73" y="26"/>
                </a:cxn>
                <a:cxn ang="0">
                  <a:pos x="66" y="19"/>
                </a:cxn>
                <a:cxn ang="0">
                  <a:pos x="55" y="19"/>
                </a:cxn>
                <a:cxn ang="0">
                  <a:pos x="31" y="9"/>
                </a:cxn>
                <a:cxn ang="0">
                  <a:pos x="36" y="3"/>
                </a:cxn>
                <a:cxn ang="0">
                  <a:pos x="41" y="9"/>
                </a:cxn>
                <a:cxn ang="0">
                  <a:pos x="39" y="13"/>
                </a:cxn>
                <a:cxn ang="0">
                  <a:pos x="32" y="13"/>
                </a:cxn>
                <a:cxn ang="0">
                  <a:pos x="31" y="9"/>
                </a:cxn>
                <a:cxn ang="0">
                  <a:pos x="66" y="91"/>
                </a:cxn>
                <a:cxn ang="0">
                  <a:pos x="61" y="95"/>
                </a:cxn>
                <a:cxn ang="0">
                  <a:pos x="11" y="95"/>
                </a:cxn>
                <a:cxn ang="0">
                  <a:pos x="7" y="91"/>
                </a:cxn>
                <a:cxn ang="0">
                  <a:pos x="7" y="31"/>
                </a:cxn>
                <a:cxn ang="0">
                  <a:pos x="11" y="26"/>
                </a:cxn>
                <a:cxn ang="0">
                  <a:pos x="17" y="26"/>
                </a:cxn>
                <a:cxn ang="0">
                  <a:pos x="21" y="30"/>
                </a:cxn>
                <a:cxn ang="0">
                  <a:pos x="52" y="30"/>
                </a:cxn>
                <a:cxn ang="0">
                  <a:pos x="55" y="26"/>
                </a:cxn>
                <a:cxn ang="0">
                  <a:pos x="61" y="26"/>
                </a:cxn>
                <a:cxn ang="0">
                  <a:pos x="66" y="31"/>
                </a:cxn>
                <a:cxn ang="0">
                  <a:pos x="66" y="91"/>
                </a:cxn>
                <a:cxn ang="0">
                  <a:pos x="66" y="91"/>
                </a:cxn>
                <a:cxn ang="0">
                  <a:pos x="66" y="91"/>
                </a:cxn>
              </a:cxnLst>
              <a:rect l="0" t="0" r="r" b="b"/>
              <a:pathLst>
                <a:path w="73" h="102">
                  <a:moveTo>
                    <a:pt x="55" y="19"/>
                  </a:moveTo>
                  <a:cubicBezTo>
                    <a:pt x="55" y="17"/>
                    <a:pt x="55" y="17"/>
                    <a:pt x="55" y="17"/>
                  </a:cubicBezTo>
                  <a:cubicBezTo>
                    <a:pt x="55" y="15"/>
                    <a:pt x="53" y="13"/>
                    <a:pt x="51" y="13"/>
                  </a:cubicBezTo>
                  <a:cubicBezTo>
                    <a:pt x="43" y="13"/>
                    <a:pt x="43" y="13"/>
                    <a:pt x="43" y="13"/>
                  </a:cubicBezTo>
                  <a:cubicBezTo>
                    <a:pt x="44" y="11"/>
                    <a:pt x="44" y="10"/>
                    <a:pt x="44" y="9"/>
                  </a:cubicBezTo>
                  <a:cubicBezTo>
                    <a:pt x="44" y="4"/>
                    <a:pt x="40" y="0"/>
                    <a:pt x="36" y="0"/>
                  </a:cubicBezTo>
                  <a:cubicBezTo>
                    <a:pt x="31" y="0"/>
                    <a:pt x="27" y="4"/>
                    <a:pt x="27" y="9"/>
                  </a:cubicBezTo>
                  <a:cubicBezTo>
                    <a:pt x="27" y="10"/>
                    <a:pt x="27" y="11"/>
                    <a:pt x="28" y="13"/>
                  </a:cubicBezTo>
                  <a:cubicBezTo>
                    <a:pt x="22" y="13"/>
                    <a:pt x="22" y="13"/>
                    <a:pt x="22" y="13"/>
                  </a:cubicBezTo>
                  <a:cubicBezTo>
                    <a:pt x="19" y="13"/>
                    <a:pt x="17" y="15"/>
                    <a:pt x="17" y="17"/>
                  </a:cubicBezTo>
                  <a:cubicBezTo>
                    <a:pt x="17" y="19"/>
                    <a:pt x="17" y="19"/>
                    <a:pt x="17" y="19"/>
                  </a:cubicBezTo>
                  <a:cubicBezTo>
                    <a:pt x="7" y="19"/>
                    <a:pt x="7" y="19"/>
                    <a:pt x="7" y="19"/>
                  </a:cubicBezTo>
                  <a:cubicBezTo>
                    <a:pt x="3" y="19"/>
                    <a:pt x="0" y="23"/>
                    <a:pt x="0" y="26"/>
                  </a:cubicBezTo>
                  <a:cubicBezTo>
                    <a:pt x="0" y="95"/>
                    <a:pt x="0" y="95"/>
                    <a:pt x="0" y="95"/>
                  </a:cubicBezTo>
                  <a:cubicBezTo>
                    <a:pt x="0" y="99"/>
                    <a:pt x="3" y="102"/>
                    <a:pt x="7" y="102"/>
                  </a:cubicBezTo>
                  <a:cubicBezTo>
                    <a:pt x="66" y="102"/>
                    <a:pt x="66" y="102"/>
                    <a:pt x="66" y="102"/>
                  </a:cubicBezTo>
                  <a:cubicBezTo>
                    <a:pt x="70" y="102"/>
                    <a:pt x="73" y="99"/>
                    <a:pt x="73" y="95"/>
                  </a:cubicBezTo>
                  <a:cubicBezTo>
                    <a:pt x="73" y="26"/>
                    <a:pt x="73" y="26"/>
                    <a:pt x="73" y="26"/>
                  </a:cubicBezTo>
                  <a:cubicBezTo>
                    <a:pt x="73" y="23"/>
                    <a:pt x="70" y="19"/>
                    <a:pt x="66" y="19"/>
                  </a:cubicBezTo>
                  <a:lnTo>
                    <a:pt x="55" y="19"/>
                  </a:lnTo>
                  <a:close/>
                  <a:moveTo>
                    <a:pt x="31" y="9"/>
                  </a:moveTo>
                  <a:cubicBezTo>
                    <a:pt x="31" y="6"/>
                    <a:pt x="33" y="3"/>
                    <a:pt x="36" y="3"/>
                  </a:cubicBezTo>
                  <a:cubicBezTo>
                    <a:pt x="38" y="3"/>
                    <a:pt x="41" y="6"/>
                    <a:pt x="41" y="9"/>
                  </a:cubicBezTo>
                  <a:cubicBezTo>
                    <a:pt x="41" y="10"/>
                    <a:pt x="40" y="12"/>
                    <a:pt x="39" y="13"/>
                  </a:cubicBezTo>
                  <a:cubicBezTo>
                    <a:pt x="32" y="13"/>
                    <a:pt x="32" y="13"/>
                    <a:pt x="32" y="13"/>
                  </a:cubicBezTo>
                  <a:cubicBezTo>
                    <a:pt x="31" y="12"/>
                    <a:pt x="31" y="10"/>
                    <a:pt x="31" y="9"/>
                  </a:cubicBezTo>
                  <a:close/>
                  <a:moveTo>
                    <a:pt x="66" y="91"/>
                  </a:moveTo>
                  <a:cubicBezTo>
                    <a:pt x="66" y="94"/>
                    <a:pt x="64" y="95"/>
                    <a:pt x="61" y="95"/>
                  </a:cubicBezTo>
                  <a:cubicBezTo>
                    <a:pt x="11" y="95"/>
                    <a:pt x="11" y="95"/>
                    <a:pt x="11" y="95"/>
                  </a:cubicBezTo>
                  <a:cubicBezTo>
                    <a:pt x="9" y="95"/>
                    <a:pt x="7" y="94"/>
                    <a:pt x="7" y="91"/>
                  </a:cubicBezTo>
                  <a:cubicBezTo>
                    <a:pt x="7" y="31"/>
                    <a:pt x="7" y="31"/>
                    <a:pt x="7" y="31"/>
                  </a:cubicBezTo>
                  <a:cubicBezTo>
                    <a:pt x="7" y="28"/>
                    <a:pt x="9" y="26"/>
                    <a:pt x="11" y="26"/>
                  </a:cubicBezTo>
                  <a:cubicBezTo>
                    <a:pt x="17" y="26"/>
                    <a:pt x="17" y="26"/>
                    <a:pt x="17" y="26"/>
                  </a:cubicBezTo>
                  <a:cubicBezTo>
                    <a:pt x="17" y="28"/>
                    <a:pt x="19" y="30"/>
                    <a:pt x="21" y="30"/>
                  </a:cubicBezTo>
                  <a:cubicBezTo>
                    <a:pt x="52" y="30"/>
                    <a:pt x="52" y="30"/>
                    <a:pt x="52" y="30"/>
                  </a:cubicBezTo>
                  <a:cubicBezTo>
                    <a:pt x="54" y="30"/>
                    <a:pt x="55" y="28"/>
                    <a:pt x="55" y="26"/>
                  </a:cubicBezTo>
                  <a:cubicBezTo>
                    <a:pt x="61" y="26"/>
                    <a:pt x="61" y="26"/>
                    <a:pt x="61" y="26"/>
                  </a:cubicBezTo>
                  <a:cubicBezTo>
                    <a:pt x="64" y="26"/>
                    <a:pt x="66" y="28"/>
                    <a:pt x="66" y="31"/>
                  </a:cubicBezTo>
                  <a:lnTo>
                    <a:pt x="66" y="91"/>
                  </a:lnTo>
                  <a:close/>
                  <a:moveTo>
                    <a:pt x="66" y="91"/>
                  </a:moveTo>
                  <a:cubicBezTo>
                    <a:pt x="66" y="91"/>
                    <a:pt x="66" y="91"/>
                    <a:pt x="66" y="91"/>
                  </a:cubicBezTo>
                </a:path>
              </a:pathLst>
            </a:custGeom>
            <a:grpFill/>
            <a:ln w="9525">
              <a:noFill/>
              <a:round/>
            </a:ln>
          </p:spPr>
          <p:txBody>
            <a:bodyPr vert="horz" wrap="square" lIns="121920" tIns="60960" rIns="121920" bIns="60960" numCol="1" anchor="t" anchorCtr="0" compatLnSpc="1"/>
            <a:lstStyle/>
            <a:p>
              <a:endParaRPr lang="en-US" sz="2665"/>
            </a:p>
          </p:txBody>
        </p:sp>
        <p:sp>
          <p:nvSpPr>
            <p:cNvPr id="5126" name="Freeform 6"/>
            <p:cNvSpPr>
              <a:spLocks noEditPoints="1"/>
            </p:cNvSpPr>
            <p:nvPr/>
          </p:nvSpPr>
          <p:spPr bwMode="auto">
            <a:xfrm>
              <a:off x="3396771" y="1872387"/>
              <a:ext cx="90939" cy="89802"/>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9"/>
                    <a:pt x="9" y="12"/>
                    <a:pt x="6" y="12"/>
                  </a:cubicBezTo>
                  <a:cubicBezTo>
                    <a:pt x="3" y="12"/>
                    <a:pt x="0" y="9"/>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ln>
          </p:spPr>
          <p:txBody>
            <a:bodyPr vert="horz" wrap="square" lIns="121920" tIns="60960" rIns="121920" bIns="60960" numCol="1" anchor="t" anchorCtr="0" compatLnSpc="1"/>
            <a:lstStyle/>
            <a:p>
              <a:endParaRPr lang="en-US" sz="2665"/>
            </a:p>
          </p:txBody>
        </p:sp>
        <p:sp>
          <p:nvSpPr>
            <p:cNvPr id="5127" name="Freeform 7"/>
            <p:cNvSpPr>
              <a:spLocks noEditPoints="1"/>
            </p:cNvSpPr>
            <p:nvPr/>
          </p:nvSpPr>
          <p:spPr bwMode="auto">
            <a:xfrm>
              <a:off x="3518402" y="1895122"/>
              <a:ext cx="211432" cy="44333"/>
            </a:xfrm>
            <a:custGeom>
              <a:avLst/>
              <a:gdLst/>
              <a:ahLst/>
              <a:cxnLst>
                <a:cxn ang="0">
                  <a:pos x="24" y="0"/>
                </a:cxn>
                <a:cxn ang="0">
                  <a:pos x="4" y="0"/>
                </a:cxn>
                <a:cxn ang="0">
                  <a:pos x="0" y="3"/>
                </a:cxn>
                <a:cxn ang="0">
                  <a:pos x="4" y="6"/>
                </a:cxn>
                <a:cxn ang="0">
                  <a:pos x="24" y="6"/>
                </a:cxn>
                <a:cxn ang="0">
                  <a:pos x="28" y="3"/>
                </a:cxn>
                <a:cxn ang="0">
                  <a:pos x="24" y="0"/>
                </a:cxn>
                <a:cxn ang="0">
                  <a:pos x="24" y="0"/>
                </a:cxn>
                <a:cxn ang="0">
                  <a:pos x="24" y="0"/>
                </a:cxn>
              </a:cxnLst>
              <a:rect l="0" t="0" r="r" b="b"/>
              <a:pathLst>
                <a:path w="28" h="6">
                  <a:moveTo>
                    <a:pt x="24" y="0"/>
                  </a:moveTo>
                  <a:cubicBezTo>
                    <a:pt x="4" y="0"/>
                    <a:pt x="4" y="0"/>
                    <a:pt x="4" y="0"/>
                  </a:cubicBezTo>
                  <a:cubicBezTo>
                    <a:pt x="2" y="0"/>
                    <a:pt x="0" y="1"/>
                    <a:pt x="0" y="3"/>
                  </a:cubicBezTo>
                  <a:cubicBezTo>
                    <a:pt x="0" y="5"/>
                    <a:pt x="2" y="6"/>
                    <a:pt x="4" y="6"/>
                  </a:cubicBezTo>
                  <a:cubicBezTo>
                    <a:pt x="24" y="6"/>
                    <a:pt x="24" y="6"/>
                    <a:pt x="24" y="6"/>
                  </a:cubicBezTo>
                  <a:cubicBezTo>
                    <a:pt x="26" y="6"/>
                    <a:pt x="28" y="5"/>
                    <a:pt x="28" y="3"/>
                  </a:cubicBezTo>
                  <a:cubicBezTo>
                    <a:pt x="28" y="1"/>
                    <a:pt x="26" y="0"/>
                    <a:pt x="24" y="0"/>
                  </a:cubicBezTo>
                  <a:close/>
                  <a:moveTo>
                    <a:pt x="24" y="0"/>
                  </a:moveTo>
                  <a:cubicBezTo>
                    <a:pt x="24" y="0"/>
                    <a:pt x="24" y="0"/>
                    <a:pt x="24" y="0"/>
                  </a:cubicBezTo>
                </a:path>
              </a:pathLst>
            </a:custGeom>
            <a:grpFill/>
            <a:ln w="9525">
              <a:noFill/>
              <a:round/>
            </a:ln>
          </p:spPr>
          <p:txBody>
            <a:bodyPr vert="horz" wrap="square" lIns="121920" tIns="60960" rIns="121920" bIns="60960" numCol="1" anchor="t" anchorCtr="0" compatLnSpc="1"/>
            <a:lstStyle/>
            <a:p>
              <a:endParaRPr lang="en-US" sz="2665"/>
            </a:p>
          </p:txBody>
        </p:sp>
        <p:sp>
          <p:nvSpPr>
            <p:cNvPr id="5128" name="Freeform 8"/>
            <p:cNvSpPr>
              <a:spLocks noEditPoints="1"/>
            </p:cNvSpPr>
            <p:nvPr/>
          </p:nvSpPr>
          <p:spPr bwMode="auto">
            <a:xfrm>
              <a:off x="3396771" y="1999701"/>
              <a:ext cx="90939" cy="89802"/>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10"/>
                    <a:pt x="9" y="12"/>
                    <a:pt x="6" y="12"/>
                  </a:cubicBezTo>
                  <a:cubicBezTo>
                    <a:pt x="3" y="12"/>
                    <a:pt x="0" y="10"/>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ln>
          </p:spPr>
          <p:txBody>
            <a:bodyPr vert="horz" wrap="square" lIns="121920" tIns="60960" rIns="121920" bIns="60960" numCol="1" anchor="t" anchorCtr="0" compatLnSpc="1"/>
            <a:lstStyle/>
            <a:p>
              <a:endParaRPr lang="en-US" sz="2665"/>
            </a:p>
          </p:txBody>
        </p:sp>
        <p:sp>
          <p:nvSpPr>
            <p:cNvPr id="5129" name="Freeform 9"/>
            <p:cNvSpPr>
              <a:spLocks noEditPoints="1"/>
            </p:cNvSpPr>
            <p:nvPr/>
          </p:nvSpPr>
          <p:spPr bwMode="auto">
            <a:xfrm>
              <a:off x="3518402" y="2021299"/>
              <a:ext cx="211432" cy="52290"/>
            </a:xfrm>
            <a:custGeom>
              <a:avLst/>
              <a:gdLst/>
              <a:ahLst/>
              <a:cxnLst>
                <a:cxn ang="0">
                  <a:pos x="24" y="0"/>
                </a:cxn>
                <a:cxn ang="0">
                  <a:pos x="4" y="0"/>
                </a:cxn>
                <a:cxn ang="0">
                  <a:pos x="0" y="3"/>
                </a:cxn>
                <a:cxn ang="0">
                  <a:pos x="4" y="7"/>
                </a:cxn>
                <a:cxn ang="0">
                  <a:pos x="24" y="7"/>
                </a:cxn>
                <a:cxn ang="0">
                  <a:pos x="28" y="3"/>
                </a:cxn>
                <a:cxn ang="0">
                  <a:pos x="24" y="0"/>
                </a:cxn>
                <a:cxn ang="0">
                  <a:pos x="24" y="0"/>
                </a:cxn>
                <a:cxn ang="0">
                  <a:pos x="24" y="0"/>
                </a:cxn>
              </a:cxnLst>
              <a:rect l="0" t="0" r="r" b="b"/>
              <a:pathLst>
                <a:path w="28" h="7">
                  <a:moveTo>
                    <a:pt x="24" y="0"/>
                  </a:moveTo>
                  <a:cubicBezTo>
                    <a:pt x="4" y="0"/>
                    <a:pt x="4" y="0"/>
                    <a:pt x="4" y="0"/>
                  </a:cubicBezTo>
                  <a:cubicBezTo>
                    <a:pt x="2" y="0"/>
                    <a:pt x="0" y="1"/>
                    <a:pt x="0" y="3"/>
                  </a:cubicBezTo>
                  <a:cubicBezTo>
                    <a:pt x="0" y="5"/>
                    <a:pt x="2" y="7"/>
                    <a:pt x="4" y="7"/>
                  </a:cubicBezTo>
                  <a:cubicBezTo>
                    <a:pt x="24" y="7"/>
                    <a:pt x="24" y="7"/>
                    <a:pt x="24" y="7"/>
                  </a:cubicBezTo>
                  <a:cubicBezTo>
                    <a:pt x="26" y="7"/>
                    <a:pt x="28" y="5"/>
                    <a:pt x="28" y="3"/>
                  </a:cubicBezTo>
                  <a:cubicBezTo>
                    <a:pt x="28" y="1"/>
                    <a:pt x="26" y="0"/>
                    <a:pt x="24" y="0"/>
                  </a:cubicBezTo>
                  <a:close/>
                  <a:moveTo>
                    <a:pt x="24" y="0"/>
                  </a:moveTo>
                  <a:cubicBezTo>
                    <a:pt x="24" y="0"/>
                    <a:pt x="24" y="0"/>
                    <a:pt x="24" y="0"/>
                  </a:cubicBezTo>
                </a:path>
              </a:pathLst>
            </a:custGeom>
            <a:grpFill/>
            <a:ln w="9525">
              <a:noFill/>
              <a:round/>
            </a:ln>
          </p:spPr>
          <p:txBody>
            <a:bodyPr vert="horz" wrap="square" lIns="121920" tIns="60960" rIns="121920" bIns="60960" numCol="1" anchor="t" anchorCtr="0" compatLnSpc="1"/>
            <a:lstStyle/>
            <a:p>
              <a:endParaRPr lang="en-US" sz="2665"/>
            </a:p>
          </p:txBody>
        </p:sp>
        <p:sp>
          <p:nvSpPr>
            <p:cNvPr id="5130" name="Freeform 10"/>
            <p:cNvSpPr>
              <a:spLocks noEditPoints="1"/>
            </p:cNvSpPr>
            <p:nvPr/>
          </p:nvSpPr>
          <p:spPr bwMode="auto">
            <a:xfrm>
              <a:off x="3396771" y="2133836"/>
              <a:ext cx="90939" cy="96622"/>
            </a:xfrm>
            <a:custGeom>
              <a:avLst/>
              <a:gdLst/>
              <a:ahLst/>
              <a:cxnLst>
                <a:cxn ang="0">
                  <a:pos x="12" y="7"/>
                </a:cxn>
                <a:cxn ang="0">
                  <a:pos x="6" y="13"/>
                </a:cxn>
                <a:cxn ang="0">
                  <a:pos x="0" y="7"/>
                </a:cxn>
                <a:cxn ang="0">
                  <a:pos x="6" y="0"/>
                </a:cxn>
                <a:cxn ang="0">
                  <a:pos x="12" y="7"/>
                </a:cxn>
                <a:cxn ang="0">
                  <a:pos x="12" y="7"/>
                </a:cxn>
                <a:cxn ang="0">
                  <a:pos x="12" y="7"/>
                </a:cxn>
              </a:cxnLst>
              <a:rect l="0" t="0" r="r" b="b"/>
              <a:pathLst>
                <a:path w="12" h="13">
                  <a:moveTo>
                    <a:pt x="12" y="7"/>
                  </a:moveTo>
                  <a:cubicBezTo>
                    <a:pt x="12" y="10"/>
                    <a:pt x="9" y="13"/>
                    <a:pt x="6" y="13"/>
                  </a:cubicBezTo>
                  <a:cubicBezTo>
                    <a:pt x="3" y="13"/>
                    <a:pt x="0" y="10"/>
                    <a:pt x="0" y="7"/>
                  </a:cubicBezTo>
                  <a:cubicBezTo>
                    <a:pt x="0" y="3"/>
                    <a:pt x="3" y="0"/>
                    <a:pt x="6" y="0"/>
                  </a:cubicBezTo>
                  <a:cubicBezTo>
                    <a:pt x="9" y="0"/>
                    <a:pt x="12" y="3"/>
                    <a:pt x="12" y="7"/>
                  </a:cubicBezTo>
                  <a:close/>
                  <a:moveTo>
                    <a:pt x="12" y="7"/>
                  </a:moveTo>
                  <a:cubicBezTo>
                    <a:pt x="12" y="7"/>
                    <a:pt x="12" y="7"/>
                    <a:pt x="12" y="7"/>
                  </a:cubicBezTo>
                </a:path>
              </a:pathLst>
            </a:custGeom>
            <a:grpFill/>
            <a:ln w="9525">
              <a:noFill/>
              <a:round/>
            </a:ln>
          </p:spPr>
          <p:txBody>
            <a:bodyPr vert="horz" wrap="square" lIns="121920" tIns="60960" rIns="121920" bIns="60960" numCol="1" anchor="t" anchorCtr="0" compatLnSpc="1"/>
            <a:lstStyle/>
            <a:p>
              <a:endParaRPr lang="en-US" sz="2665"/>
            </a:p>
          </p:txBody>
        </p:sp>
        <p:sp>
          <p:nvSpPr>
            <p:cNvPr id="5131" name="Freeform 11"/>
            <p:cNvSpPr>
              <a:spLocks noEditPoints="1"/>
            </p:cNvSpPr>
            <p:nvPr/>
          </p:nvSpPr>
          <p:spPr bwMode="auto">
            <a:xfrm>
              <a:off x="3518402" y="2156571"/>
              <a:ext cx="211432" cy="52290"/>
            </a:xfrm>
            <a:custGeom>
              <a:avLst/>
              <a:gdLst/>
              <a:ahLst/>
              <a:cxnLst>
                <a:cxn ang="0">
                  <a:pos x="24" y="0"/>
                </a:cxn>
                <a:cxn ang="0">
                  <a:pos x="4" y="0"/>
                </a:cxn>
                <a:cxn ang="0">
                  <a:pos x="0" y="4"/>
                </a:cxn>
                <a:cxn ang="0">
                  <a:pos x="4" y="7"/>
                </a:cxn>
                <a:cxn ang="0">
                  <a:pos x="24" y="7"/>
                </a:cxn>
                <a:cxn ang="0">
                  <a:pos x="28" y="4"/>
                </a:cxn>
                <a:cxn ang="0">
                  <a:pos x="24" y="0"/>
                </a:cxn>
                <a:cxn ang="0">
                  <a:pos x="24" y="0"/>
                </a:cxn>
                <a:cxn ang="0">
                  <a:pos x="24" y="0"/>
                </a:cxn>
              </a:cxnLst>
              <a:rect l="0" t="0" r="r" b="b"/>
              <a:pathLst>
                <a:path w="28" h="7">
                  <a:moveTo>
                    <a:pt x="24" y="0"/>
                  </a:moveTo>
                  <a:cubicBezTo>
                    <a:pt x="4" y="0"/>
                    <a:pt x="4" y="0"/>
                    <a:pt x="4" y="0"/>
                  </a:cubicBezTo>
                  <a:cubicBezTo>
                    <a:pt x="2" y="0"/>
                    <a:pt x="0" y="2"/>
                    <a:pt x="0" y="4"/>
                  </a:cubicBezTo>
                  <a:cubicBezTo>
                    <a:pt x="0" y="5"/>
                    <a:pt x="2" y="7"/>
                    <a:pt x="4" y="7"/>
                  </a:cubicBezTo>
                  <a:cubicBezTo>
                    <a:pt x="24" y="7"/>
                    <a:pt x="24" y="7"/>
                    <a:pt x="24" y="7"/>
                  </a:cubicBezTo>
                  <a:cubicBezTo>
                    <a:pt x="26" y="7"/>
                    <a:pt x="28" y="5"/>
                    <a:pt x="28" y="4"/>
                  </a:cubicBezTo>
                  <a:cubicBezTo>
                    <a:pt x="28" y="2"/>
                    <a:pt x="26" y="0"/>
                    <a:pt x="24" y="0"/>
                  </a:cubicBezTo>
                  <a:close/>
                  <a:moveTo>
                    <a:pt x="24" y="0"/>
                  </a:moveTo>
                  <a:cubicBezTo>
                    <a:pt x="24" y="0"/>
                    <a:pt x="24" y="0"/>
                    <a:pt x="24" y="0"/>
                  </a:cubicBezTo>
                </a:path>
              </a:pathLst>
            </a:custGeom>
            <a:grpFill/>
            <a:ln w="9525">
              <a:noFill/>
              <a:round/>
            </a:ln>
          </p:spPr>
          <p:txBody>
            <a:bodyPr vert="horz" wrap="square" lIns="121920" tIns="60960" rIns="121920" bIns="60960" numCol="1" anchor="t" anchorCtr="0" compatLnSpc="1"/>
            <a:lstStyle/>
            <a:p>
              <a:endParaRPr lang="en-US" sz="2665"/>
            </a:p>
          </p:txBody>
        </p:sp>
      </p:grpSp>
      <p:grpSp>
        <p:nvGrpSpPr>
          <p:cNvPr id="80" name="Group 79"/>
          <p:cNvGrpSpPr/>
          <p:nvPr/>
        </p:nvGrpSpPr>
        <p:grpSpPr>
          <a:xfrm>
            <a:off x="1611869" y="2596133"/>
            <a:ext cx="853092" cy="877769"/>
            <a:chOff x="1222376" y="1701801"/>
            <a:chExt cx="768350" cy="790576"/>
          </a:xfrm>
          <a:solidFill>
            <a:schemeClr val="bg1"/>
          </a:solidFill>
        </p:grpSpPr>
        <p:sp>
          <p:nvSpPr>
            <p:cNvPr id="5135" name="Freeform 15"/>
            <p:cNvSpPr>
              <a:spLocks noEditPoints="1"/>
            </p:cNvSpPr>
            <p:nvPr/>
          </p:nvSpPr>
          <p:spPr bwMode="auto">
            <a:xfrm>
              <a:off x="1222376" y="1701801"/>
              <a:ext cx="419100" cy="688975"/>
            </a:xfrm>
            <a:custGeom>
              <a:avLst/>
              <a:gdLst/>
              <a:ahLst/>
              <a:cxnLst>
                <a:cxn ang="0">
                  <a:pos x="26" y="61"/>
                </a:cxn>
                <a:cxn ang="0">
                  <a:pos x="35" y="38"/>
                </a:cxn>
                <a:cxn ang="0">
                  <a:pos x="54" y="29"/>
                </a:cxn>
                <a:cxn ang="0">
                  <a:pos x="38" y="3"/>
                </a:cxn>
                <a:cxn ang="0">
                  <a:pos x="32" y="0"/>
                </a:cxn>
                <a:cxn ang="0">
                  <a:pos x="27" y="3"/>
                </a:cxn>
                <a:cxn ang="0">
                  <a:pos x="0" y="56"/>
                </a:cxn>
                <a:cxn ang="0">
                  <a:pos x="32" y="89"/>
                </a:cxn>
                <a:cxn ang="0">
                  <a:pos x="40" y="87"/>
                </a:cxn>
                <a:cxn ang="0">
                  <a:pos x="35" y="83"/>
                </a:cxn>
                <a:cxn ang="0">
                  <a:pos x="26" y="61"/>
                </a:cxn>
                <a:cxn ang="0">
                  <a:pos x="21" y="74"/>
                </a:cxn>
                <a:cxn ang="0">
                  <a:pos x="18" y="76"/>
                </a:cxn>
                <a:cxn ang="0">
                  <a:pos x="15" y="75"/>
                </a:cxn>
                <a:cxn ang="0">
                  <a:pos x="7" y="48"/>
                </a:cxn>
                <a:cxn ang="0">
                  <a:pos x="12" y="45"/>
                </a:cxn>
                <a:cxn ang="0">
                  <a:pos x="15" y="50"/>
                </a:cxn>
                <a:cxn ang="0">
                  <a:pos x="20" y="68"/>
                </a:cxn>
                <a:cxn ang="0">
                  <a:pos x="21" y="74"/>
                </a:cxn>
                <a:cxn ang="0">
                  <a:pos x="21" y="74"/>
                </a:cxn>
                <a:cxn ang="0">
                  <a:pos x="21" y="74"/>
                </a:cxn>
              </a:cxnLst>
              <a:rect l="0" t="0" r="r" b="b"/>
              <a:pathLst>
                <a:path w="54" h="89">
                  <a:moveTo>
                    <a:pt x="26" y="61"/>
                  </a:moveTo>
                  <a:cubicBezTo>
                    <a:pt x="26" y="52"/>
                    <a:pt x="29" y="44"/>
                    <a:pt x="35" y="38"/>
                  </a:cubicBezTo>
                  <a:cubicBezTo>
                    <a:pt x="40" y="33"/>
                    <a:pt x="47" y="30"/>
                    <a:pt x="54" y="29"/>
                  </a:cubicBezTo>
                  <a:cubicBezTo>
                    <a:pt x="49" y="19"/>
                    <a:pt x="42" y="9"/>
                    <a:pt x="38" y="3"/>
                  </a:cubicBezTo>
                  <a:cubicBezTo>
                    <a:pt x="36" y="1"/>
                    <a:pt x="34" y="0"/>
                    <a:pt x="32" y="0"/>
                  </a:cubicBezTo>
                  <a:cubicBezTo>
                    <a:pt x="30" y="0"/>
                    <a:pt x="28" y="1"/>
                    <a:pt x="27" y="3"/>
                  </a:cubicBezTo>
                  <a:cubicBezTo>
                    <a:pt x="18" y="16"/>
                    <a:pt x="0" y="43"/>
                    <a:pt x="0" y="56"/>
                  </a:cubicBezTo>
                  <a:cubicBezTo>
                    <a:pt x="0" y="74"/>
                    <a:pt x="14" y="89"/>
                    <a:pt x="32" y="89"/>
                  </a:cubicBezTo>
                  <a:cubicBezTo>
                    <a:pt x="35" y="89"/>
                    <a:pt x="38" y="88"/>
                    <a:pt x="40" y="87"/>
                  </a:cubicBezTo>
                  <a:cubicBezTo>
                    <a:pt x="39" y="86"/>
                    <a:pt x="37" y="85"/>
                    <a:pt x="35" y="83"/>
                  </a:cubicBezTo>
                  <a:cubicBezTo>
                    <a:pt x="29" y="77"/>
                    <a:pt x="26" y="69"/>
                    <a:pt x="26" y="61"/>
                  </a:cubicBezTo>
                  <a:close/>
                  <a:moveTo>
                    <a:pt x="21" y="74"/>
                  </a:moveTo>
                  <a:cubicBezTo>
                    <a:pt x="20" y="76"/>
                    <a:pt x="19" y="76"/>
                    <a:pt x="18" y="76"/>
                  </a:cubicBezTo>
                  <a:cubicBezTo>
                    <a:pt x="17" y="76"/>
                    <a:pt x="15" y="76"/>
                    <a:pt x="15" y="75"/>
                  </a:cubicBezTo>
                  <a:cubicBezTo>
                    <a:pt x="2" y="64"/>
                    <a:pt x="6" y="48"/>
                    <a:pt x="7" y="48"/>
                  </a:cubicBezTo>
                  <a:cubicBezTo>
                    <a:pt x="7" y="45"/>
                    <a:pt x="10" y="44"/>
                    <a:pt x="12" y="45"/>
                  </a:cubicBezTo>
                  <a:cubicBezTo>
                    <a:pt x="14" y="45"/>
                    <a:pt x="16" y="48"/>
                    <a:pt x="15" y="50"/>
                  </a:cubicBezTo>
                  <a:cubicBezTo>
                    <a:pt x="15" y="51"/>
                    <a:pt x="12" y="61"/>
                    <a:pt x="20" y="68"/>
                  </a:cubicBezTo>
                  <a:cubicBezTo>
                    <a:pt x="22" y="70"/>
                    <a:pt x="23" y="73"/>
                    <a:pt x="21" y="74"/>
                  </a:cubicBezTo>
                  <a:close/>
                  <a:moveTo>
                    <a:pt x="21" y="74"/>
                  </a:moveTo>
                  <a:cubicBezTo>
                    <a:pt x="21" y="74"/>
                    <a:pt x="21" y="74"/>
                    <a:pt x="21" y="74"/>
                  </a:cubicBezTo>
                </a:path>
              </a:pathLst>
            </a:custGeom>
            <a:grpFill/>
            <a:ln w="9525">
              <a:noFill/>
              <a:round/>
            </a:ln>
          </p:spPr>
          <p:txBody>
            <a:bodyPr vert="horz" wrap="square" lIns="121920" tIns="60960" rIns="121920" bIns="60960" numCol="1" anchor="t" anchorCtr="0" compatLnSpc="1"/>
            <a:lstStyle/>
            <a:p>
              <a:endParaRPr lang="en-US" sz="2665"/>
            </a:p>
          </p:txBody>
        </p:sp>
        <p:sp>
          <p:nvSpPr>
            <p:cNvPr id="5136" name="Freeform 16"/>
            <p:cNvSpPr>
              <a:spLocks noEditPoints="1"/>
            </p:cNvSpPr>
            <p:nvPr/>
          </p:nvSpPr>
          <p:spPr bwMode="auto">
            <a:xfrm>
              <a:off x="1547814" y="2174876"/>
              <a:ext cx="133350" cy="123825"/>
            </a:xfrm>
            <a:custGeom>
              <a:avLst/>
              <a:gdLst/>
              <a:ahLst/>
              <a:cxnLst>
                <a:cxn ang="0">
                  <a:pos x="14" y="11"/>
                </a:cxn>
                <a:cxn ang="0">
                  <a:pos x="5" y="2"/>
                </a:cxn>
                <a:cxn ang="0">
                  <a:pos x="2" y="0"/>
                </a:cxn>
                <a:cxn ang="0">
                  <a:pos x="0" y="4"/>
                </a:cxn>
                <a:cxn ang="0">
                  <a:pos x="13" y="16"/>
                </a:cxn>
                <a:cxn ang="0">
                  <a:pos x="14" y="16"/>
                </a:cxn>
                <a:cxn ang="0">
                  <a:pos x="16" y="14"/>
                </a:cxn>
                <a:cxn ang="0">
                  <a:pos x="14" y="11"/>
                </a:cxn>
                <a:cxn ang="0">
                  <a:pos x="14" y="11"/>
                </a:cxn>
                <a:cxn ang="0">
                  <a:pos x="14" y="11"/>
                </a:cxn>
              </a:cxnLst>
              <a:rect l="0" t="0" r="r" b="b"/>
              <a:pathLst>
                <a:path w="17" h="16">
                  <a:moveTo>
                    <a:pt x="14" y="11"/>
                  </a:moveTo>
                  <a:cubicBezTo>
                    <a:pt x="7" y="9"/>
                    <a:pt x="5" y="3"/>
                    <a:pt x="5" y="2"/>
                  </a:cubicBezTo>
                  <a:cubicBezTo>
                    <a:pt x="5" y="1"/>
                    <a:pt x="4" y="0"/>
                    <a:pt x="2" y="0"/>
                  </a:cubicBezTo>
                  <a:cubicBezTo>
                    <a:pt x="1" y="1"/>
                    <a:pt x="0" y="2"/>
                    <a:pt x="0" y="4"/>
                  </a:cubicBezTo>
                  <a:cubicBezTo>
                    <a:pt x="0" y="4"/>
                    <a:pt x="3" y="14"/>
                    <a:pt x="13" y="16"/>
                  </a:cubicBezTo>
                  <a:cubicBezTo>
                    <a:pt x="13" y="16"/>
                    <a:pt x="14" y="16"/>
                    <a:pt x="14" y="16"/>
                  </a:cubicBezTo>
                  <a:cubicBezTo>
                    <a:pt x="15" y="16"/>
                    <a:pt x="16" y="15"/>
                    <a:pt x="16" y="14"/>
                  </a:cubicBezTo>
                  <a:cubicBezTo>
                    <a:pt x="17" y="12"/>
                    <a:pt x="16" y="11"/>
                    <a:pt x="14" y="11"/>
                  </a:cubicBezTo>
                  <a:close/>
                  <a:moveTo>
                    <a:pt x="14" y="11"/>
                  </a:moveTo>
                  <a:cubicBezTo>
                    <a:pt x="14" y="11"/>
                    <a:pt x="14" y="11"/>
                    <a:pt x="14" y="11"/>
                  </a:cubicBezTo>
                </a:path>
              </a:pathLst>
            </a:custGeom>
            <a:grpFill/>
            <a:ln w="9525">
              <a:noFill/>
              <a:round/>
            </a:ln>
          </p:spPr>
          <p:txBody>
            <a:bodyPr vert="horz" wrap="square" lIns="121920" tIns="60960" rIns="121920" bIns="60960" numCol="1" anchor="t" anchorCtr="0" compatLnSpc="1"/>
            <a:lstStyle/>
            <a:p>
              <a:endParaRPr lang="en-US" sz="2665"/>
            </a:p>
          </p:txBody>
        </p:sp>
        <p:sp>
          <p:nvSpPr>
            <p:cNvPr id="5137" name="Freeform 17"/>
            <p:cNvSpPr>
              <a:spLocks noEditPoints="1"/>
            </p:cNvSpPr>
            <p:nvPr/>
          </p:nvSpPr>
          <p:spPr bwMode="auto">
            <a:xfrm>
              <a:off x="1470026" y="1973264"/>
              <a:ext cx="520700" cy="519113"/>
            </a:xfrm>
            <a:custGeom>
              <a:avLst/>
              <a:gdLst/>
              <a:ahLst/>
              <a:cxnLst>
                <a:cxn ang="0">
                  <a:pos x="66" y="54"/>
                </a:cxn>
                <a:cxn ang="0">
                  <a:pos x="55" y="44"/>
                </a:cxn>
                <a:cxn ang="0">
                  <a:pos x="50" y="44"/>
                </a:cxn>
                <a:cxn ang="0">
                  <a:pos x="47" y="41"/>
                </a:cxn>
                <a:cxn ang="0">
                  <a:pos x="44" y="7"/>
                </a:cxn>
                <a:cxn ang="0">
                  <a:pos x="26" y="0"/>
                </a:cxn>
                <a:cxn ang="0">
                  <a:pos x="7" y="7"/>
                </a:cxn>
                <a:cxn ang="0">
                  <a:pos x="0" y="26"/>
                </a:cxn>
                <a:cxn ang="0">
                  <a:pos x="7" y="44"/>
                </a:cxn>
                <a:cxn ang="0">
                  <a:pos x="26" y="52"/>
                </a:cxn>
                <a:cxn ang="0">
                  <a:pos x="41" y="47"/>
                </a:cxn>
                <a:cxn ang="0">
                  <a:pos x="44" y="50"/>
                </a:cxn>
                <a:cxn ang="0">
                  <a:pos x="44" y="55"/>
                </a:cxn>
                <a:cxn ang="0">
                  <a:pos x="54" y="66"/>
                </a:cxn>
                <a:cxn ang="0">
                  <a:pos x="60" y="66"/>
                </a:cxn>
                <a:cxn ang="0">
                  <a:pos x="66" y="60"/>
                </a:cxn>
                <a:cxn ang="0">
                  <a:pos x="67" y="57"/>
                </a:cxn>
                <a:cxn ang="0">
                  <a:pos x="66" y="54"/>
                </a:cxn>
                <a:cxn ang="0">
                  <a:pos x="39" y="39"/>
                </a:cxn>
                <a:cxn ang="0">
                  <a:pos x="26" y="44"/>
                </a:cxn>
                <a:cxn ang="0">
                  <a:pos x="13" y="39"/>
                </a:cxn>
                <a:cxn ang="0">
                  <a:pos x="8" y="26"/>
                </a:cxn>
                <a:cxn ang="0">
                  <a:pos x="10" y="17"/>
                </a:cxn>
                <a:cxn ang="0">
                  <a:pos x="13" y="13"/>
                </a:cxn>
                <a:cxn ang="0">
                  <a:pos x="14" y="13"/>
                </a:cxn>
                <a:cxn ang="0">
                  <a:pos x="26" y="8"/>
                </a:cxn>
                <a:cxn ang="0">
                  <a:pos x="39" y="13"/>
                </a:cxn>
                <a:cxn ang="0">
                  <a:pos x="40" y="15"/>
                </a:cxn>
                <a:cxn ang="0">
                  <a:pos x="39" y="39"/>
                </a:cxn>
                <a:cxn ang="0">
                  <a:pos x="39" y="39"/>
                </a:cxn>
                <a:cxn ang="0">
                  <a:pos x="39" y="39"/>
                </a:cxn>
              </a:cxnLst>
              <a:rect l="0" t="0" r="r" b="b"/>
              <a:pathLst>
                <a:path w="67" h="67">
                  <a:moveTo>
                    <a:pt x="66" y="54"/>
                  </a:moveTo>
                  <a:cubicBezTo>
                    <a:pt x="55" y="44"/>
                    <a:pt x="55" y="44"/>
                    <a:pt x="55" y="44"/>
                  </a:cubicBezTo>
                  <a:cubicBezTo>
                    <a:pt x="54" y="42"/>
                    <a:pt x="51" y="42"/>
                    <a:pt x="50" y="44"/>
                  </a:cubicBezTo>
                  <a:cubicBezTo>
                    <a:pt x="47" y="41"/>
                    <a:pt x="47" y="41"/>
                    <a:pt x="47" y="41"/>
                  </a:cubicBezTo>
                  <a:cubicBezTo>
                    <a:pt x="54" y="31"/>
                    <a:pt x="53" y="17"/>
                    <a:pt x="44" y="7"/>
                  </a:cubicBezTo>
                  <a:cubicBezTo>
                    <a:pt x="39" y="2"/>
                    <a:pt x="33" y="0"/>
                    <a:pt x="26" y="0"/>
                  </a:cubicBezTo>
                  <a:cubicBezTo>
                    <a:pt x="19" y="0"/>
                    <a:pt x="12" y="2"/>
                    <a:pt x="7" y="7"/>
                  </a:cubicBezTo>
                  <a:cubicBezTo>
                    <a:pt x="2" y="12"/>
                    <a:pt x="0" y="19"/>
                    <a:pt x="0" y="26"/>
                  </a:cubicBezTo>
                  <a:cubicBezTo>
                    <a:pt x="0" y="33"/>
                    <a:pt x="2" y="39"/>
                    <a:pt x="7" y="44"/>
                  </a:cubicBezTo>
                  <a:cubicBezTo>
                    <a:pt x="12" y="49"/>
                    <a:pt x="19" y="52"/>
                    <a:pt x="26" y="52"/>
                  </a:cubicBezTo>
                  <a:cubicBezTo>
                    <a:pt x="31" y="52"/>
                    <a:pt x="37" y="50"/>
                    <a:pt x="41" y="47"/>
                  </a:cubicBezTo>
                  <a:cubicBezTo>
                    <a:pt x="44" y="50"/>
                    <a:pt x="44" y="50"/>
                    <a:pt x="44" y="50"/>
                  </a:cubicBezTo>
                  <a:cubicBezTo>
                    <a:pt x="42" y="51"/>
                    <a:pt x="42" y="54"/>
                    <a:pt x="44" y="55"/>
                  </a:cubicBezTo>
                  <a:cubicBezTo>
                    <a:pt x="54" y="66"/>
                    <a:pt x="54" y="66"/>
                    <a:pt x="54" y="66"/>
                  </a:cubicBezTo>
                  <a:cubicBezTo>
                    <a:pt x="56" y="67"/>
                    <a:pt x="59" y="67"/>
                    <a:pt x="60" y="66"/>
                  </a:cubicBezTo>
                  <a:cubicBezTo>
                    <a:pt x="66" y="60"/>
                    <a:pt x="66" y="60"/>
                    <a:pt x="66" y="60"/>
                  </a:cubicBezTo>
                  <a:cubicBezTo>
                    <a:pt x="66" y="60"/>
                    <a:pt x="67" y="59"/>
                    <a:pt x="67" y="57"/>
                  </a:cubicBezTo>
                  <a:cubicBezTo>
                    <a:pt x="67" y="56"/>
                    <a:pt x="66" y="55"/>
                    <a:pt x="66" y="54"/>
                  </a:cubicBezTo>
                  <a:close/>
                  <a:moveTo>
                    <a:pt x="39" y="39"/>
                  </a:moveTo>
                  <a:cubicBezTo>
                    <a:pt x="35" y="42"/>
                    <a:pt x="31" y="44"/>
                    <a:pt x="26" y="44"/>
                  </a:cubicBezTo>
                  <a:cubicBezTo>
                    <a:pt x="21" y="44"/>
                    <a:pt x="16" y="42"/>
                    <a:pt x="13" y="39"/>
                  </a:cubicBezTo>
                  <a:cubicBezTo>
                    <a:pt x="10" y="35"/>
                    <a:pt x="8" y="31"/>
                    <a:pt x="8" y="26"/>
                  </a:cubicBezTo>
                  <a:cubicBezTo>
                    <a:pt x="8" y="23"/>
                    <a:pt x="8" y="20"/>
                    <a:pt x="10" y="17"/>
                  </a:cubicBezTo>
                  <a:cubicBezTo>
                    <a:pt x="11" y="16"/>
                    <a:pt x="12" y="14"/>
                    <a:pt x="13" y="13"/>
                  </a:cubicBezTo>
                  <a:cubicBezTo>
                    <a:pt x="13" y="13"/>
                    <a:pt x="13" y="13"/>
                    <a:pt x="14" y="13"/>
                  </a:cubicBezTo>
                  <a:cubicBezTo>
                    <a:pt x="17" y="9"/>
                    <a:pt x="21" y="8"/>
                    <a:pt x="26" y="8"/>
                  </a:cubicBezTo>
                  <a:cubicBezTo>
                    <a:pt x="31" y="8"/>
                    <a:pt x="35" y="10"/>
                    <a:pt x="39" y="13"/>
                  </a:cubicBezTo>
                  <a:cubicBezTo>
                    <a:pt x="39" y="14"/>
                    <a:pt x="40" y="14"/>
                    <a:pt x="40" y="15"/>
                  </a:cubicBezTo>
                  <a:cubicBezTo>
                    <a:pt x="45" y="22"/>
                    <a:pt x="45" y="32"/>
                    <a:pt x="39" y="39"/>
                  </a:cubicBezTo>
                  <a:close/>
                  <a:moveTo>
                    <a:pt x="39" y="39"/>
                  </a:moveTo>
                  <a:cubicBezTo>
                    <a:pt x="39" y="39"/>
                    <a:pt x="39" y="39"/>
                    <a:pt x="39" y="39"/>
                  </a:cubicBezTo>
                </a:path>
              </a:pathLst>
            </a:custGeom>
            <a:grpFill/>
            <a:ln w="9525">
              <a:noFill/>
              <a:round/>
            </a:ln>
          </p:spPr>
          <p:txBody>
            <a:bodyPr vert="horz" wrap="square" lIns="121920" tIns="60960" rIns="121920" bIns="60960" numCol="1" anchor="t" anchorCtr="0" compatLnSpc="1"/>
            <a:lstStyle/>
            <a:p>
              <a:endParaRPr lang="en-US" sz="2665"/>
            </a:p>
          </p:txBody>
        </p:sp>
        <p:sp>
          <p:nvSpPr>
            <p:cNvPr id="5138" name="Freeform 18"/>
            <p:cNvSpPr>
              <a:spLocks noEditPoints="1"/>
            </p:cNvSpPr>
            <p:nvPr/>
          </p:nvSpPr>
          <p:spPr bwMode="auto">
            <a:xfrm>
              <a:off x="1555751" y="2112964"/>
              <a:ext cx="39688" cy="46038"/>
            </a:xfrm>
            <a:custGeom>
              <a:avLst/>
              <a:gdLst/>
              <a:ahLst/>
              <a:cxnLst>
                <a:cxn ang="0">
                  <a:pos x="5" y="3"/>
                </a:cxn>
                <a:cxn ang="0">
                  <a:pos x="2" y="6"/>
                </a:cxn>
                <a:cxn ang="0">
                  <a:pos x="0" y="3"/>
                </a:cxn>
                <a:cxn ang="0">
                  <a:pos x="2" y="0"/>
                </a:cxn>
                <a:cxn ang="0">
                  <a:pos x="5" y="3"/>
                </a:cxn>
                <a:cxn ang="0">
                  <a:pos x="5" y="3"/>
                </a:cxn>
                <a:cxn ang="0">
                  <a:pos x="5" y="3"/>
                </a:cxn>
              </a:cxnLst>
              <a:rect l="0" t="0" r="r" b="b"/>
              <a:pathLst>
                <a:path w="5" h="6">
                  <a:moveTo>
                    <a:pt x="5" y="3"/>
                  </a:moveTo>
                  <a:cubicBezTo>
                    <a:pt x="5" y="4"/>
                    <a:pt x="4" y="6"/>
                    <a:pt x="2" y="6"/>
                  </a:cubicBezTo>
                  <a:cubicBezTo>
                    <a:pt x="1" y="6"/>
                    <a:pt x="0" y="4"/>
                    <a:pt x="0" y="3"/>
                  </a:cubicBezTo>
                  <a:cubicBezTo>
                    <a:pt x="0" y="1"/>
                    <a:pt x="1" y="0"/>
                    <a:pt x="2" y="0"/>
                  </a:cubicBezTo>
                  <a:cubicBezTo>
                    <a:pt x="4" y="0"/>
                    <a:pt x="5" y="1"/>
                    <a:pt x="5" y="3"/>
                  </a:cubicBezTo>
                  <a:close/>
                  <a:moveTo>
                    <a:pt x="5" y="3"/>
                  </a:moveTo>
                  <a:cubicBezTo>
                    <a:pt x="5" y="3"/>
                    <a:pt x="5" y="3"/>
                    <a:pt x="5" y="3"/>
                  </a:cubicBezTo>
                </a:path>
              </a:pathLst>
            </a:custGeom>
            <a:grpFill/>
            <a:ln w="9525">
              <a:noFill/>
              <a:round/>
            </a:ln>
          </p:spPr>
          <p:txBody>
            <a:bodyPr vert="horz" wrap="square" lIns="121920" tIns="60960" rIns="121920" bIns="60960" numCol="1" anchor="t" anchorCtr="0" compatLnSpc="1"/>
            <a:lstStyle/>
            <a:p>
              <a:endParaRPr lang="en-US" sz="2665"/>
            </a:p>
          </p:txBody>
        </p:sp>
      </p:grpSp>
      <p:grpSp>
        <p:nvGrpSpPr>
          <p:cNvPr id="73" name="Group 72"/>
          <p:cNvGrpSpPr/>
          <p:nvPr/>
        </p:nvGrpSpPr>
        <p:grpSpPr>
          <a:xfrm>
            <a:off x="6879048" y="2477276"/>
            <a:ext cx="1165173" cy="1115483"/>
            <a:chOff x="5105401" y="1701801"/>
            <a:chExt cx="873880" cy="836612"/>
          </a:xfrm>
          <a:solidFill>
            <a:schemeClr val="bg1"/>
          </a:solidFill>
        </p:grpSpPr>
        <p:sp>
          <p:nvSpPr>
            <p:cNvPr id="5142" name="Freeform 22"/>
            <p:cNvSpPr>
              <a:spLocks noEditPoints="1"/>
            </p:cNvSpPr>
            <p:nvPr/>
          </p:nvSpPr>
          <p:spPr bwMode="auto">
            <a:xfrm>
              <a:off x="5105401" y="1701801"/>
              <a:ext cx="873880" cy="836612"/>
            </a:xfrm>
            <a:custGeom>
              <a:avLst/>
              <a:gdLst/>
              <a:ahLst/>
              <a:cxnLst>
                <a:cxn ang="0">
                  <a:pos x="174" y="144"/>
                </a:cxn>
                <a:cxn ang="0">
                  <a:pos x="230" y="95"/>
                </a:cxn>
                <a:cxn ang="0">
                  <a:pos x="318" y="39"/>
                </a:cxn>
                <a:cxn ang="0">
                  <a:pos x="224" y="91"/>
                </a:cxn>
                <a:cxn ang="0">
                  <a:pos x="174" y="141"/>
                </a:cxn>
                <a:cxn ang="0">
                  <a:pos x="221" y="88"/>
                </a:cxn>
                <a:cxn ang="0">
                  <a:pos x="281" y="76"/>
                </a:cxn>
                <a:cxn ang="0">
                  <a:pos x="223" y="75"/>
                </a:cxn>
                <a:cxn ang="0">
                  <a:pos x="174" y="137"/>
                </a:cxn>
                <a:cxn ang="0">
                  <a:pos x="185" y="96"/>
                </a:cxn>
                <a:cxn ang="0">
                  <a:pos x="165" y="78"/>
                </a:cxn>
                <a:cxn ang="0">
                  <a:pos x="145" y="96"/>
                </a:cxn>
                <a:cxn ang="0">
                  <a:pos x="157" y="137"/>
                </a:cxn>
                <a:cxn ang="0">
                  <a:pos x="108" y="75"/>
                </a:cxn>
                <a:cxn ang="0">
                  <a:pos x="50" y="76"/>
                </a:cxn>
                <a:cxn ang="0">
                  <a:pos x="110" y="88"/>
                </a:cxn>
                <a:cxn ang="0">
                  <a:pos x="157" y="141"/>
                </a:cxn>
                <a:cxn ang="0">
                  <a:pos x="106" y="91"/>
                </a:cxn>
                <a:cxn ang="0">
                  <a:pos x="13" y="39"/>
                </a:cxn>
                <a:cxn ang="0">
                  <a:pos x="101" y="95"/>
                </a:cxn>
                <a:cxn ang="0">
                  <a:pos x="157" y="144"/>
                </a:cxn>
                <a:cxn ang="0">
                  <a:pos x="23" y="87"/>
                </a:cxn>
                <a:cxn ang="0">
                  <a:pos x="38" y="113"/>
                </a:cxn>
                <a:cxn ang="0">
                  <a:pos x="157" y="145"/>
                </a:cxn>
                <a:cxn ang="0">
                  <a:pos x="156" y="193"/>
                </a:cxn>
                <a:cxn ang="0">
                  <a:pos x="151" y="160"/>
                </a:cxn>
                <a:cxn ang="0">
                  <a:pos x="143" y="147"/>
                </a:cxn>
                <a:cxn ang="0">
                  <a:pos x="143" y="197"/>
                </a:cxn>
                <a:cxn ang="0">
                  <a:pos x="144" y="232"/>
                </a:cxn>
                <a:cxn ang="0">
                  <a:pos x="145" y="260"/>
                </a:cxn>
                <a:cxn ang="0">
                  <a:pos x="152" y="289"/>
                </a:cxn>
                <a:cxn ang="0">
                  <a:pos x="157" y="290"/>
                </a:cxn>
                <a:cxn ang="0">
                  <a:pos x="157" y="298"/>
                </a:cxn>
                <a:cxn ang="0">
                  <a:pos x="163" y="316"/>
                </a:cxn>
                <a:cxn ang="0">
                  <a:pos x="169" y="314"/>
                </a:cxn>
                <a:cxn ang="0">
                  <a:pos x="174" y="297"/>
                </a:cxn>
                <a:cxn ang="0">
                  <a:pos x="175" y="290"/>
                </a:cxn>
                <a:cxn ang="0">
                  <a:pos x="190" y="271"/>
                </a:cxn>
                <a:cxn ang="0">
                  <a:pos x="195" y="244"/>
                </a:cxn>
                <a:cxn ang="0">
                  <a:pos x="199" y="210"/>
                </a:cxn>
                <a:cxn ang="0">
                  <a:pos x="202" y="158"/>
                </a:cxn>
                <a:cxn ang="0">
                  <a:pos x="175" y="155"/>
                </a:cxn>
                <a:cxn ang="0">
                  <a:pos x="191" y="163"/>
                </a:cxn>
                <a:cxn ang="0">
                  <a:pos x="174" y="193"/>
                </a:cxn>
                <a:cxn ang="0">
                  <a:pos x="234" y="109"/>
                </a:cxn>
                <a:cxn ang="0">
                  <a:pos x="306" y="90"/>
                </a:cxn>
                <a:cxn ang="0">
                  <a:pos x="232" y="102"/>
                </a:cxn>
                <a:cxn ang="0">
                  <a:pos x="153" y="271"/>
                </a:cxn>
                <a:cxn ang="0">
                  <a:pos x="157" y="277"/>
                </a:cxn>
                <a:cxn ang="0">
                  <a:pos x="148" y="245"/>
                </a:cxn>
                <a:cxn ang="0">
                  <a:pos x="157" y="254"/>
                </a:cxn>
                <a:cxn ang="0">
                  <a:pos x="143" y="212"/>
                </a:cxn>
                <a:cxn ang="0">
                  <a:pos x="157" y="227"/>
                </a:cxn>
                <a:cxn ang="0">
                  <a:pos x="174" y="266"/>
                </a:cxn>
                <a:cxn ang="0">
                  <a:pos x="174" y="277"/>
                </a:cxn>
                <a:cxn ang="0">
                  <a:pos x="174" y="238"/>
                </a:cxn>
                <a:cxn ang="0">
                  <a:pos x="174" y="254"/>
                </a:cxn>
                <a:cxn ang="0">
                  <a:pos x="174" y="227"/>
                </a:cxn>
                <a:cxn ang="0">
                  <a:pos x="188" y="212"/>
                </a:cxn>
                <a:cxn ang="0">
                  <a:pos x="188" y="212"/>
                </a:cxn>
              </a:cxnLst>
              <a:rect l="0" t="0" r="r" b="b"/>
              <a:pathLst>
                <a:path w="330" h="316">
                  <a:moveTo>
                    <a:pt x="232" y="102"/>
                  </a:moveTo>
                  <a:cubicBezTo>
                    <a:pt x="207" y="132"/>
                    <a:pt x="185" y="142"/>
                    <a:pt x="174" y="144"/>
                  </a:cubicBezTo>
                  <a:cubicBezTo>
                    <a:pt x="174" y="141"/>
                    <a:pt x="174" y="141"/>
                    <a:pt x="174" y="141"/>
                  </a:cubicBezTo>
                  <a:cubicBezTo>
                    <a:pt x="209" y="131"/>
                    <a:pt x="230" y="95"/>
                    <a:pt x="230" y="95"/>
                  </a:cubicBezTo>
                  <a:cubicBezTo>
                    <a:pt x="254" y="104"/>
                    <a:pt x="277" y="99"/>
                    <a:pt x="277" y="99"/>
                  </a:cubicBezTo>
                  <a:cubicBezTo>
                    <a:pt x="319" y="88"/>
                    <a:pt x="318" y="39"/>
                    <a:pt x="318" y="39"/>
                  </a:cubicBezTo>
                  <a:cubicBezTo>
                    <a:pt x="299" y="99"/>
                    <a:pt x="233" y="89"/>
                    <a:pt x="229" y="88"/>
                  </a:cubicBezTo>
                  <a:cubicBezTo>
                    <a:pt x="225" y="87"/>
                    <a:pt x="224" y="91"/>
                    <a:pt x="224" y="91"/>
                  </a:cubicBezTo>
                  <a:cubicBezTo>
                    <a:pt x="222" y="95"/>
                    <a:pt x="222" y="95"/>
                    <a:pt x="222" y="95"/>
                  </a:cubicBezTo>
                  <a:cubicBezTo>
                    <a:pt x="207" y="125"/>
                    <a:pt x="186" y="136"/>
                    <a:pt x="174" y="141"/>
                  </a:cubicBezTo>
                  <a:cubicBezTo>
                    <a:pt x="174" y="138"/>
                    <a:pt x="174" y="138"/>
                    <a:pt x="174" y="138"/>
                  </a:cubicBezTo>
                  <a:cubicBezTo>
                    <a:pt x="203" y="125"/>
                    <a:pt x="219" y="92"/>
                    <a:pt x="221" y="88"/>
                  </a:cubicBezTo>
                  <a:cubicBezTo>
                    <a:pt x="223" y="83"/>
                    <a:pt x="225" y="84"/>
                    <a:pt x="225" y="84"/>
                  </a:cubicBezTo>
                  <a:cubicBezTo>
                    <a:pt x="260" y="87"/>
                    <a:pt x="281" y="76"/>
                    <a:pt x="281" y="76"/>
                  </a:cubicBezTo>
                  <a:cubicBezTo>
                    <a:pt x="330" y="51"/>
                    <a:pt x="305" y="0"/>
                    <a:pt x="305" y="0"/>
                  </a:cubicBezTo>
                  <a:cubicBezTo>
                    <a:pt x="306" y="70"/>
                    <a:pt x="229" y="74"/>
                    <a:pt x="223" y="75"/>
                  </a:cubicBezTo>
                  <a:cubicBezTo>
                    <a:pt x="216" y="76"/>
                    <a:pt x="215" y="83"/>
                    <a:pt x="215" y="83"/>
                  </a:cubicBezTo>
                  <a:cubicBezTo>
                    <a:pt x="206" y="115"/>
                    <a:pt x="186" y="130"/>
                    <a:pt x="174" y="137"/>
                  </a:cubicBezTo>
                  <a:cubicBezTo>
                    <a:pt x="174" y="113"/>
                    <a:pt x="174" y="113"/>
                    <a:pt x="174" y="113"/>
                  </a:cubicBezTo>
                  <a:cubicBezTo>
                    <a:pt x="181" y="110"/>
                    <a:pt x="185" y="104"/>
                    <a:pt x="185" y="96"/>
                  </a:cubicBezTo>
                  <a:cubicBezTo>
                    <a:pt x="185" y="85"/>
                    <a:pt x="175" y="78"/>
                    <a:pt x="165" y="78"/>
                  </a:cubicBezTo>
                  <a:cubicBezTo>
                    <a:pt x="165" y="78"/>
                    <a:pt x="165" y="78"/>
                    <a:pt x="165" y="78"/>
                  </a:cubicBezTo>
                  <a:cubicBezTo>
                    <a:pt x="165" y="78"/>
                    <a:pt x="165" y="78"/>
                    <a:pt x="165" y="78"/>
                  </a:cubicBezTo>
                  <a:cubicBezTo>
                    <a:pt x="155" y="78"/>
                    <a:pt x="145" y="85"/>
                    <a:pt x="145" y="96"/>
                  </a:cubicBezTo>
                  <a:cubicBezTo>
                    <a:pt x="145" y="104"/>
                    <a:pt x="150" y="110"/>
                    <a:pt x="157" y="113"/>
                  </a:cubicBezTo>
                  <a:cubicBezTo>
                    <a:pt x="157" y="137"/>
                    <a:pt x="157" y="137"/>
                    <a:pt x="157" y="137"/>
                  </a:cubicBezTo>
                  <a:cubicBezTo>
                    <a:pt x="145" y="130"/>
                    <a:pt x="125" y="115"/>
                    <a:pt x="115" y="83"/>
                  </a:cubicBezTo>
                  <a:cubicBezTo>
                    <a:pt x="115" y="83"/>
                    <a:pt x="114" y="76"/>
                    <a:pt x="108" y="75"/>
                  </a:cubicBezTo>
                  <a:cubicBezTo>
                    <a:pt x="101" y="74"/>
                    <a:pt x="24" y="70"/>
                    <a:pt x="26" y="0"/>
                  </a:cubicBezTo>
                  <a:cubicBezTo>
                    <a:pt x="26" y="0"/>
                    <a:pt x="0" y="51"/>
                    <a:pt x="50" y="76"/>
                  </a:cubicBezTo>
                  <a:cubicBezTo>
                    <a:pt x="50" y="76"/>
                    <a:pt x="71" y="87"/>
                    <a:pt x="105" y="84"/>
                  </a:cubicBezTo>
                  <a:cubicBezTo>
                    <a:pt x="105" y="84"/>
                    <a:pt x="108" y="83"/>
                    <a:pt x="110" y="88"/>
                  </a:cubicBezTo>
                  <a:cubicBezTo>
                    <a:pt x="111" y="92"/>
                    <a:pt x="128" y="125"/>
                    <a:pt x="157" y="138"/>
                  </a:cubicBezTo>
                  <a:cubicBezTo>
                    <a:pt x="157" y="141"/>
                    <a:pt x="157" y="141"/>
                    <a:pt x="157" y="141"/>
                  </a:cubicBezTo>
                  <a:cubicBezTo>
                    <a:pt x="145" y="136"/>
                    <a:pt x="124" y="125"/>
                    <a:pt x="108" y="95"/>
                  </a:cubicBezTo>
                  <a:cubicBezTo>
                    <a:pt x="106" y="91"/>
                    <a:pt x="106" y="91"/>
                    <a:pt x="106" y="91"/>
                  </a:cubicBezTo>
                  <a:cubicBezTo>
                    <a:pt x="106" y="91"/>
                    <a:pt x="105" y="87"/>
                    <a:pt x="101" y="88"/>
                  </a:cubicBezTo>
                  <a:cubicBezTo>
                    <a:pt x="97" y="89"/>
                    <a:pt x="32" y="99"/>
                    <a:pt x="13" y="39"/>
                  </a:cubicBezTo>
                  <a:cubicBezTo>
                    <a:pt x="13" y="39"/>
                    <a:pt x="12" y="88"/>
                    <a:pt x="54" y="99"/>
                  </a:cubicBezTo>
                  <a:cubicBezTo>
                    <a:pt x="54" y="99"/>
                    <a:pt x="77" y="104"/>
                    <a:pt x="101" y="95"/>
                  </a:cubicBezTo>
                  <a:cubicBezTo>
                    <a:pt x="101" y="95"/>
                    <a:pt x="122" y="131"/>
                    <a:pt x="157" y="141"/>
                  </a:cubicBezTo>
                  <a:cubicBezTo>
                    <a:pt x="157" y="144"/>
                    <a:pt x="157" y="144"/>
                    <a:pt x="157" y="144"/>
                  </a:cubicBezTo>
                  <a:cubicBezTo>
                    <a:pt x="146" y="142"/>
                    <a:pt x="124" y="132"/>
                    <a:pt x="99" y="102"/>
                  </a:cubicBezTo>
                  <a:cubicBezTo>
                    <a:pt x="99" y="102"/>
                    <a:pt x="53" y="118"/>
                    <a:pt x="23" y="87"/>
                  </a:cubicBezTo>
                  <a:cubicBezTo>
                    <a:pt x="23" y="88"/>
                    <a:pt x="24" y="89"/>
                    <a:pt x="24" y="90"/>
                  </a:cubicBezTo>
                  <a:cubicBezTo>
                    <a:pt x="28" y="98"/>
                    <a:pt x="33" y="105"/>
                    <a:pt x="38" y="113"/>
                  </a:cubicBezTo>
                  <a:cubicBezTo>
                    <a:pt x="51" y="121"/>
                    <a:pt x="70" y="124"/>
                    <a:pt x="96" y="109"/>
                  </a:cubicBezTo>
                  <a:cubicBezTo>
                    <a:pt x="96" y="109"/>
                    <a:pt x="132" y="141"/>
                    <a:pt x="157" y="145"/>
                  </a:cubicBezTo>
                  <a:cubicBezTo>
                    <a:pt x="157" y="193"/>
                    <a:pt x="157" y="193"/>
                    <a:pt x="157" y="193"/>
                  </a:cubicBezTo>
                  <a:cubicBezTo>
                    <a:pt x="156" y="193"/>
                    <a:pt x="156" y="193"/>
                    <a:pt x="156" y="193"/>
                  </a:cubicBezTo>
                  <a:cubicBezTo>
                    <a:pt x="136" y="171"/>
                    <a:pt x="139" y="164"/>
                    <a:pt x="139" y="163"/>
                  </a:cubicBezTo>
                  <a:cubicBezTo>
                    <a:pt x="141" y="161"/>
                    <a:pt x="147" y="160"/>
                    <a:pt x="151" y="160"/>
                  </a:cubicBezTo>
                  <a:cubicBezTo>
                    <a:pt x="154" y="161"/>
                    <a:pt x="155" y="158"/>
                    <a:pt x="156" y="155"/>
                  </a:cubicBezTo>
                  <a:cubicBezTo>
                    <a:pt x="156" y="152"/>
                    <a:pt x="146" y="148"/>
                    <a:pt x="143" y="147"/>
                  </a:cubicBezTo>
                  <a:cubicBezTo>
                    <a:pt x="141" y="147"/>
                    <a:pt x="134" y="147"/>
                    <a:pt x="129" y="158"/>
                  </a:cubicBezTo>
                  <a:cubicBezTo>
                    <a:pt x="124" y="167"/>
                    <a:pt x="129" y="179"/>
                    <a:pt x="143" y="197"/>
                  </a:cubicBezTo>
                  <a:cubicBezTo>
                    <a:pt x="138" y="199"/>
                    <a:pt x="133" y="203"/>
                    <a:pt x="131" y="210"/>
                  </a:cubicBezTo>
                  <a:cubicBezTo>
                    <a:pt x="130" y="217"/>
                    <a:pt x="134" y="224"/>
                    <a:pt x="144" y="232"/>
                  </a:cubicBezTo>
                  <a:cubicBezTo>
                    <a:pt x="140" y="235"/>
                    <a:pt x="137" y="239"/>
                    <a:pt x="136" y="244"/>
                  </a:cubicBezTo>
                  <a:cubicBezTo>
                    <a:pt x="135" y="249"/>
                    <a:pt x="139" y="255"/>
                    <a:pt x="145" y="260"/>
                  </a:cubicBezTo>
                  <a:cubicBezTo>
                    <a:pt x="143" y="263"/>
                    <a:pt x="141" y="266"/>
                    <a:pt x="141" y="271"/>
                  </a:cubicBezTo>
                  <a:cubicBezTo>
                    <a:pt x="140" y="277"/>
                    <a:pt x="144" y="283"/>
                    <a:pt x="152" y="289"/>
                  </a:cubicBezTo>
                  <a:cubicBezTo>
                    <a:pt x="153" y="290"/>
                    <a:pt x="154" y="290"/>
                    <a:pt x="156" y="290"/>
                  </a:cubicBezTo>
                  <a:cubicBezTo>
                    <a:pt x="156" y="290"/>
                    <a:pt x="156" y="290"/>
                    <a:pt x="157" y="290"/>
                  </a:cubicBezTo>
                  <a:cubicBezTo>
                    <a:pt x="157" y="297"/>
                    <a:pt x="157" y="297"/>
                    <a:pt x="157" y="297"/>
                  </a:cubicBezTo>
                  <a:cubicBezTo>
                    <a:pt x="157" y="298"/>
                    <a:pt x="157" y="298"/>
                    <a:pt x="157" y="298"/>
                  </a:cubicBezTo>
                  <a:cubicBezTo>
                    <a:pt x="161" y="314"/>
                    <a:pt x="161" y="314"/>
                    <a:pt x="161" y="314"/>
                  </a:cubicBezTo>
                  <a:cubicBezTo>
                    <a:pt x="161" y="315"/>
                    <a:pt x="162" y="316"/>
                    <a:pt x="163" y="316"/>
                  </a:cubicBezTo>
                  <a:cubicBezTo>
                    <a:pt x="167" y="316"/>
                    <a:pt x="167" y="316"/>
                    <a:pt x="167" y="316"/>
                  </a:cubicBezTo>
                  <a:cubicBezTo>
                    <a:pt x="168" y="316"/>
                    <a:pt x="169" y="315"/>
                    <a:pt x="169" y="314"/>
                  </a:cubicBezTo>
                  <a:cubicBezTo>
                    <a:pt x="174" y="298"/>
                    <a:pt x="174" y="298"/>
                    <a:pt x="174" y="298"/>
                  </a:cubicBezTo>
                  <a:cubicBezTo>
                    <a:pt x="174" y="298"/>
                    <a:pt x="174" y="298"/>
                    <a:pt x="174" y="297"/>
                  </a:cubicBezTo>
                  <a:cubicBezTo>
                    <a:pt x="174" y="290"/>
                    <a:pt x="174" y="290"/>
                    <a:pt x="174" y="290"/>
                  </a:cubicBezTo>
                  <a:cubicBezTo>
                    <a:pt x="174" y="290"/>
                    <a:pt x="175" y="290"/>
                    <a:pt x="175" y="290"/>
                  </a:cubicBezTo>
                  <a:cubicBezTo>
                    <a:pt x="176" y="290"/>
                    <a:pt x="177" y="290"/>
                    <a:pt x="178" y="289"/>
                  </a:cubicBezTo>
                  <a:cubicBezTo>
                    <a:pt x="186" y="283"/>
                    <a:pt x="190" y="277"/>
                    <a:pt x="190" y="271"/>
                  </a:cubicBezTo>
                  <a:cubicBezTo>
                    <a:pt x="190" y="266"/>
                    <a:pt x="188" y="263"/>
                    <a:pt x="185" y="260"/>
                  </a:cubicBezTo>
                  <a:cubicBezTo>
                    <a:pt x="192" y="255"/>
                    <a:pt x="195" y="249"/>
                    <a:pt x="195" y="244"/>
                  </a:cubicBezTo>
                  <a:cubicBezTo>
                    <a:pt x="194" y="239"/>
                    <a:pt x="191" y="235"/>
                    <a:pt x="187" y="232"/>
                  </a:cubicBezTo>
                  <a:cubicBezTo>
                    <a:pt x="197" y="224"/>
                    <a:pt x="201" y="217"/>
                    <a:pt x="199" y="210"/>
                  </a:cubicBezTo>
                  <a:cubicBezTo>
                    <a:pt x="198" y="203"/>
                    <a:pt x="193" y="199"/>
                    <a:pt x="187" y="197"/>
                  </a:cubicBezTo>
                  <a:cubicBezTo>
                    <a:pt x="202" y="179"/>
                    <a:pt x="207" y="167"/>
                    <a:pt x="202" y="158"/>
                  </a:cubicBezTo>
                  <a:cubicBezTo>
                    <a:pt x="196" y="147"/>
                    <a:pt x="189" y="147"/>
                    <a:pt x="188" y="147"/>
                  </a:cubicBezTo>
                  <a:cubicBezTo>
                    <a:pt x="184" y="148"/>
                    <a:pt x="175" y="152"/>
                    <a:pt x="175" y="155"/>
                  </a:cubicBezTo>
                  <a:cubicBezTo>
                    <a:pt x="175" y="158"/>
                    <a:pt x="177" y="161"/>
                    <a:pt x="180" y="160"/>
                  </a:cubicBezTo>
                  <a:cubicBezTo>
                    <a:pt x="183" y="160"/>
                    <a:pt x="190" y="161"/>
                    <a:pt x="191" y="163"/>
                  </a:cubicBezTo>
                  <a:cubicBezTo>
                    <a:pt x="192" y="164"/>
                    <a:pt x="194" y="171"/>
                    <a:pt x="175" y="193"/>
                  </a:cubicBezTo>
                  <a:cubicBezTo>
                    <a:pt x="175" y="193"/>
                    <a:pt x="174" y="193"/>
                    <a:pt x="174" y="193"/>
                  </a:cubicBezTo>
                  <a:cubicBezTo>
                    <a:pt x="174" y="145"/>
                    <a:pt x="174" y="145"/>
                    <a:pt x="174" y="145"/>
                  </a:cubicBezTo>
                  <a:cubicBezTo>
                    <a:pt x="199" y="141"/>
                    <a:pt x="234" y="109"/>
                    <a:pt x="234" y="109"/>
                  </a:cubicBezTo>
                  <a:cubicBezTo>
                    <a:pt x="261" y="124"/>
                    <a:pt x="280" y="121"/>
                    <a:pt x="293" y="113"/>
                  </a:cubicBezTo>
                  <a:cubicBezTo>
                    <a:pt x="298" y="105"/>
                    <a:pt x="302" y="98"/>
                    <a:pt x="306" y="90"/>
                  </a:cubicBezTo>
                  <a:cubicBezTo>
                    <a:pt x="307" y="89"/>
                    <a:pt x="307" y="88"/>
                    <a:pt x="308" y="87"/>
                  </a:cubicBezTo>
                  <a:cubicBezTo>
                    <a:pt x="278" y="118"/>
                    <a:pt x="232" y="102"/>
                    <a:pt x="232" y="102"/>
                  </a:cubicBezTo>
                  <a:close/>
                  <a:moveTo>
                    <a:pt x="157" y="277"/>
                  </a:moveTo>
                  <a:cubicBezTo>
                    <a:pt x="154" y="275"/>
                    <a:pt x="152" y="273"/>
                    <a:pt x="153" y="271"/>
                  </a:cubicBezTo>
                  <a:cubicBezTo>
                    <a:pt x="153" y="269"/>
                    <a:pt x="156" y="267"/>
                    <a:pt x="157" y="266"/>
                  </a:cubicBezTo>
                  <a:lnTo>
                    <a:pt x="157" y="277"/>
                  </a:lnTo>
                  <a:close/>
                  <a:moveTo>
                    <a:pt x="157" y="254"/>
                  </a:moveTo>
                  <a:cubicBezTo>
                    <a:pt x="149" y="249"/>
                    <a:pt x="148" y="246"/>
                    <a:pt x="148" y="245"/>
                  </a:cubicBezTo>
                  <a:cubicBezTo>
                    <a:pt x="148" y="243"/>
                    <a:pt x="153" y="240"/>
                    <a:pt x="157" y="238"/>
                  </a:cubicBezTo>
                  <a:lnTo>
                    <a:pt x="157" y="254"/>
                  </a:lnTo>
                  <a:close/>
                  <a:moveTo>
                    <a:pt x="157" y="227"/>
                  </a:moveTo>
                  <a:cubicBezTo>
                    <a:pt x="143" y="217"/>
                    <a:pt x="143" y="213"/>
                    <a:pt x="143" y="212"/>
                  </a:cubicBezTo>
                  <a:cubicBezTo>
                    <a:pt x="144" y="207"/>
                    <a:pt x="156" y="205"/>
                    <a:pt x="157" y="205"/>
                  </a:cubicBezTo>
                  <a:lnTo>
                    <a:pt x="157" y="227"/>
                  </a:lnTo>
                  <a:close/>
                  <a:moveTo>
                    <a:pt x="174" y="277"/>
                  </a:moveTo>
                  <a:cubicBezTo>
                    <a:pt x="174" y="266"/>
                    <a:pt x="174" y="266"/>
                    <a:pt x="174" y="266"/>
                  </a:cubicBezTo>
                  <a:cubicBezTo>
                    <a:pt x="175" y="267"/>
                    <a:pt x="178" y="269"/>
                    <a:pt x="178" y="271"/>
                  </a:cubicBezTo>
                  <a:cubicBezTo>
                    <a:pt x="178" y="273"/>
                    <a:pt x="177" y="275"/>
                    <a:pt x="174" y="277"/>
                  </a:cubicBezTo>
                  <a:close/>
                  <a:moveTo>
                    <a:pt x="174" y="254"/>
                  </a:moveTo>
                  <a:cubicBezTo>
                    <a:pt x="174" y="238"/>
                    <a:pt x="174" y="238"/>
                    <a:pt x="174" y="238"/>
                  </a:cubicBezTo>
                  <a:cubicBezTo>
                    <a:pt x="178" y="240"/>
                    <a:pt x="183" y="243"/>
                    <a:pt x="183" y="245"/>
                  </a:cubicBezTo>
                  <a:cubicBezTo>
                    <a:pt x="183" y="246"/>
                    <a:pt x="181" y="249"/>
                    <a:pt x="174" y="254"/>
                  </a:cubicBezTo>
                  <a:close/>
                  <a:moveTo>
                    <a:pt x="188" y="212"/>
                  </a:moveTo>
                  <a:cubicBezTo>
                    <a:pt x="188" y="213"/>
                    <a:pt x="188" y="217"/>
                    <a:pt x="174" y="227"/>
                  </a:cubicBezTo>
                  <a:cubicBezTo>
                    <a:pt x="174" y="205"/>
                    <a:pt x="174" y="205"/>
                    <a:pt x="174" y="205"/>
                  </a:cubicBezTo>
                  <a:cubicBezTo>
                    <a:pt x="175" y="205"/>
                    <a:pt x="187" y="207"/>
                    <a:pt x="188" y="212"/>
                  </a:cubicBezTo>
                  <a:close/>
                  <a:moveTo>
                    <a:pt x="188" y="212"/>
                  </a:moveTo>
                  <a:cubicBezTo>
                    <a:pt x="188" y="212"/>
                    <a:pt x="188" y="212"/>
                    <a:pt x="188" y="212"/>
                  </a:cubicBezTo>
                </a:path>
              </a:pathLst>
            </a:custGeom>
            <a:grpFill/>
            <a:ln w="9525">
              <a:noFill/>
              <a:round/>
            </a:ln>
          </p:spPr>
          <p:txBody>
            <a:bodyPr vert="horz" wrap="square" lIns="121920" tIns="60960" rIns="121920" bIns="60960" numCol="1" anchor="t" anchorCtr="0" compatLnSpc="1"/>
            <a:lstStyle/>
            <a:p>
              <a:endParaRPr lang="en-US" sz="2665"/>
            </a:p>
          </p:txBody>
        </p:sp>
        <p:sp>
          <p:nvSpPr>
            <p:cNvPr id="5143" name="Freeform 23"/>
            <p:cNvSpPr>
              <a:spLocks noEditPoints="1"/>
            </p:cNvSpPr>
            <p:nvPr/>
          </p:nvSpPr>
          <p:spPr bwMode="auto">
            <a:xfrm>
              <a:off x="5352144" y="2080911"/>
              <a:ext cx="110520" cy="39839"/>
            </a:xfrm>
            <a:custGeom>
              <a:avLst/>
              <a:gdLst/>
              <a:ahLst/>
              <a:cxnLst>
                <a:cxn ang="0">
                  <a:pos x="14" y="0"/>
                </a:cxn>
                <a:cxn ang="0">
                  <a:pos x="0" y="14"/>
                </a:cxn>
                <a:cxn ang="0">
                  <a:pos x="42" y="6"/>
                </a:cxn>
                <a:cxn ang="0">
                  <a:pos x="14" y="0"/>
                </a:cxn>
                <a:cxn ang="0">
                  <a:pos x="14" y="0"/>
                </a:cxn>
                <a:cxn ang="0">
                  <a:pos x="14" y="0"/>
                </a:cxn>
              </a:cxnLst>
              <a:rect l="0" t="0" r="r" b="b"/>
              <a:pathLst>
                <a:path w="42" h="15">
                  <a:moveTo>
                    <a:pt x="14" y="0"/>
                  </a:moveTo>
                  <a:cubicBezTo>
                    <a:pt x="14" y="0"/>
                    <a:pt x="13" y="11"/>
                    <a:pt x="0" y="14"/>
                  </a:cubicBezTo>
                  <a:cubicBezTo>
                    <a:pt x="0" y="14"/>
                    <a:pt x="23" y="15"/>
                    <a:pt x="42" y="6"/>
                  </a:cubicBezTo>
                  <a:lnTo>
                    <a:pt x="14" y="0"/>
                  </a:lnTo>
                  <a:close/>
                  <a:moveTo>
                    <a:pt x="14" y="0"/>
                  </a:moveTo>
                  <a:cubicBezTo>
                    <a:pt x="14" y="0"/>
                    <a:pt x="14" y="0"/>
                    <a:pt x="14" y="0"/>
                  </a:cubicBezTo>
                </a:path>
              </a:pathLst>
            </a:custGeom>
            <a:grpFill/>
            <a:ln w="9525">
              <a:noFill/>
              <a:round/>
            </a:ln>
          </p:spPr>
          <p:txBody>
            <a:bodyPr vert="horz" wrap="square" lIns="121920" tIns="60960" rIns="121920" bIns="60960" numCol="1" anchor="t" anchorCtr="0" compatLnSpc="1"/>
            <a:lstStyle/>
            <a:p>
              <a:endParaRPr lang="en-US" sz="2665"/>
            </a:p>
          </p:txBody>
        </p:sp>
        <p:sp>
          <p:nvSpPr>
            <p:cNvPr id="5144" name="Freeform 24"/>
            <p:cNvSpPr>
              <a:spLocks noEditPoints="1"/>
            </p:cNvSpPr>
            <p:nvPr/>
          </p:nvSpPr>
          <p:spPr bwMode="auto">
            <a:xfrm>
              <a:off x="5227487" y="2006374"/>
              <a:ext cx="259594" cy="77107"/>
            </a:xfrm>
            <a:custGeom>
              <a:avLst/>
              <a:gdLst/>
              <a:ahLst/>
              <a:cxnLst>
                <a:cxn ang="0">
                  <a:pos x="50" y="9"/>
                </a:cxn>
                <a:cxn ang="0">
                  <a:pos x="98" y="29"/>
                </a:cxn>
                <a:cxn ang="0">
                  <a:pos x="51" y="0"/>
                </a:cxn>
                <a:cxn ang="0">
                  <a:pos x="0" y="10"/>
                </a:cxn>
                <a:cxn ang="0">
                  <a:pos x="13" y="27"/>
                </a:cxn>
                <a:cxn ang="0">
                  <a:pos x="50" y="9"/>
                </a:cxn>
                <a:cxn ang="0">
                  <a:pos x="50" y="9"/>
                </a:cxn>
                <a:cxn ang="0">
                  <a:pos x="50" y="9"/>
                </a:cxn>
              </a:cxnLst>
              <a:rect l="0" t="0" r="r" b="b"/>
              <a:pathLst>
                <a:path w="98" h="29">
                  <a:moveTo>
                    <a:pt x="50" y="9"/>
                  </a:moveTo>
                  <a:cubicBezTo>
                    <a:pt x="50" y="9"/>
                    <a:pt x="89" y="28"/>
                    <a:pt x="98" y="29"/>
                  </a:cubicBezTo>
                  <a:cubicBezTo>
                    <a:pt x="98" y="29"/>
                    <a:pt x="68" y="16"/>
                    <a:pt x="51" y="0"/>
                  </a:cubicBezTo>
                  <a:cubicBezTo>
                    <a:pt x="51" y="0"/>
                    <a:pt x="26" y="16"/>
                    <a:pt x="0" y="10"/>
                  </a:cubicBezTo>
                  <a:cubicBezTo>
                    <a:pt x="4" y="16"/>
                    <a:pt x="9" y="22"/>
                    <a:pt x="13" y="27"/>
                  </a:cubicBezTo>
                  <a:cubicBezTo>
                    <a:pt x="24" y="28"/>
                    <a:pt x="36" y="24"/>
                    <a:pt x="50" y="9"/>
                  </a:cubicBezTo>
                  <a:close/>
                  <a:moveTo>
                    <a:pt x="50" y="9"/>
                  </a:moveTo>
                  <a:cubicBezTo>
                    <a:pt x="50" y="9"/>
                    <a:pt x="50" y="9"/>
                    <a:pt x="50" y="9"/>
                  </a:cubicBezTo>
                </a:path>
              </a:pathLst>
            </a:custGeom>
            <a:grpFill/>
            <a:ln w="9525">
              <a:noFill/>
              <a:round/>
            </a:ln>
          </p:spPr>
          <p:txBody>
            <a:bodyPr vert="horz" wrap="square" lIns="121920" tIns="60960" rIns="121920" bIns="60960" numCol="1" anchor="t" anchorCtr="0" compatLnSpc="1"/>
            <a:lstStyle/>
            <a:p>
              <a:endParaRPr lang="en-US" sz="2665"/>
            </a:p>
          </p:txBody>
        </p:sp>
        <p:sp>
          <p:nvSpPr>
            <p:cNvPr id="5145" name="Freeform 25"/>
            <p:cNvSpPr>
              <a:spLocks noEditPoints="1"/>
            </p:cNvSpPr>
            <p:nvPr/>
          </p:nvSpPr>
          <p:spPr bwMode="auto">
            <a:xfrm>
              <a:off x="5272466" y="2043642"/>
              <a:ext cx="195338" cy="77107"/>
            </a:xfrm>
            <a:custGeom>
              <a:avLst/>
              <a:gdLst/>
              <a:ahLst/>
              <a:cxnLst>
                <a:cxn ang="0">
                  <a:pos x="39" y="8"/>
                </a:cxn>
                <a:cxn ang="0">
                  <a:pos x="74" y="16"/>
                </a:cxn>
                <a:cxn ang="0">
                  <a:pos x="35" y="0"/>
                </a:cxn>
                <a:cxn ang="0">
                  <a:pos x="0" y="18"/>
                </a:cxn>
                <a:cxn ang="0">
                  <a:pos x="5" y="23"/>
                </a:cxn>
                <a:cxn ang="0">
                  <a:pos x="39" y="8"/>
                </a:cxn>
                <a:cxn ang="0">
                  <a:pos x="39" y="8"/>
                </a:cxn>
                <a:cxn ang="0">
                  <a:pos x="39" y="8"/>
                </a:cxn>
              </a:cxnLst>
              <a:rect l="0" t="0" r="r" b="b"/>
              <a:pathLst>
                <a:path w="74" h="29">
                  <a:moveTo>
                    <a:pt x="39" y="8"/>
                  </a:moveTo>
                  <a:cubicBezTo>
                    <a:pt x="74" y="16"/>
                    <a:pt x="74" y="16"/>
                    <a:pt x="74" y="16"/>
                  </a:cubicBezTo>
                  <a:cubicBezTo>
                    <a:pt x="74" y="16"/>
                    <a:pt x="59" y="10"/>
                    <a:pt x="35" y="0"/>
                  </a:cubicBezTo>
                  <a:cubicBezTo>
                    <a:pt x="35" y="0"/>
                    <a:pt x="20" y="18"/>
                    <a:pt x="0" y="18"/>
                  </a:cubicBezTo>
                  <a:cubicBezTo>
                    <a:pt x="2" y="19"/>
                    <a:pt x="3" y="21"/>
                    <a:pt x="5" y="23"/>
                  </a:cubicBezTo>
                  <a:cubicBezTo>
                    <a:pt x="18" y="27"/>
                    <a:pt x="35" y="29"/>
                    <a:pt x="39" y="8"/>
                  </a:cubicBezTo>
                  <a:close/>
                  <a:moveTo>
                    <a:pt x="39" y="8"/>
                  </a:moveTo>
                  <a:cubicBezTo>
                    <a:pt x="39" y="8"/>
                    <a:pt x="39" y="8"/>
                    <a:pt x="39" y="8"/>
                  </a:cubicBezTo>
                </a:path>
              </a:pathLst>
            </a:custGeom>
            <a:grpFill/>
            <a:ln w="9525">
              <a:noFill/>
              <a:round/>
            </a:ln>
          </p:spPr>
          <p:txBody>
            <a:bodyPr vert="horz" wrap="square" lIns="121920" tIns="60960" rIns="121920" bIns="60960" numCol="1" anchor="t" anchorCtr="0" compatLnSpc="1"/>
            <a:lstStyle/>
            <a:p>
              <a:endParaRPr lang="en-US" sz="2665"/>
            </a:p>
          </p:txBody>
        </p:sp>
        <p:sp>
          <p:nvSpPr>
            <p:cNvPr id="5146" name="Freeform 26"/>
            <p:cNvSpPr>
              <a:spLocks noEditPoints="1"/>
            </p:cNvSpPr>
            <p:nvPr/>
          </p:nvSpPr>
          <p:spPr bwMode="auto">
            <a:xfrm>
              <a:off x="5624589" y="2080911"/>
              <a:ext cx="110520" cy="39839"/>
            </a:xfrm>
            <a:custGeom>
              <a:avLst/>
              <a:gdLst/>
              <a:ahLst/>
              <a:cxnLst>
                <a:cxn ang="0">
                  <a:pos x="28" y="0"/>
                </a:cxn>
                <a:cxn ang="0">
                  <a:pos x="0" y="6"/>
                </a:cxn>
                <a:cxn ang="0">
                  <a:pos x="42" y="14"/>
                </a:cxn>
                <a:cxn ang="0">
                  <a:pos x="28" y="0"/>
                </a:cxn>
                <a:cxn ang="0">
                  <a:pos x="28" y="0"/>
                </a:cxn>
                <a:cxn ang="0">
                  <a:pos x="28" y="0"/>
                </a:cxn>
              </a:cxnLst>
              <a:rect l="0" t="0" r="r" b="b"/>
              <a:pathLst>
                <a:path w="42" h="15">
                  <a:moveTo>
                    <a:pt x="28" y="0"/>
                  </a:moveTo>
                  <a:cubicBezTo>
                    <a:pt x="0" y="6"/>
                    <a:pt x="0" y="6"/>
                    <a:pt x="0" y="6"/>
                  </a:cubicBezTo>
                  <a:cubicBezTo>
                    <a:pt x="19" y="15"/>
                    <a:pt x="42" y="14"/>
                    <a:pt x="42" y="14"/>
                  </a:cubicBezTo>
                  <a:cubicBezTo>
                    <a:pt x="29" y="11"/>
                    <a:pt x="28" y="0"/>
                    <a:pt x="28" y="0"/>
                  </a:cubicBezTo>
                  <a:close/>
                  <a:moveTo>
                    <a:pt x="28" y="0"/>
                  </a:moveTo>
                  <a:cubicBezTo>
                    <a:pt x="28" y="0"/>
                    <a:pt x="28" y="0"/>
                    <a:pt x="28" y="0"/>
                  </a:cubicBezTo>
                </a:path>
              </a:pathLst>
            </a:custGeom>
            <a:grpFill/>
            <a:ln w="9525">
              <a:noFill/>
              <a:round/>
            </a:ln>
          </p:spPr>
          <p:txBody>
            <a:bodyPr vert="horz" wrap="square" lIns="121920" tIns="60960" rIns="121920" bIns="60960" numCol="1" anchor="t" anchorCtr="0" compatLnSpc="1"/>
            <a:lstStyle/>
            <a:p>
              <a:endParaRPr lang="en-US" sz="2665"/>
            </a:p>
          </p:txBody>
        </p:sp>
        <p:sp>
          <p:nvSpPr>
            <p:cNvPr id="5147" name="Freeform 27"/>
            <p:cNvSpPr>
              <a:spLocks noEditPoints="1"/>
            </p:cNvSpPr>
            <p:nvPr/>
          </p:nvSpPr>
          <p:spPr bwMode="auto">
            <a:xfrm>
              <a:off x="5600171" y="2006374"/>
              <a:ext cx="259594" cy="77107"/>
            </a:xfrm>
            <a:custGeom>
              <a:avLst/>
              <a:gdLst/>
              <a:ahLst/>
              <a:cxnLst>
                <a:cxn ang="0">
                  <a:pos x="47" y="0"/>
                </a:cxn>
                <a:cxn ang="0">
                  <a:pos x="0" y="29"/>
                </a:cxn>
                <a:cxn ang="0">
                  <a:pos x="48" y="9"/>
                </a:cxn>
                <a:cxn ang="0">
                  <a:pos x="85" y="27"/>
                </a:cxn>
                <a:cxn ang="0">
                  <a:pos x="98" y="10"/>
                </a:cxn>
                <a:cxn ang="0">
                  <a:pos x="47" y="0"/>
                </a:cxn>
                <a:cxn ang="0">
                  <a:pos x="47" y="0"/>
                </a:cxn>
                <a:cxn ang="0">
                  <a:pos x="47" y="0"/>
                </a:cxn>
              </a:cxnLst>
              <a:rect l="0" t="0" r="r" b="b"/>
              <a:pathLst>
                <a:path w="98" h="29">
                  <a:moveTo>
                    <a:pt x="47" y="0"/>
                  </a:moveTo>
                  <a:cubicBezTo>
                    <a:pt x="30" y="16"/>
                    <a:pt x="0" y="29"/>
                    <a:pt x="0" y="29"/>
                  </a:cubicBezTo>
                  <a:cubicBezTo>
                    <a:pt x="9" y="28"/>
                    <a:pt x="48" y="9"/>
                    <a:pt x="48" y="9"/>
                  </a:cubicBezTo>
                  <a:cubicBezTo>
                    <a:pt x="61" y="24"/>
                    <a:pt x="74" y="28"/>
                    <a:pt x="85" y="27"/>
                  </a:cubicBezTo>
                  <a:cubicBezTo>
                    <a:pt x="89" y="22"/>
                    <a:pt x="94" y="16"/>
                    <a:pt x="98" y="10"/>
                  </a:cubicBezTo>
                  <a:cubicBezTo>
                    <a:pt x="72" y="16"/>
                    <a:pt x="47" y="0"/>
                    <a:pt x="47" y="0"/>
                  </a:cubicBezTo>
                  <a:close/>
                  <a:moveTo>
                    <a:pt x="47" y="0"/>
                  </a:moveTo>
                  <a:cubicBezTo>
                    <a:pt x="47" y="0"/>
                    <a:pt x="47" y="0"/>
                    <a:pt x="47" y="0"/>
                  </a:cubicBezTo>
                </a:path>
              </a:pathLst>
            </a:custGeom>
            <a:grpFill/>
            <a:ln w="9525">
              <a:noFill/>
              <a:round/>
            </a:ln>
          </p:spPr>
          <p:txBody>
            <a:bodyPr vert="horz" wrap="square" lIns="121920" tIns="60960" rIns="121920" bIns="60960" numCol="1" anchor="t" anchorCtr="0" compatLnSpc="1"/>
            <a:lstStyle/>
            <a:p>
              <a:endParaRPr lang="en-US" sz="2665"/>
            </a:p>
          </p:txBody>
        </p:sp>
        <p:sp>
          <p:nvSpPr>
            <p:cNvPr id="5148" name="Freeform 28"/>
            <p:cNvSpPr>
              <a:spLocks noEditPoints="1"/>
            </p:cNvSpPr>
            <p:nvPr/>
          </p:nvSpPr>
          <p:spPr bwMode="auto">
            <a:xfrm>
              <a:off x="5619448" y="2043642"/>
              <a:ext cx="195338" cy="77107"/>
            </a:xfrm>
            <a:custGeom>
              <a:avLst/>
              <a:gdLst/>
              <a:ahLst/>
              <a:cxnLst>
                <a:cxn ang="0">
                  <a:pos x="39" y="0"/>
                </a:cxn>
                <a:cxn ang="0">
                  <a:pos x="0" y="16"/>
                </a:cxn>
                <a:cxn ang="0">
                  <a:pos x="35" y="8"/>
                </a:cxn>
                <a:cxn ang="0">
                  <a:pos x="69" y="23"/>
                </a:cxn>
                <a:cxn ang="0">
                  <a:pos x="74" y="18"/>
                </a:cxn>
                <a:cxn ang="0">
                  <a:pos x="39" y="0"/>
                </a:cxn>
                <a:cxn ang="0">
                  <a:pos x="39" y="0"/>
                </a:cxn>
                <a:cxn ang="0">
                  <a:pos x="39" y="0"/>
                </a:cxn>
              </a:cxnLst>
              <a:rect l="0" t="0" r="r" b="b"/>
              <a:pathLst>
                <a:path w="74" h="29">
                  <a:moveTo>
                    <a:pt x="39" y="0"/>
                  </a:moveTo>
                  <a:cubicBezTo>
                    <a:pt x="14" y="10"/>
                    <a:pt x="0" y="16"/>
                    <a:pt x="0" y="16"/>
                  </a:cubicBezTo>
                  <a:cubicBezTo>
                    <a:pt x="35" y="8"/>
                    <a:pt x="35" y="8"/>
                    <a:pt x="35" y="8"/>
                  </a:cubicBezTo>
                  <a:cubicBezTo>
                    <a:pt x="38" y="29"/>
                    <a:pt x="56" y="27"/>
                    <a:pt x="69" y="23"/>
                  </a:cubicBezTo>
                  <a:cubicBezTo>
                    <a:pt x="71" y="21"/>
                    <a:pt x="72" y="19"/>
                    <a:pt x="74" y="18"/>
                  </a:cubicBezTo>
                  <a:cubicBezTo>
                    <a:pt x="54" y="18"/>
                    <a:pt x="39" y="0"/>
                    <a:pt x="39" y="0"/>
                  </a:cubicBezTo>
                  <a:close/>
                  <a:moveTo>
                    <a:pt x="39" y="0"/>
                  </a:moveTo>
                  <a:cubicBezTo>
                    <a:pt x="39" y="0"/>
                    <a:pt x="39" y="0"/>
                    <a:pt x="39" y="0"/>
                  </a:cubicBezTo>
                </a:path>
              </a:pathLst>
            </a:custGeom>
            <a:grpFill/>
            <a:ln w="9525">
              <a:noFill/>
              <a:round/>
            </a:ln>
          </p:spPr>
          <p:txBody>
            <a:bodyPr vert="horz" wrap="square" lIns="121920" tIns="60960" rIns="121920" bIns="60960" numCol="1" anchor="t" anchorCtr="0" compatLnSpc="1"/>
            <a:lstStyle/>
            <a:p>
              <a:endParaRPr lang="en-US" sz="2665"/>
            </a:p>
          </p:txBody>
        </p:sp>
      </p:grpSp>
      <p:grpSp>
        <p:nvGrpSpPr>
          <p:cNvPr id="75" name="Group 74"/>
          <p:cNvGrpSpPr/>
          <p:nvPr/>
        </p:nvGrpSpPr>
        <p:grpSpPr>
          <a:xfrm>
            <a:off x="9665104" y="2620151"/>
            <a:ext cx="1003583" cy="829733"/>
            <a:chOff x="7309384" y="1676401"/>
            <a:chExt cx="752687" cy="622300"/>
          </a:xfrm>
          <a:solidFill>
            <a:schemeClr val="bg1"/>
          </a:solidFill>
        </p:grpSpPr>
        <p:sp>
          <p:nvSpPr>
            <p:cNvPr id="5152" name="Freeform 32"/>
            <p:cNvSpPr>
              <a:spLocks noEditPoints="1"/>
            </p:cNvSpPr>
            <p:nvPr/>
          </p:nvSpPr>
          <p:spPr bwMode="auto">
            <a:xfrm>
              <a:off x="7309384" y="1834050"/>
              <a:ext cx="361527" cy="464651"/>
            </a:xfrm>
            <a:custGeom>
              <a:avLst/>
              <a:gdLst/>
              <a:ahLst/>
              <a:cxnLst>
                <a:cxn ang="0">
                  <a:pos x="151" y="136"/>
                </a:cxn>
                <a:cxn ang="0">
                  <a:pos x="97" y="122"/>
                </a:cxn>
                <a:cxn ang="0">
                  <a:pos x="91" y="119"/>
                </a:cxn>
                <a:cxn ang="0">
                  <a:pos x="84" y="113"/>
                </a:cxn>
                <a:cxn ang="0">
                  <a:pos x="75" y="103"/>
                </a:cxn>
                <a:cxn ang="0">
                  <a:pos x="35" y="71"/>
                </a:cxn>
                <a:cxn ang="0">
                  <a:pos x="24" y="80"/>
                </a:cxn>
                <a:cxn ang="0">
                  <a:pos x="47" y="112"/>
                </a:cxn>
                <a:cxn ang="0">
                  <a:pos x="55" y="121"/>
                </a:cxn>
                <a:cxn ang="0">
                  <a:pos x="62" y="129"/>
                </a:cxn>
                <a:cxn ang="0">
                  <a:pos x="46" y="117"/>
                </a:cxn>
                <a:cxn ang="0">
                  <a:pos x="42" y="112"/>
                </a:cxn>
                <a:cxn ang="0">
                  <a:pos x="38" y="105"/>
                </a:cxn>
                <a:cxn ang="0">
                  <a:pos x="33" y="98"/>
                </a:cxn>
                <a:cxn ang="0">
                  <a:pos x="25" y="88"/>
                </a:cxn>
                <a:cxn ang="0">
                  <a:pos x="21" y="83"/>
                </a:cxn>
                <a:cxn ang="0">
                  <a:pos x="28" y="66"/>
                </a:cxn>
                <a:cxn ang="0">
                  <a:pos x="24" y="29"/>
                </a:cxn>
                <a:cxn ang="0">
                  <a:pos x="13" y="1"/>
                </a:cxn>
                <a:cxn ang="0">
                  <a:pos x="8" y="2"/>
                </a:cxn>
                <a:cxn ang="0">
                  <a:pos x="4" y="21"/>
                </a:cxn>
                <a:cxn ang="0">
                  <a:pos x="1" y="74"/>
                </a:cxn>
                <a:cxn ang="0">
                  <a:pos x="38" y="155"/>
                </a:cxn>
                <a:cxn ang="0">
                  <a:pos x="108" y="200"/>
                </a:cxn>
                <a:cxn ang="0">
                  <a:pos x="122" y="223"/>
                </a:cxn>
                <a:cxn ang="0">
                  <a:pos x="122" y="248"/>
                </a:cxn>
                <a:cxn ang="0">
                  <a:pos x="190" y="248"/>
                </a:cxn>
                <a:cxn ang="0">
                  <a:pos x="190" y="225"/>
                </a:cxn>
                <a:cxn ang="0">
                  <a:pos x="191" y="212"/>
                </a:cxn>
                <a:cxn ang="0">
                  <a:pos x="191" y="194"/>
                </a:cxn>
                <a:cxn ang="0">
                  <a:pos x="151" y="136"/>
                </a:cxn>
                <a:cxn ang="0">
                  <a:pos x="151" y="136"/>
                </a:cxn>
                <a:cxn ang="0">
                  <a:pos x="151" y="136"/>
                </a:cxn>
              </a:cxnLst>
              <a:rect l="0" t="0" r="r" b="b"/>
              <a:pathLst>
                <a:path w="193" h="248">
                  <a:moveTo>
                    <a:pt x="151" y="136"/>
                  </a:moveTo>
                  <a:cubicBezTo>
                    <a:pt x="149" y="135"/>
                    <a:pt x="135" y="124"/>
                    <a:pt x="97" y="122"/>
                  </a:cubicBezTo>
                  <a:cubicBezTo>
                    <a:pt x="95" y="121"/>
                    <a:pt x="93" y="120"/>
                    <a:pt x="91" y="119"/>
                  </a:cubicBezTo>
                  <a:cubicBezTo>
                    <a:pt x="88" y="117"/>
                    <a:pt x="86" y="115"/>
                    <a:pt x="84" y="113"/>
                  </a:cubicBezTo>
                  <a:cubicBezTo>
                    <a:pt x="81" y="110"/>
                    <a:pt x="78" y="107"/>
                    <a:pt x="75" y="103"/>
                  </a:cubicBezTo>
                  <a:cubicBezTo>
                    <a:pt x="56" y="77"/>
                    <a:pt x="38" y="72"/>
                    <a:pt x="35" y="71"/>
                  </a:cubicBezTo>
                  <a:cubicBezTo>
                    <a:pt x="32" y="69"/>
                    <a:pt x="18" y="71"/>
                    <a:pt x="24" y="80"/>
                  </a:cubicBezTo>
                  <a:cubicBezTo>
                    <a:pt x="25" y="80"/>
                    <a:pt x="46" y="110"/>
                    <a:pt x="47" y="112"/>
                  </a:cubicBezTo>
                  <a:cubicBezTo>
                    <a:pt x="50" y="116"/>
                    <a:pt x="52" y="118"/>
                    <a:pt x="55" y="121"/>
                  </a:cubicBezTo>
                  <a:cubicBezTo>
                    <a:pt x="57" y="124"/>
                    <a:pt x="60" y="126"/>
                    <a:pt x="62" y="129"/>
                  </a:cubicBezTo>
                  <a:cubicBezTo>
                    <a:pt x="62" y="129"/>
                    <a:pt x="49" y="121"/>
                    <a:pt x="46" y="117"/>
                  </a:cubicBezTo>
                  <a:cubicBezTo>
                    <a:pt x="44" y="116"/>
                    <a:pt x="43" y="113"/>
                    <a:pt x="42" y="112"/>
                  </a:cubicBezTo>
                  <a:cubicBezTo>
                    <a:pt x="41" y="109"/>
                    <a:pt x="40" y="107"/>
                    <a:pt x="38" y="105"/>
                  </a:cubicBezTo>
                  <a:cubicBezTo>
                    <a:pt x="36" y="103"/>
                    <a:pt x="35" y="100"/>
                    <a:pt x="33" y="98"/>
                  </a:cubicBezTo>
                  <a:cubicBezTo>
                    <a:pt x="30" y="95"/>
                    <a:pt x="28" y="91"/>
                    <a:pt x="25" y="88"/>
                  </a:cubicBezTo>
                  <a:cubicBezTo>
                    <a:pt x="24" y="86"/>
                    <a:pt x="22" y="85"/>
                    <a:pt x="21" y="83"/>
                  </a:cubicBezTo>
                  <a:cubicBezTo>
                    <a:pt x="14" y="72"/>
                    <a:pt x="21" y="67"/>
                    <a:pt x="28" y="66"/>
                  </a:cubicBezTo>
                  <a:cubicBezTo>
                    <a:pt x="28" y="65"/>
                    <a:pt x="25" y="34"/>
                    <a:pt x="24" y="29"/>
                  </a:cubicBezTo>
                  <a:cubicBezTo>
                    <a:pt x="23" y="15"/>
                    <a:pt x="21" y="4"/>
                    <a:pt x="13" y="1"/>
                  </a:cubicBezTo>
                  <a:cubicBezTo>
                    <a:pt x="11" y="0"/>
                    <a:pt x="9" y="0"/>
                    <a:pt x="8" y="2"/>
                  </a:cubicBezTo>
                  <a:cubicBezTo>
                    <a:pt x="6" y="4"/>
                    <a:pt x="4" y="15"/>
                    <a:pt x="4" y="21"/>
                  </a:cubicBezTo>
                  <a:cubicBezTo>
                    <a:pt x="4" y="21"/>
                    <a:pt x="0" y="57"/>
                    <a:pt x="1" y="74"/>
                  </a:cubicBezTo>
                  <a:cubicBezTo>
                    <a:pt x="2" y="83"/>
                    <a:pt x="30" y="145"/>
                    <a:pt x="38" y="155"/>
                  </a:cubicBezTo>
                  <a:cubicBezTo>
                    <a:pt x="46" y="164"/>
                    <a:pt x="108" y="200"/>
                    <a:pt x="108" y="200"/>
                  </a:cubicBezTo>
                  <a:cubicBezTo>
                    <a:pt x="111" y="202"/>
                    <a:pt x="122" y="211"/>
                    <a:pt x="122" y="223"/>
                  </a:cubicBezTo>
                  <a:cubicBezTo>
                    <a:pt x="122" y="248"/>
                    <a:pt x="122" y="248"/>
                    <a:pt x="122" y="248"/>
                  </a:cubicBezTo>
                  <a:cubicBezTo>
                    <a:pt x="190" y="248"/>
                    <a:pt x="190" y="248"/>
                    <a:pt x="190" y="248"/>
                  </a:cubicBezTo>
                  <a:cubicBezTo>
                    <a:pt x="190" y="225"/>
                    <a:pt x="190" y="225"/>
                    <a:pt x="190" y="225"/>
                  </a:cubicBezTo>
                  <a:cubicBezTo>
                    <a:pt x="190" y="221"/>
                    <a:pt x="191" y="216"/>
                    <a:pt x="191" y="212"/>
                  </a:cubicBezTo>
                  <a:cubicBezTo>
                    <a:pt x="193" y="207"/>
                    <a:pt x="192" y="198"/>
                    <a:pt x="191" y="194"/>
                  </a:cubicBezTo>
                  <a:cubicBezTo>
                    <a:pt x="183" y="159"/>
                    <a:pt x="154" y="138"/>
                    <a:pt x="151" y="136"/>
                  </a:cubicBezTo>
                  <a:close/>
                  <a:moveTo>
                    <a:pt x="151" y="136"/>
                  </a:moveTo>
                  <a:cubicBezTo>
                    <a:pt x="151" y="136"/>
                    <a:pt x="151" y="136"/>
                    <a:pt x="151" y="136"/>
                  </a:cubicBezTo>
                </a:path>
              </a:pathLst>
            </a:custGeom>
            <a:grpFill/>
            <a:ln w="9525">
              <a:noFill/>
              <a:round/>
            </a:ln>
          </p:spPr>
          <p:txBody>
            <a:bodyPr vert="horz" wrap="square" lIns="121920" tIns="60960" rIns="121920" bIns="60960" numCol="1" anchor="t" anchorCtr="0" compatLnSpc="1"/>
            <a:lstStyle/>
            <a:p>
              <a:endParaRPr lang="en-US" sz="2665"/>
            </a:p>
          </p:txBody>
        </p:sp>
        <p:sp>
          <p:nvSpPr>
            <p:cNvPr id="5153" name="Freeform 33"/>
            <p:cNvSpPr>
              <a:spLocks noEditPoints="1"/>
            </p:cNvSpPr>
            <p:nvPr/>
          </p:nvSpPr>
          <p:spPr bwMode="auto">
            <a:xfrm>
              <a:off x="7700544" y="1834050"/>
              <a:ext cx="361527" cy="464651"/>
            </a:xfrm>
            <a:custGeom>
              <a:avLst/>
              <a:gdLst/>
              <a:ahLst/>
              <a:cxnLst>
                <a:cxn ang="0">
                  <a:pos x="189" y="21"/>
                </a:cxn>
                <a:cxn ang="0">
                  <a:pos x="186" y="2"/>
                </a:cxn>
                <a:cxn ang="0">
                  <a:pos x="180" y="1"/>
                </a:cxn>
                <a:cxn ang="0">
                  <a:pos x="169" y="29"/>
                </a:cxn>
                <a:cxn ang="0">
                  <a:pos x="165" y="66"/>
                </a:cxn>
                <a:cxn ang="0">
                  <a:pos x="173" y="83"/>
                </a:cxn>
                <a:cxn ang="0">
                  <a:pos x="168" y="88"/>
                </a:cxn>
                <a:cxn ang="0">
                  <a:pos x="161" y="98"/>
                </a:cxn>
                <a:cxn ang="0">
                  <a:pos x="155" y="105"/>
                </a:cxn>
                <a:cxn ang="0">
                  <a:pos x="151" y="112"/>
                </a:cxn>
                <a:cxn ang="0">
                  <a:pos x="148" y="117"/>
                </a:cxn>
                <a:cxn ang="0">
                  <a:pos x="131" y="129"/>
                </a:cxn>
                <a:cxn ang="0">
                  <a:pos x="138" y="121"/>
                </a:cxn>
                <a:cxn ang="0">
                  <a:pos x="146" y="112"/>
                </a:cxn>
                <a:cxn ang="0">
                  <a:pos x="169" y="80"/>
                </a:cxn>
                <a:cxn ang="0">
                  <a:pos x="158" y="71"/>
                </a:cxn>
                <a:cxn ang="0">
                  <a:pos x="118" y="103"/>
                </a:cxn>
                <a:cxn ang="0">
                  <a:pos x="109" y="113"/>
                </a:cxn>
                <a:cxn ang="0">
                  <a:pos x="102" y="119"/>
                </a:cxn>
                <a:cxn ang="0">
                  <a:pos x="96" y="122"/>
                </a:cxn>
                <a:cxn ang="0">
                  <a:pos x="42" y="136"/>
                </a:cxn>
                <a:cxn ang="0">
                  <a:pos x="2" y="194"/>
                </a:cxn>
                <a:cxn ang="0">
                  <a:pos x="2" y="212"/>
                </a:cxn>
                <a:cxn ang="0">
                  <a:pos x="3" y="225"/>
                </a:cxn>
                <a:cxn ang="0">
                  <a:pos x="3" y="248"/>
                </a:cxn>
                <a:cxn ang="0">
                  <a:pos x="71" y="248"/>
                </a:cxn>
                <a:cxn ang="0">
                  <a:pos x="71" y="223"/>
                </a:cxn>
                <a:cxn ang="0">
                  <a:pos x="85" y="200"/>
                </a:cxn>
                <a:cxn ang="0">
                  <a:pos x="156" y="155"/>
                </a:cxn>
                <a:cxn ang="0">
                  <a:pos x="192" y="74"/>
                </a:cxn>
                <a:cxn ang="0">
                  <a:pos x="189" y="21"/>
                </a:cxn>
                <a:cxn ang="0">
                  <a:pos x="189" y="21"/>
                </a:cxn>
                <a:cxn ang="0">
                  <a:pos x="189" y="21"/>
                </a:cxn>
              </a:cxnLst>
              <a:rect l="0" t="0" r="r" b="b"/>
              <a:pathLst>
                <a:path w="193" h="248">
                  <a:moveTo>
                    <a:pt x="189" y="21"/>
                  </a:moveTo>
                  <a:cubicBezTo>
                    <a:pt x="189" y="15"/>
                    <a:pt x="188" y="4"/>
                    <a:pt x="186" y="2"/>
                  </a:cubicBezTo>
                  <a:cubicBezTo>
                    <a:pt x="184" y="0"/>
                    <a:pt x="183" y="0"/>
                    <a:pt x="180" y="1"/>
                  </a:cubicBezTo>
                  <a:cubicBezTo>
                    <a:pt x="172" y="4"/>
                    <a:pt x="170" y="15"/>
                    <a:pt x="169" y="29"/>
                  </a:cubicBezTo>
                  <a:cubicBezTo>
                    <a:pt x="168" y="34"/>
                    <a:pt x="165" y="65"/>
                    <a:pt x="165" y="66"/>
                  </a:cubicBezTo>
                  <a:cubicBezTo>
                    <a:pt x="172" y="67"/>
                    <a:pt x="179" y="72"/>
                    <a:pt x="173" y="83"/>
                  </a:cubicBezTo>
                  <a:cubicBezTo>
                    <a:pt x="171" y="85"/>
                    <a:pt x="170" y="86"/>
                    <a:pt x="168" y="88"/>
                  </a:cubicBezTo>
                  <a:cubicBezTo>
                    <a:pt x="165" y="91"/>
                    <a:pt x="163" y="95"/>
                    <a:pt x="161" y="98"/>
                  </a:cubicBezTo>
                  <a:cubicBezTo>
                    <a:pt x="159" y="100"/>
                    <a:pt x="157" y="103"/>
                    <a:pt x="155" y="105"/>
                  </a:cubicBezTo>
                  <a:cubicBezTo>
                    <a:pt x="154" y="107"/>
                    <a:pt x="152" y="109"/>
                    <a:pt x="151" y="112"/>
                  </a:cubicBezTo>
                  <a:cubicBezTo>
                    <a:pt x="150" y="113"/>
                    <a:pt x="149" y="116"/>
                    <a:pt x="148" y="117"/>
                  </a:cubicBezTo>
                  <a:cubicBezTo>
                    <a:pt x="144" y="121"/>
                    <a:pt x="131" y="129"/>
                    <a:pt x="131" y="129"/>
                  </a:cubicBezTo>
                  <a:cubicBezTo>
                    <a:pt x="133" y="126"/>
                    <a:pt x="136" y="124"/>
                    <a:pt x="138" y="121"/>
                  </a:cubicBezTo>
                  <a:cubicBezTo>
                    <a:pt x="141" y="118"/>
                    <a:pt x="144" y="116"/>
                    <a:pt x="146" y="112"/>
                  </a:cubicBezTo>
                  <a:cubicBezTo>
                    <a:pt x="147" y="110"/>
                    <a:pt x="168" y="80"/>
                    <a:pt x="169" y="80"/>
                  </a:cubicBezTo>
                  <a:cubicBezTo>
                    <a:pt x="175" y="71"/>
                    <a:pt x="162" y="69"/>
                    <a:pt x="158" y="71"/>
                  </a:cubicBezTo>
                  <a:cubicBezTo>
                    <a:pt x="155" y="72"/>
                    <a:pt x="137" y="77"/>
                    <a:pt x="118" y="103"/>
                  </a:cubicBezTo>
                  <a:cubicBezTo>
                    <a:pt x="115" y="107"/>
                    <a:pt x="112" y="110"/>
                    <a:pt x="109" y="113"/>
                  </a:cubicBezTo>
                  <a:cubicBezTo>
                    <a:pt x="107" y="115"/>
                    <a:pt x="105" y="117"/>
                    <a:pt x="102" y="119"/>
                  </a:cubicBezTo>
                  <a:cubicBezTo>
                    <a:pt x="100" y="120"/>
                    <a:pt x="98" y="121"/>
                    <a:pt x="96" y="122"/>
                  </a:cubicBezTo>
                  <a:cubicBezTo>
                    <a:pt x="58" y="124"/>
                    <a:pt x="44" y="135"/>
                    <a:pt x="42" y="136"/>
                  </a:cubicBezTo>
                  <a:cubicBezTo>
                    <a:pt x="39" y="138"/>
                    <a:pt x="10" y="159"/>
                    <a:pt x="2" y="194"/>
                  </a:cubicBezTo>
                  <a:cubicBezTo>
                    <a:pt x="1" y="198"/>
                    <a:pt x="0" y="207"/>
                    <a:pt x="2" y="212"/>
                  </a:cubicBezTo>
                  <a:cubicBezTo>
                    <a:pt x="2" y="216"/>
                    <a:pt x="3" y="221"/>
                    <a:pt x="3" y="225"/>
                  </a:cubicBezTo>
                  <a:cubicBezTo>
                    <a:pt x="3" y="248"/>
                    <a:pt x="3" y="248"/>
                    <a:pt x="3" y="248"/>
                  </a:cubicBezTo>
                  <a:cubicBezTo>
                    <a:pt x="71" y="248"/>
                    <a:pt x="71" y="248"/>
                    <a:pt x="71" y="248"/>
                  </a:cubicBezTo>
                  <a:cubicBezTo>
                    <a:pt x="71" y="223"/>
                    <a:pt x="71" y="223"/>
                    <a:pt x="71" y="223"/>
                  </a:cubicBezTo>
                  <a:cubicBezTo>
                    <a:pt x="71" y="211"/>
                    <a:pt x="83" y="202"/>
                    <a:pt x="85" y="200"/>
                  </a:cubicBezTo>
                  <a:cubicBezTo>
                    <a:pt x="85" y="200"/>
                    <a:pt x="148" y="164"/>
                    <a:pt x="156" y="155"/>
                  </a:cubicBezTo>
                  <a:cubicBezTo>
                    <a:pt x="164" y="145"/>
                    <a:pt x="192" y="83"/>
                    <a:pt x="192" y="74"/>
                  </a:cubicBezTo>
                  <a:cubicBezTo>
                    <a:pt x="193" y="57"/>
                    <a:pt x="189" y="21"/>
                    <a:pt x="189" y="21"/>
                  </a:cubicBezTo>
                  <a:close/>
                  <a:moveTo>
                    <a:pt x="189" y="21"/>
                  </a:moveTo>
                  <a:cubicBezTo>
                    <a:pt x="189" y="21"/>
                    <a:pt x="189" y="21"/>
                    <a:pt x="189" y="21"/>
                  </a:cubicBezTo>
                </a:path>
              </a:pathLst>
            </a:custGeom>
            <a:grpFill/>
            <a:ln w="9525">
              <a:noFill/>
              <a:round/>
            </a:ln>
          </p:spPr>
          <p:txBody>
            <a:bodyPr vert="horz" wrap="square" lIns="121920" tIns="60960" rIns="121920" bIns="60960" numCol="1" anchor="t" anchorCtr="0" compatLnSpc="1"/>
            <a:lstStyle/>
            <a:p>
              <a:endParaRPr lang="en-US" sz="2665"/>
            </a:p>
          </p:txBody>
        </p:sp>
        <p:sp>
          <p:nvSpPr>
            <p:cNvPr id="5154" name="Freeform 34"/>
            <p:cNvSpPr>
              <a:spLocks noEditPoints="1"/>
            </p:cNvSpPr>
            <p:nvPr/>
          </p:nvSpPr>
          <p:spPr bwMode="auto">
            <a:xfrm>
              <a:off x="7457551" y="1676401"/>
              <a:ext cx="456354" cy="403013"/>
            </a:xfrm>
            <a:custGeom>
              <a:avLst/>
              <a:gdLst/>
              <a:ahLst/>
              <a:cxnLst>
                <a:cxn ang="0">
                  <a:pos x="163" y="185"/>
                </a:cxn>
                <a:cxn ang="0">
                  <a:pos x="240" y="84"/>
                </a:cxn>
                <a:cxn ang="0">
                  <a:pos x="229" y="26"/>
                </a:cxn>
                <a:cxn ang="0">
                  <a:pos x="176" y="0"/>
                </a:cxn>
                <a:cxn ang="0">
                  <a:pos x="170" y="0"/>
                </a:cxn>
                <a:cxn ang="0">
                  <a:pos x="122" y="17"/>
                </a:cxn>
                <a:cxn ang="0">
                  <a:pos x="74" y="0"/>
                </a:cxn>
                <a:cxn ang="0">
                  <a:pos x="68" y="0"/>
                </a:cxn>
                <a:cxn ang="0">
                  <a:pos x="15" y="26"/>
                </a:cxn>
                <a:cxn ang="0">
                  <a:pos x="4" y="84"/>
                </a:cxn>
                <a:cxn ang="0">
                  <a:pos x="81" y="185"/>
                </a:cxn>
                <a:cxn ang="0">
                  <a:pos x="102" y="206"/>
                </a:cxn>
                <a:cxn ang="0">
                  <a:pos x="122" y="215"/>
                </a:cxn>
                <a:cxn ang="0">
                  <a:pos x="142" y="206"/>
                </a:cxn>
                <a:cxn ang="0">
                  <a:pos x="163" y="185"/>
                </a:cxn>
                <a:cxn ang="0">
                  <a:pos x="81" y="40"/>
                </a:cxn>
                <a:cxn ang="0">
                  <a:pos x="44" y="73"/>
                </a:cxn>
                <a:cxn ang="0">
                  <a:pos x="34" y="83"/>
                </a:cxn>
                <a:cxn ang="0">
                  <a:pos x="24" y="73"/>
                </a:cxn>
                <a:cxn ang="0">
                  <a:pos x="81" y="20"/>
                </a:cxn>
                <a:cxn ang="0">
                  <a:pos x="91" y="30"/>
                </a:cxn>
                <a:cxn ang="0">
                  <a:pos x="81" y="40"/>
                </a:cxn>
                <a:cxn ang="0">
                  <a:pos x="81" y="40"/>
                </a:cxn>
                <a:cxn ang="0">
                  <a:pos x="81" y="40"/>
                </a:cxn>
              </a:cxnLst>
              <a:rect l="0" t="0" r="r" b="b"/>
              <a:pathLst>
                <a:path w="244" h="215">
                  <a:moveTo>
                    <a:pt x="163" y="185"/>
                  </a:moveTo>
                  <a:cubicBezTo>
                    <a:pt x="195" y="155"/>
                    <a:pt x="235" y="118"/>
                    <a:pt x="240" y="84"/>
                  </a:cubicBezTo>
                  <a:cubicBezTo>
                    <a:pt x="244" y="61"/>
                    <a:pt x="240" y="41"/>
                    <a:pt x="229" y="26"/>
                  </a:cubicBezTo>
                  <a:cubicBezTo>
                    <a:pt x="218" y="11"/>
                    <a:pt x="201" y="3"/>
                    <a:pt x="176" y="0"/>
                  </a:cubicBezTo>
                  <a:cubicBezTo>
                    <a:pt x="174" y="0"/>
                    <a:pt x="172" y="0"/>
                    <a:pt x="170" y="0"/>
                  </a:cubicBezTo>
                  <a:cubicBezTo>
                    <a:pt x="153" y="0"/>
                    <a:pt x="135" y="6"/>
                    <a:pt x="122" y="17"/>
                  </a:cubicBezTo>
                  <a:cubicBezTo>
                    <a:pt x="109" y="6"/>
                    <a:pt x="92" y="0"/>
                    <a:pt x="74" y="0"/>
                  </a:cubicBezTo>
                  <a:cubicBezTo>
                    <a:pt x="72" y="0"/>
                    <a:pt x="70" y="0"/>
                    <a:pt x="68" y="0"/>
                  </a:cubicBezTo>
                  <a:cubicBezTo>
                    <a:pt x="44" y="3"/>
                    <a:pt x="26" y="11"/>
                    <a:pt x="15" y="26"/>
                  </a:cubicBezTo>
                  <a:cubicBezTo>
                    <a:pt x="4" y="41"/>
                    <a:pt x="0" y="61"/>
                    <a:pt x="4" y="84"/>
                  </a:cubicBezTo>
                  <a:cubicBezTo>
                    <a:pt x="9" y="118"/>
                    <a:pt x="49" y="155"/>
                    <a:pt x="81" y="185"/>
                  </a:cubicBezTo>
                  <a:cubicBezTo>
                    <a:pt x="81" y="185"/>
                    <a:pt x="97" y="201"/>
                    <a:pt x="102" y="206"/>
                  </a:cubicBezTo>
                  <a:cubicBezTo>
                    <a:pt x="106" y="209"/>
                    <a:pt x="114" y="215"/>
                    <a:pt x="122" y="215"/>
                  </a:cubicBezTo>
                  <a:cubicBezTo>
                    <a:pt x="131" y="215"/>
                    <a:pt x="138" y="209"/>
                    <a:pt x="142" y="206"/>
                  </a:cubicBezTo>
                  <a:cubicBezTo>
                    <a:pt x="147" y="201"/>
                    <a:pt x="163" y="185"/>
                    <a:pt x="163" y="185"/>
                  </a:cubicBezTo>
                  <a:close/>
                  <a:moveTo>
                    <a:pt x="81" y="40"/>
                  </a:moveTo>
                  <a:cubicBezTo>
                    <a:pt x="61" y="40"/>
                    <a:pt x="44" y="55"/>
                    <a:pt x="44" y="73"/>
                  </a:cubicBezTo>
                  <a:cubicBezTo>
                    <a:pt x="44" y="78"/>
                    <a:pt x="40" y="83"/>
                    <a:pt x="34" y="83"/>
                  </a:cubicBezTo>
                  <a:cubicBezTo>
                    <a:pt x="29" y="83"/>
                    <a:pt x="24" y="78"/>
                    <a:pt x="24" y="73"/>
                  </a:cubicBezTo>
                  <a:cubicBezTo>
                    <a:pt x="24" y="44"/>
                    <a:pt x="50" y="20"/>
                    <a:pt x="81" y="20"/>
                  </a:cubicBezTo>
                  <a:cubicBezTo>
                    <a:pt x="87" y="20"/>
                    <a:pt x="91" y="24"/>
                    <a:pt x="91" y="30"/>
                  </a:cubicBezTo>
                  <a:cubicBezTo>
                    <a:pt x="91" y="35"/>
                    <a:pt x="87" y="40"/>
                    <a:pt x="81" y="40"/>
                  </a:cubicBezTo>
                  <a:close/>
                  <a:moveTo>
                    <a:pt x="81" y="40"/>
                  </a:moveTo>
                  <a:cubicBezTo>
                    <a:pt x="81" y="40"/>
                    <a:pt x="81" y="40"/>
                    <a:pt x="81" y="40"/>
                  </a:cubicBezTo>
                </a:path>
              </a:pathLst>
            </a:custGeom>
            <a:grpFill/>
            <a:ln w="9525">
              <a:noFill/>
              <a:round/>
            </a:ln>
          </p:spPr>
          <p:txBody>
            <a:bodyPr vert="horz" wrap="square" lIns="121920" tIns="60960" rIns="121920" bIns="60960" numCol="1" anchor="t" anchorCtr="0" compatLnSpc="1"/>
            <a:lstStyle/>
            <a:p>
              <a:endParaRPr lang="en-US" sz="2665"/>
            </a:p>
          </p:txBody>
        </p:sp>
      </p:grpSp>
      <p:sp>
        <p:nvSpPr>
          <p:cNvPr id="81" name="TextBox 80"/>
          <p:cNvSpPr txBox="1"/>
          <p:nvPr/>
        </p:nvSpPr>
        <p:spPr>
          <a:xfrm>
            <a:off x="963085" y="3569713"/>
            <a:ext cx="2150660" cy="995680"/>
          </a:xfrm>
          <a:prstGeom prst="rect">
            <a:avLst/>
          </a:prstGeom>
          <a:noFill/>
        </p:spPr>
        <p:txBody>
          <a:bodyPr wrap="square" rtlCol="0">
            <a:spAutoFit/>
          </a:bodyPr>
          <a:lstStyle/>
          <a:p>
            <a:pPr algn="ctr"/>
            <a:r>
              <a:rPr lang="en-US" sz="1600" b="1" dirty="0" smtClean="0">
                <a:solidFill>
                  <a:schemeClr val="bg1"/>
                </a:solidFill>
                <a:latin typeface="+mj-lt"/>
              </a:rPr>
              <a:t>Keyword Here</a:t>
            </a:r>
            <a:endParaRPr lang="en-US" sz="1600" b="1" dirty="0" smtClean="0">
              <a:solidFill>
                <a:schemeClr val="bg1"/>
              </a:solidFill>
              <a:latin typeface="+mj-lt"/>
            </a:endParaRPr>
          </a:p>
          <a:p>
            <a:pPr lvl="0" algn="ctr" defTabSz="914400">
              <a:spcBef>
                <a:spcPct val="20000"/>
              </a:spcBef>
              <a:defRPr/>
            </a:pPr>
            <a:r>
              <a:rPr lang="en-US" sz="1335" dirty="0" smtClean="0">
                <a:solidFill>
                  <a:schemeClr val="bg1"/>
                </a:solidFill>
              </a:rPr>
              <a:t>There are many variations of passages of lorem ipsum available</a:t>
            </a:r>
            <a:endParaRPr lang="en-US" sz="1335" dirty="0">
              <a:solidFill>
                <a:schemeClr val="bg1"/>
              </a:solidFill>
            </a:endParaRPr>
          </a:p>
        </p:txBody>
      </p:sp>
      <p:sp>
        <p:nvSpPr>
          <p:cNvPr id="82" name="TextBox 81"/>
          <p:cNvSpPr txBox="1"/>
          <p:nvPr/>
        </p:nvSpPr>
        <p:spPr>
          <a:xfrm>
            <a:off x="9091565" y="3569713"/>
            <a:ext cx="2150660" cy="995680"/>
          </a:xfrm>
          <a:prstGeom prst="rect">
            <a:avLst/>
          </a:prstGeom>
          <a:noFill/>
        </p:spPr>
        <p:txBody>
          <a:bodyPr wrap="square" rtlCol="0">
            <a:spAutoFit/>
          </a:bodyPr>
          <a:lstStyle/>
          <a:p>
            <a:pPr algn="ctr"/>
            <a:r>
              <a:rPr lang="en-US" sz="1600" b="1" dirty="0" smtClean="0">
                <a:solidFill>
                  <a:schemeClr val="bg1"/>
                </a:solidFill>
              </a:rPr>
              <a:t>Keyword Here</a:t>
            </a:r>
            <a:endParaRPr lang="en-US" sz="1600" b="1" dirty="0" smtClean="0">
              <a:solidFill>
                <a:schemeClr val="bg1"/>
              </a:solidFill>
            </a:endParaRPr>
          </a:p>
          <a:p>
            <a:pPr lvl="0" algn="ctr" defTabSz="914400">
              <a:spcBef>
                <a:spcPct val="20000"/>
              </a:spcBef>
              <a:defRPr/>
            </a:pPr>
            <a:r>
              <a:rPr lang="en-US" sz="1335" dirty="0" smtClean="0">
                <a:solidFill>
                  <a:schemeClr val="bg1"/>
                </a:solidFill>
              </a:rPr>
              <a:t>There are many variations of passages of lorem ipsum available</a:t>
            </a:r>
            <a:endParaRPr lang="en-US" sz="1335" dirty="0">
              <a:solidFill>
                <a:schemeClr val="bg1"/>
              </a:solidFill>
            </a:endParaRPr>
          </a:p>
        </p:txBody>
      </p:sp>
      <p:sp>
        <p:nvSpPr>
          <p:cNvPr id="83" name="TextBox 82"/>
          <p:cNvSpPr txBox="1"/>
          <p:nvPr/>
        </p:nvSpPr>
        <p:spPr>
          <a:xfrm>
            <a:off x="6386305" y="3569713"/>
            <a:ext cx="2150660" cy="995680"/>
          </a:xfrm>
          <a:prstGeom prst="rect">
            <a:avLst/>
          </a:prstGeom>
          <a:noFill/>
        </p:spPr>
        <p:txBody>
          <a:bodyPr wrap="square" rtlCol="0">
            <a:spAutoFit/>
          </a:bodyPr>
          <a:lstStyle/>
          <a:p>
            <a:pPr algn="ctr"/>
            <a:r>
              <a:rPr lang="en-US" sz="1600" b="1" dirty="0" smtClean="0">
                <a:solidFill>
                  <a:schemeClr val="bg1"/>
                </a:solidFill>
              </a:rPr>
              <a:t>Keyword Here</a:t>
            </a:r>
            <a:endParaRPr lang="en-US" sz="1600" b="1" dirty="0" smtClean="0">
              <a:solidFill>
                <a:schemeClr val="bg1"/>
              </a:solidFill>
            </a:endParaRPr>
          </a:p>
          <a:p>
            <a:pPr lvl="0" algn="ctr" defTabSz="914400">
              <a:spcBef>
                <a:spcPct val="20000"/>
              </a:spcBef>
              <a:defRPr/>
            </a:pPr>
            <a:r>
              <a:rPr lang="en-US" sz="1335" dirty="0" smtClean="0">
                <a:solidFill>
                  <a:schemeClr val="bg1"/>
                </a:solidFill>
              </a:rPr>
              <a:t>There are many variations of passages of lorem ipsum available</a:t>
            </a:r>
            <a:endParaRPr lang="en-US" sz="1335" dirty="0">
              <a:solidFill>
                <a:schemeClr val="bg1"/>
              </a:solidFill>
            </a:endParaRPr>
          </a:p>
        </p:txBody>
      </p:sp>
      <p:sp>
        <p:nvSpPr>
          <p:cNvPr id="84" name="TextBox 83"/>
          <p:cNvSpPr txBox="1"/>
          <p:nvPr/>
        </p:nvSpPr>
        <p:spPr>
          <a:xfrm>
            <a:off x="3681045" y="3569713"/>
            <a:ext cx="2150660" cy="995680"/>
          </a:xfrm>
          <a:prstGeom prst="rect">
            <a:avLst/>
          </a:prstGeom>
          <a:noFill/>
        </p:spPr>
        <p:txBody>
          <a:bodyPr wrap="square" rtlCol="0">
            <a:spAutoFit/>
          </a:bodyPr>
          <a:lstStyle/>
          <a:p>
            <a:pPr algn="ctr"/>
            <a:r>
              <a:rPr lang="en-US" sz="1600" b="1" dirty="0" smtClean="0">
                <a:solidFill>
                  <a:schemeClr val="bg1"/>
                </a:solidFill>
              </a:rPr>
              <a:t>Keyword Here</a:t>
            </a:r>
            <a:endParaRPr lang="en-US" sz="1600" b="1" dirty="0" smtClean="0">
              <a:solidFill>
                <a:schemeClr val="bg1"/>
              </a:solidFill>
            </a:endParaRPr>
          </a:p>
          <a:p>
            <a:pPr lvl="0" algn="ctr" defTabSz="914400">
              <a:spcBef>
                <a:spcPct val="20000"/>
              </a:spcBef>
              <a:defRPr/>
            </a:pPr>
            <a:r>
              <a:rPr lang="en-US" sz="1335" dirty="0" smtClean="0">
                <a:solidFill>
                  <a:schemeClr val="bg1"/>
                </a:solidFill>
              </a:rPr>
              <a:t>There are many variations of passages of lorem ipsum available</a:t>
            </a:r>
            <a:endParaRPr lang="en-US" sz="1335" dirty="0">
              <a:solidFill>
                <a:schemeClr val="bg1"/>
              </a:solidFill>
            </a:endParaRPr>
          </a:p>
        </p:txBody>
      </p:sp>
      <p:sp>
        <p:nvSpPr>
          <p:cNvPr id="85" name="Footer Text"/>
          <p:cNvSpPr txBox="1"/>
          <p:nvPr/>
        </p:nvSpPr>
        <p:spPr>
          <a:xfrm>
            <a:off x="922741" y="5520869"/>
            <a:ext cx="10346519" cy="205740"/>
          </a:xfrm>
          <a:prstGeom prst="rect">
            <a:avLst/>
          </a:prstGeom>
          <a:noFill/>
        </p:spPr>
        <p:txBody>
          <a:bodyPr wrap="square" lIns="0" tIns="0" rIns="0" bIns="0" rtlCol="0">
            <a:spAutoFit/>
          </a:bodyPr>
          <a:lstStyle/>
          <a:p>
            <a:pPr algn="ctr"/>
            <a:r>
              <a:rPr lang="zh-CN" altLang="en-US" sz="1335" dirty="0" smtClean="0">
                <a:solidFill>
                  <a:schemeClr val="tx1">
                    <a:lumMod val="50000"/>
                    <a:lumOff val="50000"/>
                  </a:schemeClr>
                </a:solidFill>
                <a:ea typeface="宋体" panose="02010600030101010101" pitchFamily="2" charset="-122"/>
              </a:rPr>
              <a:t>统一所有颜色</a:t>
            </a:r>
            <a:endParaRPr lang="zh-CN" altLang="en-US" sz="1335" dirty="0" smtClean="0">
              <a:solidFill>
                <a:schemeClr val="tx1">
                  <a:lumMod val="50000"/>
                  <a:lumOff val="50000"/>
                </a:schemeClr>
              </a:solidFill>
              <a:ea typeface="宋体" panose="02010600030101010101" pitchFamily="2" charset="-122"/>
            </a:endParaRPr>
          </a:p>
        </p:txBody>
      </p:sp>
      <p:cxnSp>
        <p:nvCxnSpPr>
          <p:cNvPr id="86" name="Straight Line buttom"/>
          <p:cNvCxnSpPr/>
          <p:nvPr/>
        </p:nvCxnSpPr>
        <p:spPr>
          <a:xfrm>
            <a:off x="914400" y="5342935"/>
            <a:ext cx="103632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7" name="Arc 86"/>
          <p:cNvSpPr/>
          <p:nvPr/>
        </p:nvSpPr>
        <p:spPr>
          <a:xfrm rot="19051047">
            <a:off x="2437376" y="1651900"/>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65" dirty="0"/>
          </a:p>
        </p:txBody>
      </p:sp>
      <p:sp>
        <p:nvSpPr>
          <p:cNvPr id="88" name="Arc 87"/>
          <p:cNvSpPr/>
          <p:nvPr/>
        </p:nvSpPr>
        <p:spPr>
          <a:xfrm rot="19051047">
            <a:off x="5077083" y="1651901"/>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65" dirty="0"/>
          </a:p>
        </p:txBody>
      </p:sp>
      <p:sp>
        <p:nvSpPr>
          <p:cNvPr id="89" name="Arc 88"/>
          <p:cNvSpPr/>
          <p:nvPr/>
        </p:nvSpPr>
        <p:spPr>
          <a:xfrm rot="19051047">
            <a:off x="7716788" y="1651901"/>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65" dirty="0"/>
          </a:p>
        </p:txBody>
      </p:sp>
      <p:sp>
        <p:nvSpPr>
          <p:cNvPr id="2" name="文本框 1"/>
          <p:cNvSpPr txBox="1"/>
          <p:nvPr/>
        </p:nvSpPr>
        <p:spPr>
          <a:xfrm>
            <a:off x="9942830" y="2540"/>
            <a:ext cx="2249170" cy="1198880"/>
          </a:xfrm>
          <a:prstGeom prst="rect">
            <a:avLst/>
          </a:prstGeom>
          <a:solidFill>
            <a:srgbClr val="167C9C">
              <a:alpha val="97000"/>
            </a:srgbClr>
          </a:solidFill>
          <a:ln w="0">
            <a:solidFill>
              <a:srgbClr val="167C9C"/>
            </a:solidFill>
          </a:ln>
          <a:effectLst>
            <a:softEdge rad="635000"/>
          </a:effectLst>
          <a:scene3d>
            <a:camera prst="perspectiveContrastingLeftFacing"/>
            <a:lightRig rig="threePt" dir="t"/>
          </a:scene3d>
        </p:spPr>
        <p:txBody>
          <a:bodyPr wrap="none" rtlCol="0">
            <a:spAutoFit/>
          </a:bodyPr>
          <a:lstStyle/>
          <a:p>
            <a:r>
              <a:rPr lang="en-US" altLang="zh-CN" sz="7200">
                <a:solidFill>
                  <a:srgbClr val="377790">
                    <a:alpha val="71000"/>
                  </a:srgbClr>
                </a:solidFill>
                <a:latin typeface="Mistral" panose="03090702030407020403" charset="0"/>
                <a:cs typeface="Mistral" panose="03090702030407020403" charset="0"/>
              </a:rPr>
              <a:t>NP</a:t>
            </a:r>
            <a:r>
              <a:rPr lang="en-US" altLang="zh-CN" sz="7200">
                <a:solidFill>
                  <a:srgbClr val="F09C2A">
                    <a:alpha val="71000"/>
                  </a:srgbClr>
                </a:solidFill>
                <a:latin typeface="Mistral" panose="03090702030407020403" charset="0"/>
                <a:cs typeface="Mistral" panose="03090702030407020403" charset="0"/>
              </a:rPr>
              <a:t>-</a:t>
            </a:r>
            <a:r>
              <a:rPr lang="en-US" altLang="zh-CN" sz="7200">
                <a:solidFill>
                  <a:srgbClr val="377790">
                    <a:alpha val="71000"/>
                  </a:srgbClr>
                </a:solidFill>
                <a:latin typeface="Mistral" panose="03090702030407020403" charset="0"/>
                <a:cs typeface="Mistral" panose="03090702030407020403" charset="0"/>
              </a:rPr>
              <a:t>-</a:t>
            </a:r>
            <a:r>
              <a:rPr lang="en-US" altLang="zh-CN" sz="7200">
                <a:solidFill>
                  <a:srgbClr val="F09C2A">
                    <a:alpha val="71000"/>
                  </a:srgbClr>
                </a:solidFill>
                <a:latin typeface="Mistral" panose="03090702030407020403" charset="0"/>
                <a:cs typeface="Mistral" panose="03090702030407020403" charset="0"/>
              </a:rPr>
              <a:t>42</a:t>
            </a:r>
            <a:endParaRPr lang="en-US" altLang="zh-CN" sz="7200">
              <a:solidFill>
                <a:srgbClr val="F09C2A">
                  <a:alpha val="71000"/>
                </a:srgbClr>
              </a:solidFill>
              <a:latin typeface="Mistral" panose="03090702030407020403" charset="0"/>
              <a:cs typeface="Mistral" panose="03090702030407020403"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p:cTn id="12" dur="500" fill="hold"/>
                                        <p:tgtEl>
                                          <p:spTgt spid="80"/>
                                        </p:tgtEl>
                                        <p:attrNameLst>
                                          <p:attrName>ppt_w</p:attrName>
                                        </p:attrNameLst>
                                      </p:cBhvr>
                                      <p:tavLst>
                                        <p:tav tm="0">
                                          <p:val>
                                            <p:fltVal val="0"/>
                                          </p:val>
                                        </p:tav>
                                        <p:tav tm="100000">
                                          <p:val>
                                            <p:strVal val="#ppt_w"/>
                                          </p:val>
                                        </p:tav>
                                      </p:tavLst>
                                    </p:anim>
                                    <p:anim calcmode="lin" valueType="num">
                                      <p:cBhvr>
                                        <p:cTn id="13" dur="500" fill="hold"/>
                                        <p:tgtEl>
                                          <p:spTgt spid="80"/>
                                        </p:tgtEl>
                                        <p:attrNameLst>
                                          <p:attrName>ppt_h</p:attrName>
                                        </p:attrNameLst>
                                      </p:cBhvr>
                                      <p:tavLst>
                                        <p:tav tm="0">
                                          <p:val>
                                            <p:fltVal val="0"/>
                                          </p:val>
                                        </p:tav>
                                        <p:tav tm="100000">
                                          <p:val>
                                            <p:strVal val="#ppt_h"/>
                                          </p:val>
                                        </p:tav>
                                      </p:tavLst>
                                    </p:anim>
                                    <p:animEffect transition="in" filter="fade">
                                      <p:cBhvr>
                                        <p:cTn id="14" dur="500"/>
                                        <p:tgtEl>
                                          <p:spTgt spid="80"/>
                                        </p:tgtEl>
                                      </p:cBhvr>
                                    </p:animEffect>
                                  </p:childTnLst>
                                </p:cTn>
                              </p:par>
                              <p:par>
                                <p:cTn id="15" presetID="2" presetClass="entr" presetSubtype="4" accel="50000" decel="5000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500" fill="hold"/>
                                        <p:tgtEl>
                                          <p:spTgt spid="81"/>
                                        </p:tgtEl>
                                        <p:attrNameLst>
                                          <p:attrName>ppt_x</p:attrName>
                                        </p:attrNameLst>
                                      </p:cBhvr>
                                      <p:tavLst>
                                        <p:tav tm="0">
                                          <p:val>
                                            <p:strVal val="#ppt_x"/>
                                          </p:val>
                                        </p:tav>
                                        <p:tav tm="100000">
                                          <p:val>
                                            <p:strVal val="#ppt_x"/>
                                          </p:val>
                                        </p:tav>
                                      </p:tavLst>
                                    </p:anim>
                                    <p:anim calcmode="lin" valueType="num">
                                      <p:cBhvr additive="base">
                                        <p:cTn id="18" dur="500" fill="hold"/>
                                        <p:tgtEl>
                                          <p:spTgt spid="81"/>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ppt_x"/>
                                          </p:val>
                                        </p:tav>
                                        <p:tav tm="100000">
                                          <p:val>
                                            <p:strVal val="#ppt_x"/>
                                          </p:val>
                                        </p:tav>
                                      </p:tavLst>
                                    </p:anim>
                                    <p:anim calcmode="lin" valueType="num">
                                      <p:cBhvr additive="base">
                                        <p:cTn id="23" dur="500" fill="hold"/>
                                        <p:tgtEl>
                                          <p:spTgt spid="36"/>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500" fill="hold"/>
                                        <p:tgtEl>
                                          <p:spTgt spid="79"/>
                                        </p:tgtEl>
                                        <p:attrNameLst>
                                          <p:attrName>ppt_w</p:attrName>
                                        </p:attrNameLst>
                                      </p:cBhvr>
                                      <p:tavLst>
                                        <p:tav tm="0">
                                          <p:val>
                                            <p:fltVal val="0"/>
                                          </p:val>
                                        </p:tav>
                                        <p:tav tm="100000">
                                          <p:val>
                                            <p:strVal val="#ppt_w"/>
                                          </p:val>
                                        </p:tav>
                                      </p:tavLst>
                                    </p:anim>
                                    <p:anim calcmode="lin" valueType="num">
                                      <p:cBhvr>
                                        <p:cTn id="28" dur="500" fill="hold"/>
                                        <p:tgtEl>
                                          <p:spTgt spid="79"/>
                                        </p:tgtEl>
                                        <p:attrNameLst>
                                          <p:attrName>ppt_h</p:attrName>
                                        </p:attrNameLst>
                                      </p:cBhvr>
                                      <p:tavLst>
                                        <p:tav tm="0">
                                          <p:val>
                                            <p:fltVal val="0"/>
                                          </p:val>
                                        </p:tav>
                                        <p:tav tm="100000">
                                          <p:val>
                                            <p:strVal val="#ppt_h"/>
                                          </p:val>
                                        </p:tav>
                                      </p:tavLst>
                                    </p:anim>
                                    <p:animEffect transition="in" filter="fade">
                                      <p:cBhvr>
                                        <p:cTn id="29" dur="500"/>
                                        <p:tgtEl>
                                          <p:spTgt spid="79"/>
                                        </p:tgtEl>
                                      </p:cBhvr>
                                    </p:animEffect>
                                  </p:childTnLst>
                                </p:cTn>
                              </p:par>
                              <p:par>
                                <p:cTn id="30" presetID="2" presetClass="entr" presetSubtype="4" accel="50000" decel="5000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additive="base">
                                        <p:cTn id="32" dur="500" fill="hold"/>
                                        <p:tgtEl>
                                          <p:spTgt spid="84"/>
                                        </p:tgtEl>
                                        <p:attrNameLst>
                                          <p:attrName>ppt_x</p:attrName>
                                        </p:attrNameLst>
                                      </p:cBhvr>
                                      <p:tavLst>
                                        <p:tav tm="0">
                                          <p:val>
                                            <p:strVal val="#ppt_x"/>
                                          </p:val>
                                        </p:tav>
                                        <p:tav tm="100000">
                                          <p:val>
                                            <p:strVal val="#ppt_x"/>
                                          </p:val>
                                        </p:tav>
                                      </p:tavLst>
                                    </p:anim>
                                    <p:anim calcmode="lin" valueType="num">
                                      <p:cBhvr additive="base">
                                        <p:cTn id="33" dur="500" fill="hold"/>
                                        <p:tgtEl>
                                          <p:spTgt spid="84"/>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p:cTn id="42" dur="500" fill="hold"/>
                                        <p:tgtEl>
                                          <p:spTgt spid="73"/>
                                        </p:tgtEl>
                                        <p:attrNameLst>
                                          <p:attrName>ppt_w</p:attrName>
                                        </p:attrNameLst>
                                      </p:cBhvr>
                                      <p:tavLst>
                                        <p:tav tm="0">
                                          <p:val>
                                            <p:fltVal val="0"/>
                                          </p:val>
                                        </p:tav>
                                        <p:tav tm="100000">
                                          <p:val>
                                            <p:strVal val="#ppt_w"/>
                                          </p:val>
                                        </p:tav>
                                      </p:tavLst>
                                    </p:anim>
                                    <p:anim calcmode="lin" valueType="num">
                                      <p:cBhvr>
                                        <p:cTn id="43" dur="500" fill="hold"/>
                                        <p:tgtEl>
                                          <p:spTgt spid="73"/>
                                        </p:tgtEl>
                                        <p:attrNameLst>
                                          <p:attrName>ppt_h</p:attrName>
                                        </p:attrNameLst>
                                      </p:cBhvr>
                                      <p:tavLst>
                                        <p:tav tm="0">
                                          <p:val>
                                            <p:fltVal val="0"/>
                                          </p:val>
                                        </p:tav>
                                        <p:tav tm="100000">
                                          <p:val>
                                            <p:strVal val="#ppt_h"/>
                                          </p:val>
                                        </p:tav>
                                      </p:tavLst>
                                    </p:anim>
                                    <p:animEffect transition="in" filter="fade">
                                      <p:cBhvr>
                                        <p:cTn id="44" dur="500"/>
                                        <p:tgtEl>
                                          <p:spTgt spid="73"/>
                                        </p:tgtEl>
                                      </p:cBhvr>
                                    </p:animEffect>
                                  </p:childTnLst>
                                </p:cTn>
                              </p:par>
                              <p:par>
                                <p:cTn id="45" presetID="2" presetClass="entr" presetSubtype="4" accel="50000" decel="5000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anim calcmode="lin" valueType="num">
                                      <p:cBhvr additive="base">
                                        <p:cTn id="47" dur="500" fill="hold"/>
                                        <p:tgtEl>
                                          <p:spTgt spid="83"/>
                                        </p:tgtEl>
                                        <p:attrNameLst>
                                          <p:attrName>ppt_x</p:attrName>
                                        </p:attrNameLst>
                                      </p:cBhvr>
                                      <p:tavLst>
                                        <p:tav tm="0">
                                          <p:val>
                                            <p:strVal val="#ppt_x"/>
                                          </p:val>
                                        </p:tav>
                                        <p:tav tm="100000">
                                          <p:val>
                                            <p:strVal val="#ppt_x"/>
                                          </p:val>
                                        </p:tav>
                                      </p:tavLst>
                                    </p:anim>
                                    <p:anim calcmode="lin" valueType="num">
                                      <p:cBhvr additive="base">
                                        <p:cTn id="48" dur="500" fill="hold"/>
                                        <p:tgtEl>
                                          <p:spTgt spid="83"/>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fill="hold"/>
                                        <p:tgtEl>
                                          <p:spTgt spid="38"/>
                                        </p:tgtEl>
                                        <p:attrNameLst>
                                          <p:attrName>ppt_x</p:attrName>
                                        </p:attrNameLst>
                                      </p:cBhvr>
                                      <p:tavLst>
                                        <p:tav tm="0">
                                          <p:val>
                                            <p:strVal val="#ppt_x"/>
                                          </p:val>
                                        </p:tav>
                                        <p:tav tm="100000">
                                          <p:val>
                                            <p:strVal val="#ppt_x"/>
                                          </p:val>
                                        </p:tav>
                                      </p:tavLst>
                                    </p:anim>
                                    <p:anim calcmode="lin" valueType="num">
                                      <p:cBhvr additive="base">
                                        <p:cTn id="53" dur="500" fill="hold"/>
                                        <p:tgtEl>
                                          <p:spTgt spid="38"/>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75"/>
                                        </p:tgtEl>
                                        <p:attrNameLst>
                                          <p:attrName>style.visibility</p:attrName>
                                        </p:attrNameLst>
                                      </p:cBhvr>
                                      <p:to>
                                        <p:strVal val="visible"/>
                                      </p:to>
                                    </p:set>
                                    <p:anim calcmode="lin" valueType="num">
                                      <p:cBhvr>
                                        <p:cTn id="57" dur="500" fill="hold"/>
                                        <p:tgtEl>
                                          <p:spTgt spid="75"/>
                                        </p:tgtEl>
                                        <p:attrNameLst>
                                          <p:attrName>ppt_w</p:attrName>
                                        </p:attrNameLst>
                                      </p:cBhvr>
                                      <p:tavLst>
                                        <p:tav tm="0">
                                          <p:val>
                                            <p:fltVal val="0"/>
                                          </p:val>
                                        </p:tav>
                                        <p:tav tm="100000">
                                          <p:val>
                                            <p:strVal val="#ppt_w"/>
                                          </p:val>
                                        </p:tav>
                                      </p:tavLst>
                                    </p:anim>
                                    <p:anim calcmode="lin" valueType="num">
                                      <p:cBhvr>
                                        <p:cTn id="58" dur="500" fill="hold"/>
                                        <p:tgtEl>
                                          <p:spTgt spid="75"/>
                                        </p:tgtEl>
                                        <p:attrNameLst>
                                          <p:attrName>ppt_h</p:attrName>
                                        </p:attrNameLst>
                                      </p:cBhvr>
                                      <p:tavLst>
                                        <p:tav tm="0">
                                          <p:val>
                                            <p:fltVal val="0"/>
                                          </p:val>
                                        </p:tav>
                                        <p:tav tm="100000">
                                          <p:val>
                                            <p:strVal val="#ppt_h"/>
                                          </p:val>
                                        </p:tav>
                                      </p:tavLst>
                                    </p:anim>
                                    <p:animEffect transition="in" filter="fade">
                                      <p:cBhvr>
                                        <p:cTn id="59" dur="500"/>
                                        <p:tgtEl>
                                          <p:spTgt spid="75"/>
                                        </p:tgtEl>
                                      </p:cBhvr>
                                    </p:animEffect>
                                  </p:childTnLst>
                                </p:cTn>
                              </p:par>
                              <p:par>
                                <p:cTn id="60" presetID="2" presetClass="entr" presetSubtype="4" accel="50000" decel="5000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 calcmode="lin" valueType="num">
                                      <p:cBhvr additive="base">
                                        <p:cTn id="62" dur="500" fill="hold"/>
                                        <p:tgtEl>
                                          <p:spTgt spid="82"/>
                                        </p:tgtEl>
                                        <p:attrNameLst>
                                          <p:attrName>ppt_x</p:attrName>
                                        </p:attrNameLst>
                                      </p:cBhvr>
                                      <p:tavLst>
                                        <p:tav tm="0">
                                          <p:val>
                                            <p:strVal val="#ppt_x"/>
                                          </p:val>
                                        </p:tav>
                                        <p:tav tm="100000">
                                          <p:val>
                                            <p:strVal val="#ppt_x"/>
                                          </p:val>
                                        </p:tav>
                                      </p:tavLst>
                                    </p:anim>
                                    <p:anim calcmode="lin" valueType="num">
                                      <p:cBhvr additive="base">
                                        <p:cTn id="63" dur="500" fill="hold"/>
                                        <p:tgtEl>
                                          <p:spTgt spid="82"/>
                                        </p:tgtEl>
                                        <p:attrNameLst>
                                          <p:attrName>ppt_y</p:attrName>
                                        </p:attrNameLst>
                                      </p:cBhvr>
                                      <p:tavLst>
                                        <p:tav tm="0">
                                          <p:val>
                                            <p:strVal val="1+#ppt_h/2"/>
                                          </p:val>
                                        </p:tav>
                                        <p:tav tm="100000">
                                          <p:val>
                                            <p:strVal val="#ppt_y"/>
                                          </p:val>
                                        </p:tav>
                                      </p:tavLst>
                                    </p:anim>
                                  </p:childTnLst>
                                </p:cTn>
                              </p:par>
                            </p:childTnLst>
                          </p:cTn>
                        </p:par>
                        <p:par>
                          <p:cTn id="64" fill="hold">
                            <p:stCondLst>
                              <p:cond delay="4000"/>
                            </p:stCondLst>
                            <p:childTnLst>
                              <p:par>
                                <p:cTn id="65" presetID="18" presetClass="entr" presetSubtype="6" fill="hold" grpId="0" nodeType="after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strips(downRight)">
                                      <p:cBhvr>
                                        <p:cTn id="67" dur="500"/>
                                        <p:tgtEl>
                                          <p:spTgt spid="87"/>
                                        </p:tgtEl>
                                      </p:cBhvr>
                                    </p:animEffect>
                                  </p:childTnLst>
                                </p:cTn>
                              </p:par>
                            </p:childTnLst>
                          </p:cTn>
                        </p:par>
                        <p:par>
                          <p:cTn id="68" fill="hold">
                            <p:stCondLst>
                              <p:cond delay="4500"/>
                            </p:stCondLst>
                            <p:childTnLst>
                              <p:par>
                                <p:cTn id="69" presetID="18" presetClass="entr" presetSubtype="6" fill="hold" grpId="0" nodeType="after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strips(downRight)">
                                      <p:cBhvr>
                                        <p:cTn id="71" dur="500"/>
                                        <p:tgtEl>
                                          <p:spTgt spid="88"/>
                                        </p:tgtEl>
                                      </p:cBhvr>
                                    </p:animEffect>
                                  </p:childTnLst>
                                </p:cTn>
                              </p:par>
                            </p:childTnLst>
                          </p:cTn>
                        </p:par>
                        <p:par>
                          <p:cTn id="72" fill="hold">
                            <p:stCondLst>
                              <p:cond delay="5000"/>
                            </p:stCondLst>
                            <p:childTnLst>
                              <p:par>
                                <p:cTn id="73" presetID="18" presetClass="entr" presetSubtype="6" fill="hold" grpId="0" nodeType="after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strips(downRight)">
                                      <p:cBhvr>
                                        <p:cTn id="75" dur="500"/>
                                        <p:tgtEl>
                                          <p:spTgt spid="89"/>
                                        </p:tgtEl>
                                      </p:cBhvr>
                                    </p:animEffect>
                                  </p:childTnLst>
                                </p:cTn>
                              </p:par>
                            </p:childTnLst>
                          </p:cTn>
                        </p:par>
                        <p:par>
                          <p:cTn id="76" fill="hold">
                            <p:stCondLst>
                              <p:cond delay="5500"/>
                            </p:stCondLst>
                            <p:childTnLst>
                              <p:par>
                                <p:cTn id="77" presetID="13" presetClass="entr" presetSubtype="16" fill="hold" nodeType="afterEffect">
                                  <p:stCondLst>
                                    <p:cond delay="0"/>
                                  </p:stCondLst>
                                  <p:childTnLst>
                                    <p:set>
                                      <p:cBhvr>
                                        <p:cTn id="78" dur="1" fill="hold">
                                          <p:stCondLst>
                                            <p:cond delay="0"/>
                                          </p:stCondLst>
                                        </p:cTn>
                                        <p:tgtEl>
                                          <p:spTgt spid="86"/>
                                        </p:tgtEl>
                                        <p:attrNameLst>
                                          <p:attrName>style.visibility</p:attrName>
                                        </p:attrNameLst>
                                      </p:cBhvr>
                                      <p:to>
                                        <p:strVal val="visible"/>
                                      </p:to>
                                    </p:set>
                                    <p:animEffect transition="in" filter="plus(in)">
                                      <p:cBhvr>
                                        <p:cTn id="79" dur="500"/>
                                        <p:tgtEl>
                                          <p:spTgt spid="8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37" grpId="0" bldLvl="0" animBg="1"/>
      <p:bldP spid="38" grpId="0" bldLvl="0" animBg="1"/>
      <p:bldP spid="81" grpId="0"/>
      <p:bldP spid="82" grpId="0"/>
      <p:bldP spid="83" grpId="0"/>
      <p:bldP spid="84" grpId="0"/>
      <p:bldP spid="85" grpId="0"/>
      <p:bldP spid="87" grpId="0" bldLvl="0" animBg="1"/>
      <p:bldP spid="88" grpId="0" bldLvl="0" animBg="1"/>
      <p:bldP spid="8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003472" y="2322085"/>
            <a:ext cx="1856184" cy="2079847"/>
            <a:chOff x="6004985" y="1795291"/>
            <a:chExt cx="1392138" cy="1559885"/>
          </a:xfrm>
        </p:grpSpPr>
        <p:sp>
          <p:nvSpPr>
            <p:cNvPr id="7" name="Bent Arrow 6"/>
            <p:cNvSpPr/>
            <p:nvPr/>
          </p:nvSpPr>
          <p:spPr>
            <a:xfrm rot="10800000" flipV="1">
              <a:off x="6004985" y="1795291"/>
              <a:ext cx="768132" cy="1169914"/>
            </a:xfrm>
            <a:prstGeom prst="bentArrow">
              <a:avLst>
                <a:gd name="adj1" fmla="val 25864"/>
                <a:gd name="adj2" fmla="val 12932"/>
                <a:gd name="adj3" fmla="val 0"/>
                <a:gd name="adj4" fmla="val 5195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1" name="Bent Arrow 10"/>
            <p:cNvSpPr/>
            <p:nvPr/>
          </p:nvSpPr>
          <p:spPr>
            <a:xfrm rot="5400000" flipH="1" flipV="1">
              <a:off x="6574537" y="2532591"/>
              <a:ext cx="820759" cy="824412"/>
            </a:xfrm>
            <a:prstGeom prst="bentArrow">
              <a:avLst>
                <a:gd name="adj1" fmla="val 25864"/>
                <a:gd name="adj2" fmla="val 12062"/>
                <a:gd name="adj3" fmla="val 0"/>
                <a:gd name="adj4" fmla="val 5195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nvGrpSpPr>
          <p:cNvPr id="126" name="Group 125"/>
          <p:cNvGrpSpPr/>
          <p:nvPr/>
        </p:nvGrpSpPr>
        <p:grpSpPr>
          <a:xfrm>
            <a:off x="9743132" y="2322085"/>
            <a:ext cx="1789335" cy="2079848"/>
            <a:chOff x="7307349" y="1795291"/>
            <a:chExt cx="1342001" cy="1559886"/>
          </a:xfrm>
        </p:grpSpPr>
        <p:sp>
          <p:nvSpPr>
            <p:cNvPr id="9" name="Bent Arrow 8"/>
            <p:cNvSpPr/>
            <p:nvPr/>
          </p:nvSpPr>
          <p:spPr>
            <a:xfrm flipH="1" flipV="1">
              <a:off x="7307349" y="2534418"/>
              <a:ext cx="768132" cy="820759"/>
            </a:xfrm>
            <a:prstGeom prst="bentArrow">
              <a:avLst>
                <a:gd name="adj1" fmla="val 25864"/>
                <a:gd name="adj2" fmla="val 12932"/>
                <a:gd name="adj3" fmla="val 0"/>
                <a:gd name="adj4" fmla="val 5195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3" name="Bent Arrow 12"/>
            <p:cNvSpPr/>
            <p:nvPr/>
          </p:nvSpPr>
          <p:spPr>
            <a:xfrm rot="10800000" flipH="1" flipV="1">
              <a:off x="7881218" y="1795291"/>
              <a:ext cx="768132" cy="1169914"/>
            </a:xfrm>
            <a:prstGeom prst="bentArrow">
              <a:avLst>
                <a:gd name="adj1" fmla="val 25864"/>
                <a:gd name="adj2" fmla="val 12932"/>
                <a:gd name="adj3" fmla="val 0"/>
                <a:gd name="adj4" fmla="val 5195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nvGrpSpPr>
          <p:cNvPr id="124" name="Group 123"/>
          <p:cNvGrpSpPr/>
          <p:nvPr/>
        </p:nvGrpSpPr>
        <p:grpSpPr>
          <a:xfrm>
            <a:off x="6222064" y="2322085"/>
            <a:ext cx="1784584" cy="2079848"/>
            <a:chOff x="4666548" y="1795291"/>
            <a:chExt cx="1338438" cy="1559886"/>
          </a:xfrm>
        </p:grpSpPr>
        <p:sp>
          <p:nvSpPr>
            <p:cNvPr id="6" name="Bent Arrow 5"/>
            <p:cNvSpPr/>
            <p:nvPr/>
          </p:nvSpPr>
          <p:spPr>
            <a:xfrm rot="10800000" flipH="1" flipV="1">
              <a:off x="5236854" y="1795291"/>
              <a:ext cx="768132" cy="1169914"/>
            </a:xfrm>
            <a:prstGeom prst="bentArrow">
              <a:avLst>
                <a:gd name="adj1" fmla="val 25610"/>
                <a:gd name="adj2" fmla="val 12932"/>
                <a:gd name="adj3" fmla="val 0"/>
                <a:gd name="adj4" fmla="val 519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2"/>
                </a:solidFill>
              </a:endParaRPr>
            </a:p>
          </p:txBody>
        </p:sp>
        <p:sp>
          <p:nvSpPr>
            <p:cNvPr id="14" name="Bent Arrow 13"/>
            <p:cNvSpPr/>
            <p:nvPr/>
          </p:nvSpPr>
          <p:spPr>
            <a:xfrm flipH="1" flipV="1">
              <a:off x="4666548" y="2534418"/>
              <a:ext cx="768132" cy="820759"/>
            </a:xfrm>
            <a:prstGeom prst="bentArrow">
              <a:avLst>
                <a:gd name="adj1" fmla="val 25864"/>
                <a:gd name="adj2" fmla="val 12932"/>
                <a:gd name="adj3" fmla="val 0"/>
                <a:gd name="adj4" fmla="val 519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nvGrpSpPr>
          <p:cNvPr id="123" name="Group 122"/>
          <p:cNvGrpSpPr/>
          <p:nvPr/>
        </p:nvGrpSpPr>
        <p:grpSpPr>
          <a:xfrm>
            <a:off x="4402587" y="2322085"/>
            <a:ext cx="1859359" cy="2079847"/>
            <a:chOff x="3301940" y="1795291"/>
            <a:chExt cx="1394519" cy="1559885"/>
          </a:xfrm>
        </p:grpSpPr>
        <p:sp>
          <p:nvSpPr>
            <p:cNvPr id="17" name="Bent Arrow 16"/>
            <p:cNvSpPr/>
            <p:nvPr/>
          </p:nvSpPr>
          <p:spPr>
            <a:xfrm rot="10800000" flipV="1">
              <a:off x="3301940" y="1795291"/>
              <a:ext cx="768132" cy="1169914"/>
            </a:xfrm>
            <a:prstGeom prst="bentArrow">
              <a:avLst>
                <a:gd name="adj1" fmla="val 25864"/>
                <a:gd name="adj2" fmla="val 12932"/>
                <a:gd name="adj3" fmla="val 0"/>
                <a:gd name="adj4" fmla="val 519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8" name="Bent Arrow 17"/>
            <p:cNvSpPr/>
            <p:nvPr/>
          </p:nvSpPr>
          <p:spPr>
            <a:xfrm rot="5400000" flipH="1" flipV="1">
              <a:off x="3873873" y="2532591"/>
              <a:ext cx="820759" cy="824412"/>
            </a:xfrm>
            <a:prstGeom prst="bentArrow">
              <a:avLst>
                <a:gd name="adj1" fmla="val 25864"/>
                <a:gd name="adj2" fmla="val 12061"/>
                <a:gd name="adj3" fmla="val 290"/>
                <a:gd name="adj4" fmla="val 5195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nvGrpSpPr>
          <p:cNvPr id="122" name="Group 121"/>
          <p:cNvGrpSpPr/>
          <p:nvPr/>
        </p:nvGrpSpPr>
        <p:grpSpPr>
          <a:xfrm>
            <a:off x="2618003" y="2322085"/>
            <a:ext cx="1788192" cy="2079848"/>
            <a:chOff x="1963502" y="1795291"/>
            <a:chExt cx="1341144" cy="1559886"/>
          </a:xfrm>
        </p:grpSpPr>
        <p:sp>
          <p:nvSpPr>
            <p:cNvPr id="16" name="Bent Arrow 15"/>
            <p:cNvSpPr/>
            <p:nvPr/>
          </p:nvSpPr>
          <p:spPr>
            <a:xfrm rot="10800000" flipH="1" flipV="1">
              <a:off x="2536514" y="1795291"/>
              <a:ext cx="768132" cy="1169914"/>
            </a:xfrm>
            <a:prstGeom prst="bentArrow">
              <a:avLst>
                <a:gd name="adj1" fmla="val 25610"/>
                <a:gd name="adj2" fmla="val 12932"/>
                <a:gd name="adj3" fmla="val 0"/>
                <a:gd name="adj4" fmla="val 519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2"/>
                </a:solidFill>
              </a:endParaRPr>
            </a:p>
          </p:txBody>
        </p:sp>
        <p:sp>
          <p:nvSpPr>
            <p:cNvPr id="19" name="Bent Arrow 18"/>
            <p:cNvSpPr/>
            <p:nvPr/>
          </p:nvSpPr>
          <p:spPr>
            <a:xfrm flipH="1" flipV="1">
              <a:off x="1963502" y="2534418"/>
              <a:ext cx="768132" cy="820759"/>
            </a:xfrm>
            <a:prstGeom prst="bentArrow">
              <a:avLst>
                <a:gd name="adj1" fmla="val 25864"/>
                <a:gd name="adj2" fmla="val 12622"/>
                <a:gd name="adj3" fmla="val 0"/>
                <a:gd name="adj4" fmla="val 519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nvGrpSpPr>
          <p:cNvPr id="121" name="Group 120"/>
          <p:cNvGrpSpPr/>
          <p:nvPr/>
        </p:nvGrpSpPr>
        <p:grpSpPr>
          <a:xfrm>
            <a:off x="778073" y="2322085"/>
            <a:ext cx="1872217" cy="2079847"/>
            <a:chOff x="583555" y="1795291"/>
            <a:chExt cx="1404163" cy="1559885"/>
          </a:xfrm>
        </p:grpSpPr>
        <p:sp>
          <p:nvSpPr>
            <p:cNvPr id="20" name="Bent Arrow 19"/>
            <p:cNvSpPr/>
            <p:nvPr/>
          </p:nvSpPr>
          <p:spPr>
            <a:xfrm rot="5400000" flipH="1" flipV="1">
              <a:off x="1165132" y="2532591"/>
              <a:ext cx="820759" cy="824412"/>
            </a:xfrm>
            <a:prstGeom prst="bentArrow">
              <a:avLst>
                <a:gd name="adj1" fmla="val 25864"/>
                <a:gd name="adj2" fmla="val 11772"/>
                <a:gd name="adj3" fmla="val 0"/>
                <a:gd name="adj4" fmla="val 519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1" name="Bent Arrow 20"/>
            <p:cNvSpPr/>
            <p:nvPr/>
          </p:nvSpPr>
          <p:spPr>
            <a:xfrm rot="10800000" flipV="1">
              <a:off x="583555" y="1795291"/>
              <a:ext cx="768132" cy="1169914"/>
            </a:xfrm>
            <a:prstGeom prst="bentArrow">
              <a:avLst>
                <a:gd name="adj1" fmla="val 24624"/>
                <a:gd name="adj2" fmla="val 12312"/>
                <a:gd name="adj3" fmla="val 0"/>
                <a:gd name="adj4" fmla="val 519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grpSp>
        <p:nvGrpSpPr>
          <p:cNvPr id="82" name="Group 81"/>
          <p:cNvGrpSpPr/>
          <p:nvPr/>
        </p:nvGrpSpPr>
        <p:grpSpPr>
          <a:xfrm>
            <a:off x="5687532" y="3741411"/>
            <a:ext cx="1075331" cy="1075331"/>
            <a:chOff x="4070072" y="4011925"/>
            <a:chExt cx="806498" cy="806498"/>
          </a:xfrm>
        </p:grpSpPr>
        <p:sp>
          <p:nvSpPr>
            <p:cNvPr id="28" name="Rounded Rectangle 27"/>
            <p:cNvSpPr/>
            <p:nvPr/>
          </p:nvSpPr>
          <p:spPr>
            <a:xfrm>
              <a:off x="4070072" y="4011925"/>
              <a:ext cx="806498" cy="806498"/>
            </a:xfrm>
            <a:prstGeom prst="roundRect">
              <a:avLst>
                <a:gd name="adj" fmla="val 13124"/>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1" name="Freeform 5"/>
            <p:cNvSpPr>
              <a:spLocks noEditPoints="1"/>
            </p:cNvSpPr>
            <p:nvPr/>
          </p:nvSpPr>
          <p:spPr bwMode="auto">
            <a:xfrm>
              <a:off x="4275600" y="4149940"/>
              <a:ext cx="403572" cy="551672"/>
            </a:xfrm>
            <a:custGeom>
              <a:avLst/>
              <a:gdLst/>
              <a:ahLst/>
              <a:cxnLst>
                <a:cxn ang="0">
                  <a:pos x="495" y="412"/>
                </a:cxn>
                <a:cxn ang="0">
                  <a:pos x="534" y="373"/>
                </a:cxn>
                <a:cxn ang="0">
                  <a:pos x="495" y="334"/>
                </a:cxn>
                <a:cxn ang="0">
                  <a:pos x="478" y="334"/>
                </a:cxn>
                <a:cxn ang="0">
                  <a:pos x="478" y="78"/>
                </a:cxn>
                <a:cxn ang="0">
                  <a:pos x="495" y="78"/>
                </a:cxn>
                <a:cxn ang="0">
                  <a:pos x="534" y="39"/>
                </a:cxn>
                <a:cxn ang="0">
                  <a:pos x="495" y="0"/>
                </a:cxn>
                <a:cxn ang="0">
                  <a:pos x="39" y="0"/>
                </a:cxn>
                <a:cxn ang="0">
                  <a:pos x="0" y="39"/>
                </a:cxn>
                <a:cxn ang="0">
                  <a:pos x="39" y="78"/>
                </a:cxn>
                <a:cxn ang="0">
                  <a:pos x="56" y="78"/>
                </a:cxn>
                <a:cxn ang="0">
                  <a:pos x="56" y="334"/>
                </a:cxn>
                <a:cxn ang="0">
                  <a:pos x="39" y="334"/>
                </a:cxn>
                <a:cxn ang="0">
                  <a:pos x="0" y="373"/>
                </a:cxn>
                <a:cxn ang="0">
                  <a:pos x="39" y="412"/>
                </a:cxn>
                <a:cxn ang="0">
                  <a:pos x="56" y="412"/>
                </a:cxn>
                <a:cxn ang="0">
                  <a:pos x="56" y="658"/>
                </a:cxn>
                <a:cxn ang="0">
                  <a:pos x="39" y="658"/>
                </a:cxn>
                <a:cxn ang="0">
                  <a:pos x="0" y="697"/>
                </a:cxn>
                <a:cxn ang="0">
                  <a:pos x="39" y="736"/>
                </a:cxn>
                <a:cxn ang="0">
                  <a:pos x="495" y="736"/>
                </a:cxn>
                <a:cxn ang="0">
                  <a:pos x="534" y="697"/>
                </a:cxn>
                <a:cxn ang="0">
                  <a:pos x="495" y="658"/>
                </a:cxn>
                <a:cxn ang="0">
                  <a:pos x="478" y="658"/>
                </a:cxn>
                <a:cxn ang="0">
                  <a:pos x="478" y="412"/>
                </a:cxn>
                <a:cxn ang="0">
                  <a:pos x="495" y="412"/>
                </a:cxn>
                <a:cxn ang="0">
                  <a:pos x="267" y="424"/>
                </a:cxn>
                <a:cxn ang="0">
                  <a:pos x="193" y="350"/>
                </a:cxn>
                <a:cxn ang="0">
                  <a:pos x="267" y="204"/>
                </a:cxn>
                <a:cxn ang="0">
                  <a:pos x="341" y="350"/>
                </a:cxn>
                <a:cxn ang="0">
                  <a:pos x="267" y="424"/>
                </a:cxn>
                <a:cxn ang="0">
                  <a:pos x="267" y="424"/>
                </a:cxn>
                <a:cxn ang="0">
                  <a:pos x="267" y="424"/>
                </a:cxn>
              </a:cxnLst>
              <a:rect l="0" t="0" r="r" b="b"/>
              <a:pathLst>
                <a:path w="534" h="736">
                  <a:moveTo>
                    <a:pt x="495" y="412"/>
                  </a:moveTo>
                  <a:cubicBezTo>
                    <a:pt x="517" y="412"/>
                    <a:pt x="534" y="395"/>
                    <a:pt x="534" y="373"/>
                  </a:cubicBezTo>
                  <a:cubicBezTo>
                    <a:pt x="534" y="352"/>
                    <a:pt x="517" y="334"/>
                    <a:pt x="495" y="334"/>
                  </a:cubicBezTo>
                  <a:cubicBezTo>
                    <a:pt x="478" y="334"/>
                    <a:pt x="478" y="334"/>
                    <a:pt x="478" y="334"/>
                  </a:cubicBezTo>
                  <a:cubicBezTo>
                    <a:pt x="478" y="78"/>
                    <a:pt x="478" y="78"/>
                    <a:pt x="478" y="78"/>
                  </a:cubicBezTo>
                  <a:cubicBezTo>
                    <a:pt x="495" y="78"/>
                    <a:pt x="495" y="78"/>
                    <a:pt x="495" y="78"/>
                  </a:cubicBezTo>
                  <a:cubicBezTo>
                    <a:pt x="517" y="78"/>
                    <a:pt x="534" y="61"/>
                    <a:pt x="534" y="39"/>
                  </a:cubicBezTo>
                  <a:cubicBezTo>
                    <a:pt x="534" y="17"/>
                    <a:pt x="517" y="0"/>
                    <a:pt x="495" y="0"/>
                  </a:cubicBezTo>
                  <a:cubicBezTo>
                    <a:pt x="39" y="0"/>
                    <a:pt x="39" y="0"/>
                    <a:pt x="39" y="0"/>
                  </a:cubicBezTo>
                  <a:cubicBezTo>
                    <a:pt x="18" y="0"/>
                    <a:pt x="0" y="17"/>
                    <a:pt x="0" y="39"/>
                  </a:cubicBezTo>
                  <a:cubicBezTo>
                    <a:pt x="0" y="61"/>
                    <a:pt x="18" y="78"/>
                    <a:pt x="39" y="78"/>
                  </a:cubicBezTo>
                  <a:cubicBezTo>
                    <a:pt x="56" y="78"/>
                    <a:pt x="56" y="78"/>
                    <a:pt x="56" y="78"/>
                  </a:cubicBezTo>
                  <a:cubicBezTo>
                    <a:pt x="56" y="334"/>
                    <a:pt x="56" y="334"/>
                    <a:pt x="56" y="334"/>
                  </a:cubicBezTo>
                  <a:cubicBezTo>
                    <a:pt x="39" y="334"/>
                    <a:pt x="39" y="334"/>
                    <a:pt x="39" y="334"/>
                  </a:cubicBezTo>
                  <a:cubicBezTo>
                    <a:pt x="18" y="334"/>
                    <a:pt x="0" y="352"/>
                    <a:pt x="0" y="373"/>
                  </a:cubicBezTo>
                  <a:cubicBezTo>
                    <a:pt x="0" y="395"/>
                    <a:pt x="18" y="412"/>
                    <a:pt x="39" y="412"/>
                  </a:cubicBezTo>
                  <a:cubicBezTo>
                    <a:pt x="56" y="412"/>
                    <a:pt x="56" y="412"/>
                    <a:pt x="56" y="412"/>
                  </a:cubicBezTo>
                  <a:cubicBezTo>
                    <a:pt x="56" y="658"/>
                    <a:pt x="56" y="658"/>
                    <a:pt x="56" y="658"/>
                  </a:cubicBezTo>
                  <a:cubicBezTo>
                    <a:pt x="39" y="658"/>
                    <a:pt x="39" y="658"/>
                    <a:pt x="39" y="658"/>
                  </a:cubicBezTo>
                  <a:cubicBezTo>
                    <a:pt x="18" y="658"/>
                    <a:pt x="0" y="675"/>
                    <a:pt x="0" y="697"/>
                  </a:cubicBezTo>
                  <a:cubicBezTo>
                    <a:pt x="0" y="718"/>
                    <a:pt x="18" y="736"/>
                    <a:pt x="39" y="736"/>
                  </a:cubicBezTo>
                  <a:cubicBezTo>
                    <a:pt x="495" y="736"/>
                    <a:pt x="495" y="736"/>
                    <a:pt x="495" y="736"/>
                  </a:cubicBezTo>
                  <a:cubicBezTo>
                    <a:pt x="517" y="736"/>
                    <a:pt x="534" y="718"/>
                    <a:pt x="534" y="697"/>
                  </a:cubicBezTo>
                  <a:cubicBezTo>
                    <a:pt x="534" y="675"/>
                    <a:pt x="517" y="658"/>
                    <a:pt x="495" y="658"/>
                  </a:cubicBezTo>
                  <a:cubicBezTo>
                    <a:pt x="478" y="658"/>
                    <a:pt x="478" y="658"/>
                    <a:pt x="478" y="658"/>
                  </a:cubicBezTo>
                  <a:cubicBezTo>
                    <a:pt x="478" y="412"/>
                    <a:pt x="478" y="412"/>
                    <a:pt x="478" y="412"/>
                  </a:cubicBezTo>
                  <a:lnTo>
                    <a:pt x="495" y="412"/>
                  </a:lnTo>
                  <a:close/>
                  <a:moveTo>
                    <a:pt x="267" y="424"/>
                  </a:moveTo>
                  <a:cubicBezTo>
                    <a:pt x="227" y="424"/>
                    <a:pt x="193" y="390"/>
                    <a:pt x="193" y="350"/>
                  </a:cubicBezTo>
                  <a:cubicBezTo>
                    <a:pt x="193" y="309"/>
                    <a:pt x="267" y="204"/>
                    <a:pt x="267" y="204"/>
                  </a:cubicBezTo>
                  <a:cubicBezTo>
                    <a:pt x="267" y="204"/>
                    <a:pt x="341" y="309"/>
                    <a:pt x="341" y="350"/>
                  </a:cubicBezTo>
                  <a:cubicBezTo>
                    <a:pt x="341" y="390"/>
                    <a:pt x="308" y="424"/>
                    <a:pt x="267" y="424"/>
                  </a:cubicBezTo>
                  <a:close/>
                  <a:moveTo>
                    <a:pt x="267" y="424"/>
                  </a:moveTo>
                  <a:cubicBezTo>
                    <a:pt x="267" y="424"/>
                    <a:pt x="267" y="424"/>
                    <a:pt x="267" y="424"/>
                  </a:cubicBezTo>
                </a:path>
              </a:pathLst>
            </a:custGeom>
            <a:solidFill>
              <a:schemeClr val="accent3"/>
            </a:solidFill>
            <a:ln w="9525">
              <a:noFill/>
              <a:round/>
            </a:ln>
          </p:spPr>
          <p:txBody>
            <a:bodyPr vert="horz" wrap="square" lIns="121920" tIns="60960" rIns="121920" bIns="60960" numCol="1" anchor="t" anchorCtr="0" compatLnSpc="1"/>
            <a:lstStyle/>
            <a:p>
              <a:endParaRPr lang="en-US" sz="2400"/>
            </a:p>
          </p:txBody>
        </p:sp>
      </p:grpSp>
      <p:sp>
        <p:nvSpPr>
          <p:cNvPr id="24" name="Rounded Rectangle 23"/>
          <p:cNvSpPr/>
          <p:nvPr/>
        </p:nvSpPr>
        <p:spPr>
          <a:xfrm>
            <a:off x="2066639" y="3710651"/>
            <a:ext cx="1075331" cy="1075331"/>
          </a:xfrm>
          <a:prstGeom prst="roundRect">
            <a:avLst>
              <a:gd name="adj" fmla="val 13124"/>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2" name="Group 31"/>
          <p:cNvGrpSpPr/>
          <p:nvPr/>
        </p:nvGrpSpPr>
        <p:grpSpPr>
          <a:xfrm flipH="1">
            <a:off x="2274399" y="3868272"/>
            <a:ext cx="659810" cy="744020"/>
            <a:chOff x="1817688" y="3025777"/>
            <a:chExt cx="658813" cy="742896"/>
          </a:xfrm>
          <a:solidFill>
            <a:schemeClr val="accent1"/>
          </a:solidFill>
        </p:grpSpPr>
        <p:sp>
          <p:nvSpPr>
            <p:cNvPr id="33" name="Freeform 101"/>
            <p:cNvSpPr/>
            <p:nvPr/>
          </p:nvSpPr>
          <p:spPr bwMode="auto">
            <a:xfrm>
              <a:off x="1833563" y="3025777"/>
              <a:ext cx="642938" cy="422275"/>
            </a:xfrm>
            <a:custGeom>
              <a:avLst/>
              <a:gdLst/>
              <a:ahLst/>
              <a:cxnLst>
                <a:cxn ang="0">
                  <a:pos x="13" y="253"/>
                </a:cxn>
                <a:cxn ang="0">
                  <a:pos x="277" y="135"/>
                </a:cxn>
                <a:cxn ang="0">
                  <a:pos x="323" y="227"/>
                </a:cxn>
                <a:cxn ang="0">
                  <a:pos x="343" y="227"/>
                </a:cxn>
                <a:cxn ang="0">
                  <a:pos x="286" y="0"/>
                </a:cxn>
                <a:cxn ang="0">
                  <a:pos x="255" y="63"/>
                </a:cxn>
                <a:cxn ang="0">
                  <a:pos x="267" y="103"/>
                </a:cxn>
                <a:cxn ang="0">
                  <a:pos x="0" y="226"/>
                </a:cxn>
                <a:cxn ang="0">
                  <a:pos x="13" y="253"/>
                </a:cxn>
              </a:cxnLst>
              <a:rect l="0" t="0" r="r" b="b"/>
              <a:pathLst>
                <a:path w="386" h="253">
                  <a:moveTo>
                    <a:pt x="13" y="253"/>
                  </a:moveTo>
                  <a:cubicBezTo>
                    <a:pt x="277" y="135"/>
                    <a:pt x="277" y="135"/>
                    <a:pt x="277" y="135"/>
                  </a:cubicBezTo>
                  <a:cubicBezTo>
                    <a:pt x="323" y="227"/>
                    <a:pt x="323" y="227"/>
                    <a:pt x="323" y="227"/>
                  </a:cubicBezTo>
                  <a:cubicBezTo>
                    <a:pt x="323" y="227"/>
                    <a:pt x="329" y="243"/>
                    <a:pt x="343" y="227"/>
                  </a:cubicBezTo>
                  <a:cubicBezTo>
                    <a:pt x="343" y="227"/>
                    <a:pt x="386" y="45"/>
                    <a:pt x="286" y="0"/>
                  </a:cubicBezTo>
                  <a:cubicBezTo>
                    <a:pt x="255" y="63"/>
                    <a:pt x="255" y="63"/>
                    <a:pt x="255" y="63"/>
                  </a:cubicBezTo>
                  <a:cubicBezTo>
                    <a:pt x="267" y="103"/>
                    <a:pt x="267" y="103"/>
                    <a:pt x="267" y="103"/>
                  </a:cubicBezTo>
                  <a:cubicBezTo>
                    <a:pt x="0" y="226"/>
                    <a:pt x="0" y="226"/>
                    <a:pt x="0" y="226"/>
                  </a:cubicBezTo>
                  <a:lnTo>
                    <a:pt x="13" y="253"/>
                  </a:lnTo>
                  <a:close/>
                </a:path>
              </a:pathLst>
            </a:custGeom>
            <a:grpFill/>
            <a:ln w="9525">
              <a:noFill/>
              <a:round/>
            </a:ln>
          </p:spPr>
          <p:txBody>
            <a:bodyPr vert="horz" wrap="square" lIns="121920" tIns="60960" rIns="121920" bIns="60960" numCol="1" anchor="t" anchorCtr="0" compatLnSpc="1"/>
            <a:lstStyle/>
            <a:p>
              <a:endParaRPr lang="en-US" sz="2400"/>
            </a:p>
          </p:txBody>
        </p:sp>
        <p:sp>
          <p:nvSpPr>
            <p:cNvPr id="34" name="Freeform 102"/>
            <p:cNvSpPr/>
            <p:nvPr/>
          </p:nvSpPr>
          <p:spPr bwMode="auto">
            <a:xfrm>
              <a:off x="2384425" y="3405189"/>
              <a:ext cx="1588" cy="250825"/>
            </a:xfrm>
            <a:custGeom>
              <a:avLst/>
              <a:gdLst/>
              <a:ahLst/>
              <a:cxnLst>
                <a:cxn ang="0">
                  <a:pos x="0" y="0"/>
                </a:cxn>
                <a:cxn ang="0">
                  <a:pos x="0" y="158"/>
                </a:cxn>
                <a:cxn ang="0">
                  <a:pos x="0" y="0"/>
                </a:cxn>
              </a:cxnLst>
              <a:rect l="0" t="0" r="r" b="b"/>
              <a:pathLst>
                <a:path h="158">
                  <a:moveTo>
                    <a:pt x="0" y="0"/>
                  </a:moveTo>
                  <a:lnTo>
                    <a:pt x="0" y="158"/>
                  </a:lnTo>
                  <a:lnTo>
                    <a:pt x="0" y="0"/>
                  </a:lnTo>
                  <a:close/>
                </a:path>
              </a:pathLst>
            </a:custGeom>
            <a:grpFill/>
            <a:ln w="9525">
              <a:noFill/>
              <a:round/>
            </a:ln>
          </p:spPr>
          <p:txBody>
            <a:bodyPr vert="horz" wrap="square" lIns="121920" tIns="60960" rIns="121920" bIns="60960" numCol="1" anchor="t" anchorCtr="0" compatLnSpc="1"/>
            <a:lstStyle/>
            <a:p>
              <a:endParaRPr lang="en-US" sz="2400"/>
            </a:p>
          </p:txBody>
        </p:sp>
        <p:sp>
          <p:nvSpPr>
            <p:cNvPr id="35" name="Line 103"/>
            <p:cNvSpPr>
              <a:spLocks noChangeShapeType="1"/>
            </p:cNvSpPr>
            <p:nvPr/>
          </p:nvSpPr>
          <p:spPr bwMode="auto">
            <a:xfrm>
              <a:off x="2384425" y="3405189"/>
              <a:ext cx="1588" cy="250825"/>
            </a:xfrm>
            <a:prstGeom prst="line">
              <a:avLst/>
            </a:prstGeom>
            <a:grpFill/>
            <a:ln w="9525">
              <a:noFill/>
              <a:round/>
            </a:ln>
          </p:spPr>
          <p:txBody>
            <a:bodyPr vert="horz" wrap="square" lIns="121920" tIns="60960" rIns="121920" bIns="60960" numCol="1" anchor="t" anchorCtr="0" compatLnSpc="1"/>
            <a:lstStyle/>
            <a:p>
              <a:endParaRPr lang="en-US" sz="2400"/>
            </a:p>
          </p:txBody>
        </p:sp>
        <p:sp>
          <p:nvSpPr>
            <p:cNvPr id="36" name="Rectangle 104"/>
            <p:cNvSpPr>
              <a:spLocks noChangeArrowheads="1"/>
            </p:cNvSpPr>
            <p:nvPr/>
          </p:nvSpPr>
          <p:spPr bwMode="auto">
            <a:xfrm>
              <a:off x="2376488" y="3405189"/>
              <a:ext cx="15875" cy="250825"/>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37" name="Freeform 105"/>
            <p:cNvSpPr/>
            <p:nvPr/>
          </p:nvSpPr>
          <p:spPr bwMode="auto">
            <a:xfrm>
              <a:off x="2003425" y="3173414"/>
              <a:ext cx="119063" cy="490538"/>
            </a:xfrm>
            <a:custGeom>
              <a:avLst/>
              <a:gdLst/>
              <a:ahLst/>
              <a:cxnLst>
                <a:cxn ang="0">
                  <a:pos x="5" y="294"/>
                </a:cxn>
                <a:cxn ang="0">
                  <a:pos x="4" y="294"/>
                </a:cxn>
                <a:cxn ang="0">
                  <a:pos x="0" y="288"/>
                </a:cxn>
                <a:cxn ang="0">
                  <a:pos x="61" y="4"/>
                </a:cxn>
                <a:cxn ang="0">
                  <a:pos x="67" y="0"/>
                </a:cxn>
                <a:cxn ang="0">
                  <a:pos x="71" y="6"/>
                </a:cxn>
                <a:cxn ang="0">
                  <a:pos x="10" y="291"/>
                </a:cxn>
                <a:cxn ang="0">
                  <a:pos x="5" y="294"/>
                </a:cxn>
              </a:cxnLst>
              <a:rect l="0" t="0" r="r" b="b"/>
              <a:pathLst>
                <a:path w="71" h="294">
                  <a:moveTo>
                    <a:pt x="5" y="294"/>
                  </a:moveTo>
                  <a:cubicBezTo>
                    <a:pt x="4" y="294"/>
                    <a:pt x="4" y="294"/>
                    <a:pt x="4" y="294"/>
                  </a:cubicBezTo>
                  <a:cubicBezTo>
                    <a:pt x="1" y="294"/>
                    <a:pt x="0" y="291"/>
                    <a:pt x="0" y="288"/>
                  </a:cubicBezTo>
                  <a:cubicBezTo>
                    <a:pt x="61" y="4"/>
                    <a:pt x="61" y="4"/>
                    <a:pt x="61" y="4"/>
                  </a:cubicBezTo>
                  <a:cubicBezTo>
                    <a:pt x="62" y="1"/>
                    <a:pt x="64" y="0"/>
                    <a:pt x="67" y="0"/>
                  </a:cubicBezTo>
                  <a:cubicBezTo>
                    <a:pt x="70" y="1"/>
                    <a:pt x="71" y="4"/>
                    <a:pt x="71" y="6"/>
                  </a:cubicBezTo>
                  <a:cubicBezTo>
                    <a:pt x="10" y="291"/>
                    <a:pt x="10" y="291"/>
                    <a:pt x="10" y="291"/>
                  </a:cubicBezTo>
                  <a:cubicBezTo>
                    <a:pt x="9" y="293"/>
                    <a:pt x="7" y="294"/>
                    <a:pt x="5" y="294"/>
                  </a:cubicBezTo>
                </a:path>
              </a:pathLst>
            </a:custGeom>
            <a:grpFill/>
            <a:ln w="9525">
              <a:noFill/>
              <a:round/>
            </a:ln>
          </p:spPr>
          <p:txBody>
            <a:bodyPr vert="horz" wrap="square" lIns="121920" tIns="60960" rIns="121920" bIns="60960" numCol="1" anchor="t" anchorCtr="0" compatLnSpc="1"/>
            <a:lstStyle/>
            <a:p>
              <a:endParaRPr lang="en-US" sz="2400"/>
            </a:p>
          </p:txBody>
        </p:sp>
        <p:sp>
          <p:nvSpPr>
            <p:cNvPr id="38" name="Freeform 106"/>
            <p:cNvSpPr/>
            <p:nvPr/>
          </p:nvSpPr>
          <p:spPr bwMode="auto">
            <a:xfrm>
              <a:off x="2106613" y="3176589"/>
              <a:ext cx="133350" cy="490538"/>
            </a:xfrm>
            <a:custGeom>
              <a:avLst/>
              <a:gdLst/>
              <a:ahLst/>
              <a:cxnLst>
                <a:cxn ang="0">
                  <a:pos x="75" y="294"/>
                </a:cxn>
                <a:cxn ang="0">
                  <a:pos x="70" y="290"/>
                </a:cxn>
                <a:cxn ang="0">
                  <a:pos x="0" y="7"/>
                </a:cxn>
                <a:cxn ang="0">
                  <a:pos x="4" y="1"/>
                </a:cxn>
                <a:cxn ang="0">
                  <a:pos x="10" y="4"/>
                </a:cxn>
                <a:cxn ang="0">
                  <a:pos x="79" y="288"/>
                </a:cxn>
                <a:cxn ang="0">
                  <a:pos x="76" y="294"/>
                </a:cxn>
                <a:cxn ang="0">
                  <a:pos x="75" y="294"/>
                </a:cxn>
              </a:cxnLst>
              <a:rect l="0" t="0" r="r" b="b"/>
              <a:pathLst>
                <a:path w="80" h="294">
                  <a:moveTo>
                    <a:pt x="75" y="294"/>
                  </a:moveTo>
                  <a:cubicBezTo>
                    <a:pt x="72" y="294"/>
                    <a:pt x="70" y="292"/>
                    <a:pt x="70" y="290"/>
                  </a:cubicBezTo>
                  <a:cubicBezTo>
                    <a:pt x="0" y="7"/>
                    <a:pt x="0" y="7"/>
                    <a:pt x="0" y="7"/>
                  </a:cubicBezTo>
                  <a:cubicBezTo>
                    <a:pt x="0" y="4"/>
                    <a:pt x="1" y="1"/>
                    <a:pt x="4" y="1"/>
                  </a:cubicBezTo>
                  <a:cubicBezTo>
                    <a:pt x="7" y="0"/>
                    <a:pt x="9" y="2"/>
                    <a:pt x="10" y="4"/>
                  </a:cubicBezTo>
                  <a:cubicBezTo>
                    <a:pt x="79" y="288"/>
                    <a:pt x="79" y="288"/>
                    <a:pt x="79" y="288"/>
                  </a:cubicBezTo>
                  <a:cubicBezTo>
                    <a:pt x="80" y="290"/>
                    <a:pt x="78" y="293"/>
                    <a:pt x="76" y="294"/>
                  </a:cubicBezTo>
                  <a:cubicBezTo>
                    <a:pt x="75" y="294"/>
                    <a:pt x="75" y="294"/>
                    <a:pt x="75" y="294"/>
                  </a:cubicBezTo>
                </a:path>
              </a:pathLst>
            </a:custGeom>
            <a:grpFill/>
            <a:ln w="9525">
              <a:noFill/>
              <a:round/>
            </a:ln>
          </p:spPr>
          <p:txBody>
            <a:bodyPr vert="horz" wrap="square" lIns="121920" tIns="60960" rIns="121920" bIns="60960" numCol="1" anchor="t" anchorCtr="0" compatLnSpc="1"/>
            <a:lstStyle/>
            <a:p>
              <a:endParaRPr lang="en-US" sz="2400"/>
            </a:p>
          </p:txBody>
        </p:sp>
        <p:sp>
          <p:nvSpPr>
            <p:cNvPr id="39" name="Rectangle 107"/>
            <p:cNvSpPr>
              <a:spLocks noChangeArrowheads="1"/>
            </p:cNvSpPr>
            <p:nvPr/>
          </p:nvSpPr>
          <p:spPr bwMode="auto">
            <a:xfrm>
              <a:off x="1885950" y="3408364"/>
              <a:ext cx="15875" cy="141288"/>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40" name="Freeform 108"/>
            <p:cNvSpPr/>
            <p:nvPr/>
          </p:nvSpPr>
          <p:spPr bwMode="auto">
            <a:xfrm>
              <a:off x="2017713" y="3432176"/>
              <a:ext cx="169863" cy="238125"/>
            </a:xfrm>
            <a:custGeom>
              <a:avLst/>
              <a:gdLst/>
              <a:ahLst/>
              <a:cxnLst>
                <a:cxn ang="0">
                  <a:pos x="6" y="143"/>
                </a:cxn>
                <a:cxn ang="0">
                  <a:pos x="3" y="142"/>
                </a:cxn>
                <a:cxn ang="0">
                  <a:pos x="2" y="135"/>
                </a:cxn>
                <a:cxn ang="0">
                  <a:pos x="92" y="3"/>
                </a:cxn>
                <a:cxn ang="0">
                  <a:pos x="99" y="1"/>
                </a:cxn>
                <a:cxn ang="0">
                  <a:pos x="100" y="8"/>
                </a:cxn>
                <a:cxn ang="0">
                  <a:pos x="10" y="141"/>
                </a:cxn>
                <a:cxn ang="0">
                  <a:pos x="6" y="143"/>
                </a:cxn>
              </a:cxnLst>
              <a:rect l="0" t="0" r="r" b="b"/>
              <a:pathLst>
                <a:path w="102" h="143">
                  <a:moveTo>
                    <a:pt x="6" y="143"/>
                  </a:moveTo>
                  <a:cubicBezTo>
                    <a:pt x="5" y="143"/>
                    <a:pt x="4" y="143"/>
                    <a:pt x="3" y="142"/>
                  </a:cubicBezTo>
                  <a:cubicBezTo>
                    <a:pt x="1" y="141"/>
                    <a:pt x="0" y="138"/>
                    <a:pt x="2" y="135"/>
                  </a:cubicBezTo>
                  <a:cubicBezTo>
                    <a:pt x="92" y="3"/>
                    <a:pt x="92" y="3"/>
                    <a:pt x="92" y="3"/>
                  </a:cubicBezTo>
                  <a:cubicBezTo>
                    <a:pt x="93" y="0"/>
                    <a:pt x="96" y="0"/>
                    <a:pt x="99" y="1"/>
                  </a:cubicBezTo>
                  <a:cubicBezTo>
                    <a:pt x="101" y="3"/>
                    <a:pt x="102" y="6"/>
                    <a:pt x="100" y="8"/>
                  </a:cubicBezTo>
                  <a:cubicBezTo>
                    <a:pt x="10" y="141"/>
                    <a:pt x="10" y="141"/>
                    <a:pt x="10" y="141"/>
                  </a:cubicBezTo>
                  <a:cubicBezTo>
                    <a:pt x="9" y="142"/>
                    <a:pt x="8" y="143"/>
                    <a:pt x="6" y="143"/>
                  </a:cubicBezTo>
                </a:path>
              </a:pathLst>
            </a:custGeom>
            <a:grpFill/>
            <a:ln w="9525">
              <a:noFill/>
              <a:round/>
            </a:ln>
          </p:spPr>
          <p:txBody>
            <a:bodyPr vert="horz" wrap="square" lIns="121920" tIns="60960" rIns="121920" bIns="60960" numCol="1" anchor="t" anchorCtr="0" compatLnSpc="1"/>
            <a:lstStyle/>
            <a:p>
              <a:endParaRPr lang="en-US" sz="2400"/>
            </a:p>
          </p:txBody>
        </p:sp>
        <p:sp>
          <p:nvSpPr>
            <p:cNvPr id="41" name="Freeform 109"/>
            <p:cNvSpPr/>
            <p:nvPr/>
          </p:nvSpPr>
          <p:spPr bwMode="auto">
            <a:xfrm>
              <a:off x="2051050" y="3440114"/>
              <a:ext cx="185738" cy="228600"/>
            </a:xfrm>
            <a:custGeom>
              <a:avLst/>
              <a:gdLst/>
              <a:ahLst/>
              <a:cxnLst>
                <a:cxn ang="0">
                  <a:pos x="106" y="137"/>
                </a:cxn>
                <a:cxn ang="0">
                  <a:pos x="102" y="136"/>
                </a:cxn>
                <a:cxn ang="0">
                  <a:pos x="2" y="9"/>
                </a:cxn>
                <a:cxn ang="0">
                  <a:pos x="3" y="2"/>
                </a:cxn>
                <a:cxn ang="0">
                  <a:pos x="10" y="3"/>
                </a:cxn>
                <a:cxn ang="0">
                  <a:pos x="110" y="129"/>
                </a:cxn>
                <a:cxn ang="0">
                  <a:pos x="109" y="136"/>
                </a:cxn>
                <a:cxn ang="0">
                  <a:pos x="106" y="137"/>
                </a:cxn>
              </a:cxnLst>
              <a:rect l="0" t="0" r="r" b="b"/>
              <a:pathLst>
                <a:path w="112" h="137">
                  <a:moveTo>
                    <a:pt x="106" y="137"/>
                  </a:moveTo>
                  <a:cubicBezTo>
                    <a:pt x="105" y="137"/>
                    <a:pt x="103" y="137"/>
                    <a:pt x="102" y="136"/>
                  </a:cubicBezTo>
                  <a:cubicBezTo>
                    <a:pt x="2" y="9"/>
                    <a:pt x="2" y="9"/>
                    <a:pt x="2" y="9"/>
                  </a:cubicBezTo>
                  <a:cubicBezTo>
                    <a:pt x="0" y="7"/>
                    <a:pt x="0" y="4"/>
                    <a:pt x="3" y="2"/>
                  </a:cubicBezTo>
                  <a:cubicBezTo>
                    <a:pt x="5" y="0"/>
                    <a:pt x="8" y="1"/>
                    <a:pt x="10" y="3"/>
                  </a:cubicBezTo>
                  <a:cubicBezTo>
                    <a:pt x="110" y="129"/>
                    <a:pt x="110" y="129"/>
                    <a:pt x="110" y="129"/>
                  </a:cubicBezTo>
                  <a:cubicBezTo>
                    <a:pt x="112" y="132"/>
                    <a:pt x="111" y="135"/>
                    <a:pt x="109" y="136"/>
                  </a:cubicBezTo>
                  <a:cubicBezTo>
                    <a:pt x="108" y="137"/>
                    <a:pt x="107" y="137"/>
                    <a:pt x="106" y="137"/>
                  </a:cubicBezTo>
                </a:path>
              </a:pathLst>
            </a:custGeom>
            <a:grpFill/>
            <a:ln w="9525">
              <a:noFill/>
              <a:round/>
            </a:ln>
          </p:spPr>
          <p:txBody>
            <a:bodyPr vert="horz" wrap="square" lIns="121920" tIns="60960" rIns="121920" bIns="60960" numCol="1" anchor="t" anchorCtr="0" compatLnSpc="1"/>
            <a:lstStyle/>
            <a:p>
              <a:endParaRPr lang="en-US" sz="2400"/>
            </a:p>
          </p:txBody>
        </p:sp>
        <p:sp>
          <p:nvSpPr>
            <p:cNvPr id="42" name="Freeform 110"/>
            <p:cNvSpPr/>
            <p:nvPr/>
          </p:nvSpPr>
          <p:spPr bwMode="auto">
            <a:xfrm>
              <a:off x="2052638" y="3308351"/>
              <a:ext cx="107950" cy="141288"/>
            </a:xfrm>
            <a:custGeom>
              <a:avLst/>
              <a:gdLst/>
              <a:ahLst/>
              <a:cxnLst>
                <a:cxn ang="0">
                  <a:pos x="6" y="84"/>
                </a:cxn>
                <a:cxn ang="0">
                  <a:pos x="3" y="83"/>
                </a:cxn>
                <a:cxn ang="0">
                  <a:pos x="2" y="76"/>
                </a:cxn>
                <a:cxn ang="0">
                  <a:pos x="55" y="3"/>
                </a:cxn>
                <a:cxn ang="0">
                  <a:pos x="62" y="2"/>
                </a:cxn>
                <a:cxn ang="0">
                  <a:pos x="63" y="9"/>
                </a:cxn>
                <a:cxn ang="0">
                  <a:pos x="10" y="82"/>
                </a:cxn>
                <a:cxn ang="0">
                  <a:pos x="6" y="84"/>
                </a:cxn>
              </a:cxnLst>
              <a:rect l="0" t="0" r="r" b="b"/>
              <a:pathLst>
                <a:path w="65" h="84">
                  <a:moveTo>
                    <a:pt x="6" y="84"/>
                  </a:moveTo>
                  <a:cubicBezTo>
                    <a:pt x="5" y="84"/>
                    <a:pt x="4" y="84"/>
                    <a:pt x="3" y="83"/>
                  </a:cubicBezTo>
                  <a:cubicBezTo>
                    <a:pt x="1" y="82"/>
                    <a:pt x="0" y="79"/>
                    <a:pt x="2" y="76"/>
                  </a:cubicBezTo>
                  <a:cubicBezTo>
                    <a:pt x="55" y="3"/>
                    <a:pt x="55" y="3"/>
                    <a:pt x="55" y="3"/>
                  </a:cubicBezTo>
                  <a:cubicBezTo>
                    <a:pt x="57" y="1"/>
                    <a:pt x="60" y="0"/>
                    <a:pt x="62" y="2"/>
                  </a:cubicBezTo>
                  <a:cubicBezTo>
                    <a:pt x="64" y="4"/>
                    <a:pt x="65" y="7"/>
                    <a:pt x="63" y="9"/>
                  </a:cubicBezTo>
                  <a:cubicBezTo>
                    <a:pt x="10" y="82"/>
                    <a:pt x="10" y="82"/>
                    <a:pt x="10" y="82"/>
                  </a:cubicBezTo>
                  <a:cubicBezTo>
                    <a:pt x="9" y="84"/>
                    <a:pt x="7" y="84"/>
                    <a:pt x="6" y="84"/>
                  </a:cubicBezTo>
                </a:path>
              </a:pathLst>
            </a:custGeom>
            <a:grpFill/>
            <a:ln w="9525">
              <a:noFill/>
              <a:round/>
            </a:ln>
          </p:spPr>
          <p:txBody>
            <a:bodyPr vert="horz" wrap="square" lIns="121920" tIns="60960" rIns="121920" bIns="60960" numCol="1" anchor="t" anchorCtr="0" compatLnSpc="1"/>
            <a:lstStyle/>
            <a:p>
              <a:endParaRPr lang="en-US" sz="2400"/>
            </a:p>
          </p:txBody>
        </p:sp>
        <p:sp>
          <p:nvSpPr>
            <p:cNvPr id="43" name="Freeform 111"/>
            <p:cNvSpPr/>
            <p:nvPr/>
          </p:nvSpPr>
          <p:spPr bwMode="auto">
            <a:xfrm>
              <a:off x="2065338" y="3324226"/>
              <a:ext cx="122238" cy="119063"/>
            </a:xfrm>
            <a:custGeom>
              <a:avLst/>
              <a:gdLst/>
              <a:ahLst/>
              <a:cxnLst>
                <a:cxn ang="0">
                  <a:pos x="67" y="72"/>
                </a:cxn>
                <a:cxn ang="0">
                  <a:pos x="64" y="70"/>
                </a:cxn>
                <a:cxn ang="0">
                  <a:pos x="2" y="9"/>
                </a:cxn>
                <a:cxn ang="0">
                  <a:pos x="2" y="2"/>
                </a:cxn>
                <a:cxn ang="0">
                  <a:pos x="9" y="2"/>
                </a:cxn>
                <a:cxn ang="0">
                  <a:pos x="71" y="63"/>
                </a:cxn>
                <a:cxn ang="0">
                  <a:pos x="71" y="70"/>
                </a:cxn>
                <a:cxn ang="0">
                  <a:pos x="67" y="72"/>
                </a:cxn>
              </a:cxnLst>
              <a:rect l="0" t="0" r="r" b="b"/>
              <a:pathLst>
                <a:path w="73" h="72">
                  <a:moveTo>
                    <a:pt x="67" y="72"/>
                  </a:moveTo>
                  <a:cubicBezTo>
                    <a:pt x="66" y="72"/>
                    <a:pt x="65" y="71"/>
                    <a:pt x="64" y="70"/>
                  </a:cubicBezTo>
                  <a:cubicBezTo>
                    <a:pt x="2" y="9"/>
                    <a:pt x="2" y="9"/>
                    <a:pt x="2" y="9"/>
                  </a:cubicBezTo>
                  <a:cubicBezTo>
                    <a:pt x="0" y="7"/>
                    <a:pt x="0" y="4"/>
                    <a:pt x="2" y="2"/>
                  </a:cubicBezTo>
                  <a:cubicBezTo>
                    <a:pt x="4" y="0"/>
                    <a:pt x="7" y="0"/>
                    <a:pt x="9" y="2"/>
                  </a:cubicBezTo>
                  <a:cubicBezTo>
                    <a:pt x="71" y="63"/>
                    <a:pt x="71" y="63"/>
                    <a:pt x="71" y="63"/>
                  </a:cubicBezTo>
                  <a:cubicBezTo>
                    <a:pt x="73" y="65"/>
                    <a:pt x="73" y="68"/>
                    <a:pt x="71" y="70"/>
                  </a:cubicBezTo>
                  <a:cubicBezTo>
                    <a:pt x="70" y="71"/>
                    <a:pt x="69" y="72"/>
                    <a:pt x="67" y="72"/>
                  </a:cubicBezTo>
                </a:path>
              </a:pathLst>
            </a:custGeom>
            <a:grpFill/>
            <a:ln w="9525">
              <a:noFill/>
              <a:round/>
            </a:ln>
          </p:spPr>
          <p:txBody>
            <a:bodyPr vert="horz" wrap="square" lIns="121920" tIns="60960" rIns="121920" bIns="60960" numCol="1" anchor="t" anchorCtr="0" compatLnSpc="1"/>
            <a:lstStyle/>
            <a:p>
              <a:endParaRPr lang="en-US" sz="2400"/>
            </a:p>
          </p:txBody>
        </p:sp>
        <p:sp>
          <p:nvSpPr>
            <p:cNvPr id="44" name="Rectangle 112"/>
            <p:cNvSpPr>
              <a:spLocks noChangeArrowheads="1"/>
            </p:cNvSpPr>
            <p:nvPr/>
          </p:nvSpPr>
          <p:spPr bwMode="auto">
            <a:xfrm>
              <a:off x="1817688" y="3651251"/>
              <a:ext cx="619125" cy="117422"/>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45" name="Rectangle 113"/>
            <p:cNvSpPr>
              <a:spLocks noChangeArrowheads="1"/>
            </p:cNvSpPr>
            <p:nvPr/>
          </p:nvSpPr>
          <p:spPr bwMode="auto">
            <a:xfrm>
              <a:off x="1852613" y="3530601"/>
              <a:ext cx="84138" cy="128588"/>
            </a:xfrm>
            <a:prstGeom prst="rect">
              <a:avLst/>
            </a:prstGeom>
            <a:grpFill/>
            <a:ln w="9525">
              <a:noFill/>
              <a:miter lim="800000"/>
            </a:ln>
          </p:spPr>
          <p:txBody>
            <a:bodyPr vert="horz" wrap="square" lIns="121920" tIns="60960" rIns="121920" bIns="60960" numCol="1" anchor="t" anchorCtr="0" compatLnSpc="1"/>
            <a:lstStyle/>
            <a:p>
              <a:endParaRPr lang="en-US" sz="2400"/>
            </a:p>
          </p:txBody>
        </p:sp>
      </p:grpSp>
      <p:grpSp>
        <p:nvGrpSpPr>
          <p:cNvPr id="87" name="Group 86"/>
          <p:cNvGrpSpPr/>
          <p:nvPr/>
        </p:nvGrpSpPr>
        <p:grpSpPr>
          <a:xfrm>
            <a:off x="9283501" y="3682825"/>
            <a:ext cx="1075331" cy="1075331"/>
            <a:chOff x="6770538" y="2974999"/>
            <a:chExt cx="806498" cy="806498"/>
          </a:xfrm>
        </p:grpSpPr>
        <p:sp>
          <p:nvSpPr>
            <p:cNvPr id="29" name="Rounded Rectangle 28"/>
            <p:cNvSpPr/>
            <p:nvPr/>
          </p:nvSpPr>
          <p:spPr>
            <a:xfrm>
              <a:off x="6770538" y="2974999"/>
              <a:ext cx="806498" cy="806498"/>
            </a:xfrm>
            <a:prstGeom prst="roundRect">
              <a:avLst>
                <a:gd name="adj" fmla="val 13124"/>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6" name="Group 45"/>
            <p:cNvGrpSpPr/>
            <p:nvPr/>
          </p:nvGrpSpPr>
          <p:grpSpPr>
            <a:xfrm>
              <a:off x="6926137" y="3085354"/>
              <a:ext cx="495300" cy="585788"/>
              <a:chOff x="6134100" y="1365250"/>
              <a:chExt cx="495300" cy="585788"/>
            </a:xfrm>
            <a:solidFill>
              <a:schemeClr val="accent5"/>
            </a:solidFill>
          </p:grpSpPr>
          <p:sp>
            <p:nvSpPr>
              <p:cNvPr id="48" name="Rectangle 5"/>
              <p:cNvSpPr>
                <a:spLocks noChangeArrowheads="1"/>
              </p:cNvSpPr>
              <p:nvPr/>
            </p:nvSpPr>
            <p:spPr bwMode="auto">
              <a:xfrm>
                <a:off x="6134100" y="1873250"/>
                <a:ext cx="439738" cy="77788"/>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49" name="Freeform 6"/>
              <p:cNvSpPr>
                <a:spLocks noEditPoints="1"/>
              </p:cNvSpPr>
              <p:nvPr/>
            </p:nvSpPr>
            <p:spPr bwMode="auto">
              <a:xfrm>
                <a:off x="6176963" y="1365250"/>
                <a:ext cx="441325" cy="485775"/>
              </a:xfrm>
              <a:custGeom>
                <a:avLst/>
                <a:gdLst/>
                <a:ahLst/>
                <a:cxnLst>
                  <a:cxn ang="0">
                    <a:pos x="0" y="44"/>
                  </a:cxn>
                  <a:cxn ang="0">
                    <a:pos x="0" y="752"/>
                  </a:cxn>
                  <a:cxn ang="0">
                    <a:pos x="547" y="752"/>
                  </a:cxn>
                  <a:cxn ang="0">
                    <a:pos x="547" y="427"/>
                  </a:cxn>
                  <a:cxn ang="0">
                    <a:pos x="564" y="427"/>
                  </a:cxn>
                  <a:cxn ang="0">
                    <a:pos x="564" y="671"/>
                  </a:cxn>
                  <a:cxn ang="0">
                    <a:pos x="582" y="731"/>
                  </a:cxn>
                  <a:cxn ang="0">
                    <a:pos x="624" y="749"/>
                  </a:cxn>
                  <a:cxn ang="0">
                    <a:pos x="665" y="732"/>
                  </a:cxn>
                  <a:cxn ang="0">
                    <a:pos x="684" y="668"/>
                  </a:cxn>
                  <a:cxn ang="0">
                    <a:pos x="684" y="290"/>
                  </a:cxn>
                  <a:cxn ang="0">
                    <a:pos x="650" y="290"/>
                  </a:cxn>
                  <a:cxn ang="0">
                    <a:pos x="650" y="671"/>
                  </a:cxn>
                  <a:cxn ang="0">
                    <a:pos x="639" y="709"/>
                  </a:cxn>
                  <a:cxn ang="0">
                    <a:pos x="624" y="715"/>
                  </a:cxn>
                  <a:cxn ang="0">
                    <a:pos x="607" y="709"/>
                  </a:cxn>
                  <a:cxn ang="0">
                    <a:pos x="598" y="672"/>
                  </a:cxn>
                  <a:cxn ang="0">
                    <a:pos x="598" y="393"/>
                  </a:cxn>
                  <a:cxn ang="0">
                    <a:pos x="547" y="393"/>
                  </a:cxn>
                  <a:cxn ang="0">
                    <a:pos x="547" y="44"/>
                  </a:cxn>
                  <a:cxn ang="0">
                    <a:pos x="509" y="0"/>
                  </a:cxn>
                  <a:cxn ang="0">
                    <a:pos x="38" y="0"/>
                  </a:cxn>
                  <a:cxn ang="0">
                    <a:pos x="0" y="44"/>
                  </a:cxn>
                  <a:cxn ang="0">
                    <a:pos x="462" y="444"/>
                  </a:cxn>
                  <a:cxn ang="0">
                    <a:pos x="342" y="444"/>
                  </a:cxn>
                  <a:cxn ang="0">
                    <a:pos x="342" y="393"/>
                  </a:cxn>
                  <a:cxn ang="0">
                    <a:pos x="462" y="393"/>
                  </a:cxn>
                  <a:cxn ang="0">
                    <a:pos x="462" y="444"/>
                  </a:cxn>
                  <a:cxn ang="0">
                    <a:pos x="103" y="103"/>
                  </a:cxn>
                  <a:cxn ang="0">
                    <a:pos x="462" y="103"/>
                  </a:cxn>
                  <a:cxn ang="0">
                    <a:pos x="462" y="325"/>
                  </a:cxn>
                  <a:cxn ang="0">
                    <a:pos x="103" y="325"/>
                  </a:cxn>
                  <a:cxn ang="0">
                    <a:pos x="103" y="103"/>
                  </a:cxn>
                  <a:cxn ang="0">
                    <a:pos x="103" y="393"/>
                  </a:cxn>
                  <a:cxn ang="0">
                    <a:pos x="240" y="393"/>
                  </a:cxn>
                  <a:cxn ang="0">
                    <a:pos x="240" y="444"/>
                  </a:cxn>
                  <a:cxn ang="0">
                    <a:pos x="103" y="444"/>
                  </a:cxn>
                  <a:cxn ang="0">
                    <a:pos x="103" y="393"/>
                  </a:cxn>
                  <a:cxn ang="0">
                    <a:pos x="103" y="393"/>
                  </a:cxn>
                  <a:cxn ang="0">
                    <a:pos x="103" y="393"/>
                  </a:cxn>
                </a:cxnLst>
                <a:rect l="0" t="0" r="r" b="b"/>
                <a:pathLst>
                  <a:path w="685" h="752">
                    <a:moveTo>
                      <a:pt x="0" y="44"/>
                    </a:moveTo>
                    <a:cubicBezTo>
                      <a:pt x="0" y="752"/>
                      <a:pt x="0" y="752"/>
                      <a:pt x="0" y="752"/>
                    </a:cubicBezTo>
                    <a:cubicBezTo>
                      <a:pt x="547" y="752"/>
                      <a:pt x="547" y="752"/>
                      <a:pt x="547" y="752"/>
                    </a:cubicBezTo>
                    <a:cubicBezTo>
                      <a:pt x="547" y="427"/>
                      <a:pt x="547" y="427"/>
                      <a:pt x="547" y="427"/>
                    </a:cubicBezTo>
                    <a:cubicBezTo>
                      <a:pt x="564" y="427"/>
                      <a:pt x="564" y="427"/>
                      <a:pt x="564" y="427"/>
                    </a:cubicBezTo>
                    <a:cubicBezTo>
                      <a:pt x="564" y="671"/>
                      <a:pt x="564" y="671"/>
                      <a:pt x="564" y="671"/>
                    </a:cubicBezTo>
                    <a:cubicBezTo>
                      <a:pt x="564" y="675"/>
                      <a:pt x="561" y="709"/>
                      <a:pt x="582" y="731"/>
                    </a:cubicBezTo>
                    <a:cubicBezTo>
                      <a:pt x="592" y="743"/>
                      <a:pt x="607" y="749"/>
                      <a:pt x="624" y="749"/>
                    </a:cubicBezTo>
                    <a:cubicBezTo>
                      <a:pt x="641" y="749"/>
                      <a:pt x="655" y="743"/>
                      <a:pt x="665" y="732"/>
                    </a:cubicBezTo>
                    <a:cubicBezTo>
                      <a:pt x="684" y="710"/>
                      <a:pt x="685" y="676"/>
                      <a:pt x="684" y="668"/>
                    </a:cubicBezTo>
                    <a:cubicBezTo>
                      <a:pt x="684" y="290"/>
                      <a:pt x="684" y="290"/>
                      <a:pt x="684" y="290"/>
                    </a:cubicBezTo>
                    <a:cubicBezTo>
                      <a:pt x="650" y="290"/>
                      <a:pt x="650" y="290"/>
                      <a:pt x="650" y="290"/>
                    </a:cubicBezTo>
                    <a:cubicBezTo>
                      <a:pt x="650" y="671"/>
                      <a:pt x="650" y="671"/>
                      <a:pt x="650" y="671"/>
                    </a:cubicBezTo>
                    <a:cubicBezTo>
                      <a:pt x="650" y="683"/>
                      <a:pt x="648" y="699"/>
                      <a:pt x="639" y="709"/>
                    </a:cubicBezTo>
                    <a:cubicBezTo>
                      <a:pt x="637" y="712"/>
                      <a:pt x="633" y="715"/>
                      <a:pt x="624" y="715"/>
                    </a:cubicBezTo>
                    <a:cubicBezTo>
                      <a:pt x="614" y="715"/>
                      <a:pt x="610" y="711"/>
                      <a:pt x="607" y="709"/>
                    </a:cubicBezTo>
                    <a:cubicBezTo>
                      <a:pt x="598" y="699"/>
                      <a:pt x="598" y="688"/>
                      <a:pt x="598" y="672"/>
                    </a:cubicBezTo>
                    <a:cubicBezTo>
                      <a:pt x="598" y="393"/>
                      <a:pt x="598" y="393"/>
                      <a:pt x="598" y="393"/>
                    </a:cubicBezTo>
                    <a:cubicBezTo>
                      <a:pt x="547" y="393"/>
                      <a:pt x="547" y="393"/>
                      <a:pt x="547" y="393"/>
                    </a:cubicBezTo>
                    <a:cubicBezTo>
                      <a:pt x="547" y="44"/>
                      <a:pt x="547" y="44"/>
                      <a:pt x="547" y="44"/>
                    </a:cubicBezTo>
                    <a:cubicBezTo>
                      <a:pt x="547" y="23"/>
                      <a:pt x="530" y="0"/>
                      <a:pt x="509" y="0"/>
                    </a:cubicBezTo>
                    <a:cubicBezTo>
                      <a:pt x="38" y="0"/>
                      <a:pt x="38" y="0"/>
                      <a:pt x="38" y="0"/>
                    </a:cubicBezTo>
                    <a:cubicBezTo>
                      <a:pt x="17" y="0"/>
                      <a:pt x="0" y="23"/>
                      <a:pt x="0" y="44"/>
                    </a:cubicBezTo>
                    <a:close/>
                    <a:moveTo>
                      <a:pt x="462" y="444"/>
                    </a:moveTo>
                    <a:cubicBezTo>
                      <a:pt x="342" y="444"/>
                      <a:pt x="342" y="444"/>
                      <a:pt x="342" y="444"/>
                    </a:cubicBezTo>
                    <a:cubicBezTo>
                      <a:pt x="342" y="393"/>
                      <a:pt x="342" y="393"/>
                      <a:pt x="342" y="393"/>
                    </a:cubicBezTo>
                    <a:cubicBezTo>
                      <a:pt x="462" y="393"/>
                      <a:pt x="462" y="393"/>
                      <a:pt x="462" y="393"/>
                    </a:cubicBezTo>
                    <a:lnTo>
                      <a:pt x="462" y="444"/>
                    </a:lnTo>
                    <a:close/>
                    <a:moveTo>
                      <a:pt x="103" y="103"/>
                    </a:moveTo>
                    <a:cubicBezTo>
                      <a:pt x="462" y="103"/>
                      <a:pt x="462" y="103"/>
                      <a:pt x="462" y="103"/>
                    </a:cubicBezTo>
                    <a:cubicBezTo>
                      <a:pt x="462" y="325"/>
                      <a:pt x="462" y="325"/>
                      <a:pt x="462" y="325"/>
                    </a:cubicBezTo>
                    <a:cubicBezTo>
                      <a:pt x="103" y="325"/>
                      <a:pt x="103" y="325"/>
                      <a:pt x="103" y="325"/>
                    </a:cubicBezTo>
                    <a:lnTo>
                      <a:pt x="103" y="103"/>
                    </a:lnTo>
                    <a:close/>
                    <a:moveTo>
                      <a:pt x="103" y="393"/>
                    </a:moveTo>
                    <a:cubicBezTo>
                      <a:pt x="240" y="393"/>
                      <a:pt x="240" y="393"/>
                      <a:pt x="240" y="393"/>
                    </a:cubicBezTo>
                    <a:cubicBezTo>
                      <a:pt x="240" y="444"/>
                      <a:pt x="240" y="444"/>
                      <a:pt x="240" y="444"/>
                    </a:cubicBezTo>
                    <a:cubicBezTo>
                      <a:pt x="103" y="444"/>
                      <a:pt x="103" y="444"/>
                      <a:pt x="103" y="444"/>
                    </a:cubicBezTo>
                    <a:lnTo>
                      <a:pt x="103" y="393"/>
                    </a:lnTo>
                    <a:close/>
                    <a:moveTo>
                      <a:pt x="103" y="393"/>
                    </a:moveTo>
                    <a:cubicBezTo>
                      <a:pt x="103" y="393"/>
                      <a:pt x="103" y="393"/>
                      <a:pt x="103" y="393"/>
                    </a:cubicBezTo>
                  </a:path>
                </a:pathLst>
              </a:custGeom>
              <a:grpFill/>
              <a:ln w="9525">
                <a:noFill/>
                <a:round/>
              </a:ln>
            </p:spPr>
            <p:txBody>
              <a:bodyPr vert="horz" wrap="square" lIns="121920" tIns="60960" rIns="121920" bIns="60960" numCol="1" anchor="t" anchorCtr="0" compatLnSpc="1"/>
              <a:lstStyle/>
              <a:p>
                <a:endParaRPr lang="en-US" sz="2400"/>
              </a:p>
            </p:txBody>
          </p:sp>
          <p:sp>
            <p:nvSpPr>
              <p:cNvPr id="50" name="Freeform 7"/>
              <p:cNvSpPr>
                <a:spLocks noEditPoints="1"/>
              </p:cNvSpPr>
              <p:nvPr/>
            </p:nvSpPr>
            <p:spPr bwMode="auto">
              <a:xfrm>
                <a:off x="6540500" y="1411288"/>
                <a:ext cx="88900" cy="130175"/>
              </a:xfrm>
              <a:custGeom>
                <a:avLst/>
                <a:gdLst/>
                <a:ahLst/>
                <a:cxnLst>
                  <a:cxn ang="0">
                    <a:pos x="137" y="204"/>
                  </a:cxn>
                  <a:cxn ang="0">
                    <a:pos x="137" y="43"/>
                  </a:cxn>
                  <a:cxn ang="0">
                    <a:pos x="0" y="0"/>
                  </a:cxn>
                  <a:cxn ang="0">
                    <a:pos x="0" y="67"/>
                  </a:cxn>
                  <a:cxn ang="0">
                    <a:pos x="16" y="73"/>
                  </a:cxn>
                  <a:cxn ang="0">
                    <a:pos x="35" y="140"/>
                  </a:cxn>
                  <a:cxn ang="0">
                    <a:pos x="69" y="160"/>
                  </a:cxn>
                  <a:cxn ang="0">
                    <a:pos x="69" y="204"/>
                  </a:cxn>
                  <a:cxn ang="0">
                    <a:pos x="137" y="204"/>
                  </a:cxn>
                  <a:cxn ang="0">
                    <a:pos x="47" y="129"/>
                  </a:cxn>
                  <a:cxn ang="0">
                    <a:pos x="33" y="79"/>
                  </a:cxn>
                  <a:cxn ang="0">
                    <a:pos x="69" y="92"/>
                  </a:cxn>
                  <a:cxn ang="0">
                    <a:pos x="69" y="142"/>
                  </a:cxn>
                  <a:cxn ang="0">
                    <a:pos x="47" y="129"/>
                  </a:cxn>
                  <a:cxn ang="0">
                    <a:pos x="47" y="129"/>
                  </a:cxn>
                  <a:cxn ang="0">
                    <a:pos x="47" y="129"/>
                  </a:cxn>
                </a:cxnLst>
                <a:rect l="0" t="0" r="r" b="b"/>
                <a:pathLst>
                  <a:path w="137" h="204">
                    <a:moveTo>
                      <a:pt x="137" y="204"/>
                    </a:moveTo>
                    <a:cubicBezTo>
                      <a:pt x="137" y="43"/>
                      <a:pt x="137" y="43"/>
                      <a:pt x="137" y="43"/>
                    </a:cubicBezTo>
                    <a:cubicBezTo>
                      <a:pt x="0" y="0"/>
                      <a:pt x="0" y="0"/>
                      <a:pt x="0" y="0"/>
                    </a:cubicBezTo>
                    <a:cubicBezTo>
                      <a:pt x="0" y="67"/>
                      <a:pt x="0" y="67"/>
                      <a:pt x="0" y="67"/>
                    </a:cubicBezTo>
                    <a:cubicBezTo>
                      <a:pt x="16" y="73"/>
                      <a:pt x="16" y="73"/>
                      <a:pt x="16" y="73"/>
                    </a:cubicBezTo>
                    <a:cubicBezTo>
                      <a:pt x="15" y="91"/>
                      <a:pt x="18" y="120"/>
                      <a:pt x="35" y="140"/>
                    </a:cubicBezTo>
                    <a:cubicBezTo>
                      <a:pt x="43" y="150"/>
                      <a:pt x="56" y="156"/>
                      <a:pt x="69" y="160"/>
                    </a:cubicBezTo>
                    <a:cubicBezTo>
                      <a:pt x="69" y="204"/>
                      <a:pt x="69" y="204"/>
                      <a:pt x="69" y="204"/>
                    </a:cubicBezTo>
                    <a:lnTo>
                      <a:pt x="137" y="204"/>
                    </a:lnTo>
                    <a:close/>
                    <a:moveTo>
                      <a:pt x="47" y="129"/>
                    </a:moveTo>
                    <a:cubicBezTo>
                      <a:pt x="35" y="115"/>
                      <a:pt x="33" y="94"/>
                      <a:pt x="33" y="79"/>
                    </a:cubicBezTo>
                    <a:cubicBezTo>
                      <a:pt x="69" y="92"/>
                      <a:pt x="69" y="92"/>
                      <a:pt x="69" y="92"/>
                    </a:cubicBezTo>
                    <a:cubicBezTo>
                      <a:pt x="69" y="142"/>
                      <a:pt x="69" y="142"/>
                      <a:pt x="69" y="142"/>
                    </a:cubicBezTo>
                    <a:cubicBezTo>
                      <a:pt x="60" y="140"/>
                      <a:pt x="53" y="136"/>
                      <a:pt x="47" y="129"/>
                    </a:cubicBezTo>
                    <a:close/>
                    <a:moveTo>
                      <a:pt x="47" y="129"/>
                    </a:moveTo>
                    <a:cubicBezTo>
                      <a:pt x="47" y="129"/>
                      <a:pt x="47" y="129"/>
                      <a:pt x="47" y="129"/>
                    </a:cubicBezTo>
                  </a:path>
                </a:pathLst>
              </a:custGeom>
              <a:grpFill/>
              <a:ln w="9525">
                <a:noFill/>
                <a:round/>
              </a:ln>
            </p:spPr>
            <p:txBody>
              <a:bodyPr vert="horz" wrap="square" lIns="121920" tIns="60960" rIns="121920" bIns="60960" numCol="1" anchor="t" anchorCtr="0" compatLnSpc="1"/>
              <a:lstStyle/>
              <a:p>
                <a:endParaRPr lang="en-US" sz="2400"/>
              </a:p>
            </p:txBody>
          </p:sp>
        </p:grpSp>
      </p:grpSp>
      <p:sp>
        <p:nvSpPr>
          <p:cNvPr id="51" name="Freeform 36"/>
          <p:cNvSpPr>
            <a:spLocks noEditPoints="1"/>
          </p:cNvSpPr>
          <p:nvPr/>
        </p:nvSpPr>
        <p:spPr bwMode="auto">
          <a:xfrm>
            <a:off x="11242989" y="2729641"/>
            <a:ext cx="558633" cy="765295"/>
          </a:xfrm>
          <a:custGeom>
            <a:avLst/>
            <a:gdLst/>
            <a:ahLst/>
            <a:cxnLst>
              <a:cxn ang="0">
                <a:pos x="39" y="2"/>
              </a:cxn>
              <a:cxn ang="0">
                <a:pos x="35" y="0"/>
              </a:cxn>
              <a:cxn ang="0">
                <a:pos x="32" y="2"/>
              </a:cxn>
              <a:cxn ang="0">
                <a:pos x="0" y="63"/>
              </a:cxn>
              <a:cxn ang="0">
                <a:pos x="35" y="98"/>
              </a:cxn>
              <a:cxn ang="0">
                <a:pos x="70" y="63"/>
              </a:cxn>
              <a:cxn ang="0">
                <a:pos x="39" y="2"/>
              </a:cxn>
              <a:cxn ang="0">
                <a:pos x="23" y="83"/>
              </a:cxn>
              <a:cxn ang="0">
                <a:pos x="19" y="85"/>
              </a:cxn>
              <a:cxn ang="0">
                <a:pos x="16" y="83"/>
              </a:cxn>
              <a:cxn ang="0">
                <a:pos x="7" y="54"/>
              </a:cxn>
              <a:cxn ang="0">
                <a:pos x="13" y="50"/>
              </a:cxn>
              <a:cxn ang="0">
                <a:pos x="16" y="56"/>
              </a:cxn>
              <a:cxn ang="0">
                <a:pos x="22" y="76"/>
              </a:cxn>
              <a:cxn ang="0">
                <a:pos x="23" y="83"/>
              </a:cxn>
              <a:cxn ang="0">
                <a:pos x="32" y="93"/>
              </a:cxn>
              <a:cxn ang="0">
                <a:pos x="27" y="87"/>
              </a:cxn>
              <a:cxn ang="0">
                <a:pos x="32" y="82"/>
              </a:cxn>
              <a:cxn ang="0">
                <a:pos x="38" y="87"/>
              </a:cxn>
              <a:cxn ang="0">
                <a:pos x="32" y="93"/>
              </a:cxn>
              <a:cxn ang="0">
                <a:pos x="32" y="93"/>
              </a:cxn>
              <a:cxn ang="0">
                <a:pos x="32" y="93"/>
              </a:cxn>
            </a:cxnLst>
            <a:rect l="0" t="0" r="r" b="b"/>
            <a:pathLst>
              <a:path w="70" h="98">
                <a:moveTo>
                  <a:pt x="39" y="2"/>
                </a:moveTo>
                <a:cubicBezTo>
                  <a:pt x="38" y="1"/>
                  <a:pt x="37" y="0"/>
                  <a:pt x="35" y="0"/>
                </a:cubicBezTo>
                <a:cubicBezTo>
                  <a:pt x="34" y="0"/>
                  <a:pt x="32" y="1"/>
                  <a:pt x="32" y="2"/>
                </a:cubicBezTo>
                <a:cubicBezTo>
                  <a:pt x="23" y="14"/>
                  <a:pt x="0" y="47"/>
                  <a:pt x="0" y="63"/>
                </a:cubicBezTo>
                <a:cubicBezTo>
                  <a:pt x="0" y="82"/>
                  <a:pt x="16" y="98"/>
                  <a:pt x="35" y="98"/>
                </a:cubicBezTo>
                <a:cubicBezTo>
                  <a:pt x="55" y="98"/>
                  <a:pt x="70" y="82"/>
                  <a:pt x="70" y="63"/>
                </a:cubicBezTo>
                <a:cubicBezTo>
                  <a:pt x="70" y="47"/>
                  <a:pt x="48" y="14"/>
                  <a:pt x="39" y="2"/>
                </a:cubicBezTo>
                <a:close/>
                <a:moveTo>
                  <a:pt x="23" y="83"/>
                </a:moveTo>
                <a:cubicBezTo>
                  <a:pt x="22" y="84"/>
                  <a:pt x="20" y="85"/>
                  <a:pt x="19" y="85"/>
                </a:cubicBezTo>
                <a:cubicBezTo>
                  <a:pt x="18" y="85"/>
                  <a:pt x="17" y="84"/>
                  <a:pt x="16" y="83"/>
                </a:cubicBezTo>
                <a:cubicBezTo>
                  <a:pt x="2" y="72"/>
                  <a:pt x="7" y="55"/>
                  <a:pt x="7" y="54"/>
                </a:cubicBezTo>
                <a:cubicBezTo>
                  <a:pt x="8" y="51"/>
                  <a:pt x="11" y="50"/>
                  <a:pt x="13" y="50"/>
                </a:cubicBezTo>
                <a:cubicBezTo>
                  <a:pt x="16" y="51"/>
                  <a:pt x="17" y="54"/>
                  <a:pt x="16" y="56"/>
                </a:cubicBezTo>
                <a:cubicBezTo>
                  <a:pt x="16" y="57"/>
                  <a:pt x="13" y="68"/>
                  <a:pt x="22" y="76"/>
                </a:cubicBezTo>
                <a:cubicBezTo>
                  <a:pt x="24" y="78"/>
                  <a:pt x="25" y="81"/>
                  <a:pt x="23" y="83"/>
                </a:cubicBezTo>
                <a:close/>
                <a:moveTo>
                  <a:pt x="32" y="93"/>
                </a:moveTo>
                <a:cubicBezTo>
                  <a:pt x="30" y="93"/>
                  <a:pt x="27" y="90"/>
                  <a:pt x="27" y="87"/>
                </a:cubicBezTo>
                <a:cubicBezTo>
                  <a:pt x="27" y="84"/>
                  <a:pt x="30" y="82"/>
                  <a:pt x="32" y="82"/>
                </a:cubicBezTo>
                <a:cubicBezTo>
                  <a:pt x="35" y="82"/>
                  <a:pt x="38" y="84"/>
                  <a:pt x="38" y="87"/>
                </a:cubicBezTo>
                <a:cubicBezTo>
                  <a:pt x="38" y="90"/>
                  <a:pt x="35" y="93"/>
                  <a:pt x="32" y="93"/>
                </a:cubicBezTo>
                <a:close/>
                <a:moveTo>
                  <a:pt x="32" y="93"/>
                </a:moveTo>
                <a:cubicBezTo>
                  <a:pt x="32" y="93"/>
                  <a:pt x="32" y="93"/>
                  <a:pt x="32" y="93"/>
                </a:cubicBezTo>
              </a:path>
            </a:pathLst>
          </a:custGeom>
          <a:solidFill>
            <a:schemeClr val="accent6"/>
          </a:solidFill>
          <a:ln w="9525">
            <a:noFill/>
            <a:round/>
          </a:ln>
        </p:spPr>
        <p:txBody>
          <a:bodyPr vert="horz" wrap="square" lIns="121920" tIns="60960" rIns="121920" bIns="60960" numCol="1" anchor="t" anchorCtr="0" compatLnSpc="1"/>
          <a:lstStyle/>
          <a:p>
            <a:endParaRPr lang="en-US" sz="2400"/>
          </a:p>
        </p:txBody>
      </p:sp>
      <p:grpSp>
        <p:nvGrpSpPr>
          <p:cNvPr id="52" name="Group 51"/>
          <p:cNvGrpSpPr/>
          <p:nvPr/>
        </p:nvGrpSpPr>
        <p:grpSpPr>
          <a:xfrm>
            <a:off x="412109" y="2692152"/>
            <a:ext cx="796819" cy="1334373"/>
            <a:chOff x="915499" y="1265839"/>
            <a:chExt cx="762000" cy="1276065"/>
          </a:xfrm>
          <a:solidFill>
            <a:schemeClr val="accent1"/>
          </a:solidFill>
        </p:grpSpPr>
        <p:grpSp>
          <p:nvGrpSpPr>
            <p:cNvPr id="53" name="Group 252"/>
            <p:cNvGrpSpPr/>
            <p:nvPr/>
          </p:nvGrpSpPr>
          <p:grpSpPr>
            <a:xfrm>
              <a:off x="915499" y="1691004"/>
              <a:ext cx="762000" cy="850900"/>
              <a:chOff x="1936750" y="1560514"/>
              <a:chExt cx="381000" cy="425450"/>
            </a:xfrm>
            <a:grpFill/>
          </p:grpSpPr>
          <p:sp>
            <p:nvSpPr>
              <p:cNvPr id="58" name="Rectangle 122"/>
              <p:cNvSpPr>
                <a:spLocks noChangeArrowheads="1"/>
              </p:cNvSpPr>
              <p:nvPr/>
            </p:nvSpPr>
            <p:spPr bwMode="auto">
              <a:xfrm>
                <a:off x="2062163" y="1560514"/>
                <a:ext cx="127000" cy="93663"/>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59" name="Rectangle 123"/>
              <p:cNvSpPr>
                <a:spLocks noChangeArrowheads="1"/>
              </p:cNvSpPr>
              <p:nvPr/>
            </p:nvSpPr>
            <p:spPr bwMode="auto">
              <a:xfrm>
                <a:off x="2116138" y="1646239"/>
                <a:ext cx="17463" cy="315913"/>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60" name="Rectangle 124"/>
              <p:cNvSpPr>
                <a:spLocks noChangeArrowheads="1"/>
              </p:cNvSpPr>
              <p:nvPr/>
            </p:nvSpPr>
            <p:spPr bwMode="auto">
              <a:xfrm>
                <a:off x="1936750" y="1954214"/>
                <a:ext cx="381000" cy="31750"/>
              </a:xfrm>
              <a:prstGeom prst="rect">
                <a:avLst/>
              </a:prstGeom>
              <a:grpFill/>
              <a:ln w="9525">
                <a:noFill/>
                <a:miter lim="800000"/>
              </a:ln>
            </p:spPr>
            <p:txBody>
              <a:bodyPr vert="horz" wrap="square" lIns="121920" tIns="60960" rIns="121920" bIns="60960" numCol="1" anchor="t" anchorCtr="0" compatLnSpc="1"/>
              <a:lstStyle/>
              <a:p>
                <a:endParaRPr lang="en-US" sz="2400"/>
              </a:p>
            </p:txBody>
          </p:sp>
          <p:sp>
            <p:nvSpPr>
              <p:cNvPr id="61" name="Freeform 125"/>
              <p:cNvSpPr/>
              <p:nvPr/>
            </p:nvSpPr>
            <p:spPr bwMode="auto">
              <a:xfrm>
                <a:off x="1990725" y="1652589"/>
                <a:ext cx="103188" cy="312738"/>
              </a:xfrm>
              <a:custGeom>
                <a:avLst/>
                <a:gdLst/>
                <a:ahLst/>
                <a:cxnLst>
                  <a:cxn ang="0">
                    <a:pos x="43" y="1"/>
                  </a:cxn>
                  <a:cxn ang="0">
                    <a:pos x="8" y="188"/>
                  </a:cxn>
                  <a:cxn ang="0">
                    <a:pos x="24" y="188"/>
                  </a:cxn>
                  <a:cxn ang="0">
                    <a:pos x="62" y="0"/>
                  </a:cxn>
                </a:cxnLst>
                <a:rect l="0" t="0" r="r" b="b"/>
                <a:pathLst>
                  <a:path w="62" h="188">
                    <a:moveTo>
                      <a:pt x="43" y="1"/>
                    </a:moveTo>
                    <a:cubicBezTo>
                      <a:pt x="43" y="1"/>
                      <a:pt x="0" y="105"/>
                      <a:pt x="8" y="188"/>
                    </a:cubicBezTo>
                    <a:cubicBezTo>
                      <a:pt x="24" y="188"/>
                      <a:pt x="24" y="188"/>
                      <a:pt x="24" y="188"/>
                    </a:cubicBezTo>
                    <a:cubicBezTo>
                      <a:pt x="24" y="188"/>
                      <a:pt x="10" y="100"/>
                      <a:pt x="62"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62" name="Freeform 126"/>
              <p:cNvSpPr/>
              <p:nvPr/>
            </p:nvSpPr>
            <p:spPr bwMode="auto">
              <a:xfrm>
                <a:off x="2155825" y="1647826"/>
                <a:ext cx="103188" cy="311150"/>
              </a:xfrm>
              <a:custGeom>
                <a:avLst/>
                <a:gdLst/>
                <a:ahLst/>
                <a:cxnLst>
                  <a:cxn ang="0">
                    <a:pos x="19" y="0"/>
                  </a:cxn>
                  <a:cxn ang="0">
                    <a:pos x="56" y="187"/>
                  </a:cxn>
                  <a:cxn ang="0">
                    <a:pos x="40" y="187"/>
                  </a:cxn>
                  <a:cxn ang="0">
                    <a:pos x="0" y="0"/>
                  </a:cxn>
                </a:cxnLst>
                <a:rect l="0" t="0" r="r" b="b"/>
                <a:pathLst>
                  <a:path w="62" h="187">
                    <a:moveTo>
                      <a:pt x="19" y="0"/>
                    </a:moveTo>
                    <a:cubicBezTo>
                      <a:pt x="19" y="0"/>
                      <a:pt x="62" y="104"/>
                      <a:pt x="56" y="187"/>
                    </a:cubicBezTo>
                    <a:cubicBezTo>
                      <a:pt x="40" y="187"/>
                      <a:pt x="40" y="187"/>
                      <a:pt x="40" y="187"/>
                    </a:cubicBezTo>
                    <a:cubicBezTo>
                      <a:pt x="40" y="187"/>
                      <a:pt x="52" y="99"/>
                      <a:pt x="0"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63" name="Freeform 127"/>
              <p:cNvSpPr/>
              <p:nvPr/>
            </p:nvSpPr>
            <p:spPr bwMode="auto">
              <a:xfrm>
                <a:off x="2012950" y="1765301"/>
                <a:ext cx="204788" cy="198438"/>
              </a:xfrm>
              <a:custGeom>
                <a:avLst/>
                <a:gdLst/>
                <a:ahLst/>
                <a:cxnLst>
                  <a:cxn ang="0">
                    <a:pos x="17" y="125"/>
                  </a:cxn>
                  <a:cxn ang="0">
                    <a:pos x="129" y="15"/>
                  </a:cxn>
                  <a:cxn ang="0">
                    <a:pos x="122" y="0"/>
                  </a:cxn>
                  <a:cxn ang="0">
                    <a:pos x="0" y="121"/>
                  </a:cxn>
                  <a:cxn ang="0">
                    <a:pos x="17" y="125"/>
                  </a:cxn>
                </a:cxnLst>
                <a:rect l="0" t="0" r="r" b="b"/>
                <a:pathLst>
                  <a:path w="129" h="125">
                    <a:moveTo>
                      <a:pt x="17" y="125"/>
                    </a:moveTo>
                    <a:lnTo>
                      <a:pt x="129" y="15"/>
                    </a:lnTo>
                    <a:lnTo>
                      <a:pt x="122" y="0"/>
                    </a:lnTo>
                    <a:lnTo>
                      <a:pt x="0" y="121"/>
                    </a:lnTo>
                    <a:lnTo>
                      <a:pt x="17" y="125"/>
                    </a:lnTo>
                    <a:close/>
                  </a:path>
                </a:pathLst>
              </a:custGeom>
              <a:grpFill/>
              <a:ln w="9525">
                <a:noFill/>
                <a:round/>
              </a:ln>
            </p:spPr>
            <p:txBody>
              <a:bodyPr vert="horz" wrap="square" lIns="121920" tIns="60960" rIns="121920" bIns="60960" numCol="1" anchor="t" anchorCtr="0" compatLnSpc="1"/>
              <a:lstStyle/>
              <a:p>
                <a:endParaRPr lang="en-US" sz="2400"/>
              </a:p>
            </p:txBody>
          </p:sp>
          <p:sp>
            <p:nvSpPr>
              <p:cNvPr id="64" name="Freeform 128"/>
              <p:cNvSpPr/>
              <p:nvPr/>
            </p:nvSpPr>
            <p:spPr bwMode="auto">
              <a:xfrm>
                <a:off x="2012950" y="1765301"/>
                <a:ext cx="204788" cy="198438"/>
              </a:xfrm>
              <a:custGeom>
                <a:avLst/>
                <a:gdLst/>
                <a:ahLst/>
                <a:cxnLst>
                  <a:cxn ang="0">
                    <a:pos x="17" y="125"/>
                  </a:cxn>
                  <a:cxn ang="0">
                    <a:pos x="129" y="15"/>
                  </a:cxn>
                  <a:cxn ang="0">
                    <a:pos x="122" y="0"/>
                  </a:cxn>
                  <a:cxn ang="0">
                    <a:pos x="0" y="121"/>
                  </a:cxn>
                </a:cxnLst>
                <a:rect l="0" t="0" r="r" b="b"/>
                <a:pathLst>
                  <a:path w="129" h="125">
                    <a:moveTo>
                      <a:pt x="17" y="125"/>
                    </a:moveTo>
                    <a:lnTo>
                      <a:pt x="129" y="15"/>
                    </a:lnTo>
                    <a:lnTo>
                      <a:pt x="122" y="0"/>
                    </a:lnTo>
                    <a:lnTo>
                      <a:pt x="0" y="121"/>
                    </a:lnTo>
                  </a:path>
                </a:pathLst>
              </a:custGeom>
              <a:grpFill/>
              <a:ln w="9525">
                <a:noFill/>
                <a:round/>
              </a:ln>
            </p:spPr>
            <p:txBody>
              <a:bodyPr vert="horz" wrap="square" lIns="121920" tIns="60960" rIns="121920" bIns="60960" numCol="1" anchor="t" anchorCtr="0" compatLnSpc="1"/>
              <a:lstStyle/>
              <a:p>
                <a:endParaRPr lang="en-US" sz="2400"/>
              </a:p>
            </p:txBody>
          </p:sp>
          <p:sp>
            <p:nvSpPr>
              <p:cNvPr id="65" name="Freeform 129"/>
              <p:cNvSpPr/>
              <p:nvPr/>
            </p:nvSpPr>
            <p:spPr bwMode="auto">
              <a:xfrm>
                <a:off x="2024063" y="1773239"/>
                <a:ext cx="209550" cy="190500"/>
              </a:xfrm>
              <a:custGeom>
                <a:avLst/>
                <a:gdLst/>
                <a:ahLst/>
                <a:cxnLst>
                  <a:cxn ang="0">
                    <a:pos x="132" y="101"/>
                  </a:cxn>
                  <a:cxn ang="0">
                    <a:pos x="15" y="0"/>
                  </a:cxn>
                  <a:cxn ang="0">
                    <a:pos x="0" y="7"/>
                  </a:cxn>
                  <a:cxn ang="0">
                    <a:pos x="130" y="120"/>
                  </a:cxn>
                  <a:cxn ang="0">
                    <a:pos x="132" y="101"/>
                  </a:cxn>
                </a:cxnLst>
                <a:rect l="0" t="0" r="r" b="b"/>
                <a:pathLst>
                  <a:path w="132" h="120">
                    <a:moveTo>
                      <a:pt x="132" y="101"/>
                    </a:moveTo>
                    <a:lnTo>
                      <a:pt x="15" y="0"/>
                    </a:lnTo>
                    <a:lnTo>
                      <a:pt x="0" y="7"/>
                    </a:lnTo>
                    <a:lnTo>
                      <a:pt x="130" y="120"/>
                    </a:lnTo>
                    <a:lnTo>
                      <a:pt x="132" y="101"/>
                    </a:lnTo>
                    <a:close/>
                  </a:path>
                </a:pathLst>
              </a:custGeom>
              <a:grpFill/>
              <a:ln w="9525">
                <a:noFill/>
                <a:round/>
              </a:ln>
            </p:spPr>
            <p:txBody>
              <a:bodyPr vert="horz" wrap="square" lIns="121920" tIns="60960" rIns="121920" bIns="60960" numCol="1" anchor="t" anchorCtr="0" compatLnSpc="1"/>
              <a:lstStyle/>
              <a:p>
                <a:endParaRPr lang="en-US" sz="2400"/>
              </a:p>
            </p:txBody>
          </p:sp>
          <p:sp>
            <p:nvSpPr>
              <p:cNvPr id="66" name="Freeform 130"/>
              <p:cNvSpPr/>
              <p:nvPr/>
            </p:nvSpPr>
            <p:spPr bwMode="auto">
              <a:xfrm>
                <a:off x="2024063" y="1773239"/>
                <a:ext cx="209550" cy="190500"/>
              </a:xfrm>
              <a:custGeom>
                <a:avLst/>
                <a:gdLst/>
                <a:ahLst/>
                <a:cxnLst>
                  <a:cxn ang="0">
                    <a:pos x="132" y="101"/>
                  </a:cxn>
                  <a:cxn ang="0">
                    <a:pos x="15" y="0"/>
                  </a:cxn>
                  <a:cxn ang="0">
                    <a:pos x="0" y="7"/>
                  </a:cxn>
                  <a:cxn ang="0">
                    <a:pos x="130" y="120"/>
                  </a:cxn>
                </a:cxnLst>
                <a:rect l="0" t="0" r="r" b="b"/>
                <a:pathLst>
                  <a:path w="132" h="120">
                    <a:moveTo>
                      <a:pt x="132" y="101"/>
                    </a:moveTo>
                    <a:lnTo>
                      <a:pt x="15" y="0"/>
                    </a:lnTo>
                    <a:lnTo>
                      <a:pt x="0" y="7"/>
                    </a:lnTo>
                    <a:lnTo>
                      <a:pt x="130" y="120"/>
                    </a:lnTo>
                  </a:path>
                </a:pathLst>
              </a:custGeom>
              <a:grpFill/>
              <a:ln w="9525">
                <a:noFill/>
                <a:round/>
              </a:ln>
            </p:spPr>
            <p:txBody>
              <a:bodyPr vert="horz" wrap="square" lIns="121920" tIns="60960" rIns="121920" bIns="60960" numCol="1" anchor="t" anchorCtr="0" compatLnSpc="1"/>
              <a:lstStyle/>
              <a:p>
                <a:endParaRPr lang="en-US" sz="2400"/>
              </a:p>
            </p:txBody>
          </p:sp>
          <p:sp>
            <p:nvSpPr>
              <p:cNvPr id="67" name="Freeform 131"/>
              <p:cNvSpPr/>
              <p:nvPr/>
            </p:nvSpPr>
            <p:spPr bwMode="auto">
              <a:xfrm>
                <a:off x="2038350" y="1660526"/>
                <a:ext cx="150813" cy="130175"/>
              </a:xfrm>
              <a:custGeom>
                <a:avLst/>
                <a:gdLst/>
                <a:ahLst/>
                <a:cxnLst>
                  <a:cxn ang="0">
                    <a:pos x="14" y="82"/>
                  </a:cxn>
                  <a:cxn ang="0">
                    <a:pos x="95" y="10"/>
                  </a:cxn>
                  <a:cxn ang="0">
                    <a:pos x="91" y="0"/>
                  </a:cxn>
                  <a:cxn ang="0">
                    <a:pos x="0" y="79"/>
                  </a:cxn>
                  <a:cxn ang="0">
                    <a:pos x="14" y="82"/>
                  </a:cxn>
                </a:cxnLst>
                <a:rect l="0" t="0" r="r" b="b"/>
                <a:pathLst>
                  <a:path w="95" h="82">
                    <a:moveTo>
                      <a:pt x="14" y="82"/>
                    </a:moveTo>
                    <a:lnTo>
                      <a:pt x="95" y="10"/>
                    </a:lnTo>
                    <a:lnTo>
                      <a:pt x="91" y="0"/>
                    </a:lnTo>
                    <a:lnTo>
                      <a:pt x="0" y="79"/>
                    </a:lnTo>
                    <a:lnTo>
                      <a:pt x="14" y="82"/>
                    </a:lnTo>
                    <a:close/>
                  </a:path>
                </a:pathLst>
              </a:custGeom>
              <a:grpFill/>
              <a:ln w="9525">
                <a:noFill/>
                <a:round/>
              </a:ln>
            </p:spPr>
            <p:txBody>
              <a:bodyPr vert="horz" wrap="square" lIns="121920" tIns="60960" rIns="121920" bIns="60960" numCol="1" anchor="t" anchorCtr="0" compatLnSpc="1"/>
              <a:lstStyle/>
              <a:p>
                <a:endParaRPr lang="en-US" sz="2400"/>
              </a:p>
            </p:txBody>
          </p:sp>
          <p:sp>
            <p:nvSpPr>
              <p:cNvPr id="68" name="Freeform 132"/>
              <p:cNvSpPr/>
              <p:nvPr/>
            </p:nvSpPr>
            <p:spPr bwMode="auto">
              <a:xfrm>
                <a:off x="2038350" y="1660526"/>
                <a:ext cx="150813" cy="130175"/>
              </a:xfrm>
              <a:custGeom>
                <a:avLst/>
                <a:gdLst/>
                <a:ahLst/>
                <a:cxnLst>
                  <a:cxn ang="0">
                    <a:pos x="14" y="82"/>
                  </a:cxn>
                  <a:cxn ang="0">
                    <a:pos x="95" y="10"/>
                  </a:cxn>
                  <a:cxn ang="0">
                    <a:pos x="91" y="0"/>
                  </a:cxn>
                  <a:cxn ang="0">
                    <a:pos x="0" y="79"/>
                  </a:cxn>
                </a:cxnLst>
                <a:rect l="0" t="0" r="r" b="b"/>
                <a:pathLst>
                  <a:path w="95" h="82">
                    <a:moveTo>
                      <a:pt x="14" y="82"/>
                    </a:moveTo>
                    <a:lnTo>
                      <a:pt x="95" y="10"/>
                    </a:lnTo>
                    <a:lnTo>
                      <a:pt x="91" y="0"/>
                    </a:lnTo>
                    <a:lnTo>
                      <a:pt x="0" y="79"/>
                    </a:lnTo>
                  </a:path>
                </a:pathLst>
              </a:custGeom>
              <a:grpFill/>
              <a:ln w="9525">
                <a:noFill/>
                <a:round/>
              </a:ln>
            </p:spPr>
            <p:txBody>
              <a:bodyPr vert="horz" wrap="square" lIns="121920" tIns="60960" rIns="121920" bIns="60960" numCol="1" anchor="t" anchorCtr="0" compatLnSpc="1"/>
              <a:lstStyle/>
              <a:p>
                <a:endParaRPr lang="en-US" sz="2400"/>
              </a:p>
            </p:txBody>
          </p:sp>
          <p:sp>
            <p:nvSpPr>
              <p:cNvPr id="69" name="Freeform 133"/>
              <p:cNvSpPr/>
              <p:nvPr/>
            </p:nvSpPr>
            <p:spPr bwMode="auto">
              <a:xfrm>
                <a:off x="2058988" y="1668464"/>
                <a:ext cx="147638" cy="122238"/>
              </a:xfrm>
              <a:custGeom>
                <a:avLst/>
                <a:gdLst/>
                <a:ahLst/>
                <a:cxnLst>
                  <a:cxn ang="0">
                    <a:pos x="93" y="65"/>
                  </a:cxn>
                  <a:cxn ang="0">
                    <a:pos x="9" y="0"/>
                  </a:cxn>
                  <a:cxn ang="0">
                    <a:pos x="0" y="5"/>
                  </a:cxn>
                  <a:cxn ang="0">
                    <a:pos x="91" y="77"/>
                  </a:cxn>
                  <a:cxn ang="0">
                    <a:pos x="93" y="65"/>
                  </a:cxn>
                </a:cxnLst>
                <a:rect l="0" t="0" r="r" b="b"/>
                <a:pathLst>
                  <a:path w="93" h="77">
                    <a:moveTo>
                      <a:pt x="93" y="65"/>
                    </a:moveTo>
                    <a:lnTo>
                      <a:pt x="9" y="0"/>
                    </a:lnTo>
                    <a:lnTo>
                      <a:pt x="0" y="5"/>
                    </a:lnTo>
                    <a:lnTo>
                      <a:pt x="91" y="77"/>
                    </a:lnTo>
                    <a:lnTo>
                      <a:pt x="93" y="65"/>
                    </a:lnTo>
                    <a:close/>
                  </a:path>
                </a:pathLst>
              </a:custGeom>
              <a:grpFill/>
              <a:ln w="9525">
                <a:noFill/>
                <a:round/>
              </a:ln>
            </p:spPr>
            <p:txBody>
              <a:bodyPr vert="horz" wrap="square" lIns="121920" tIns="60960" rIns="121920" bIns="60960" numCol="1" anchor="t" anchorCtr="0" compatLnSpc="1"/>
              <a:lstStyle/>
              <a:p>
                <a:endParaRPr lang="en-US" sz="2400"/>
              </a:p>
            </p:txBody>
          </p:sp>
          <p:sp>
            <p:nvSpPr>
              <p:cNvPr id="70" name="Freeform 134"/>
              <p:cNvSpPr/>
              <p:nvPr/>
            </p:nvSpPr>
            <p:spPr bwMode="auto">
              <a:xfrm>
                <a:off x="2058988" y="1668464"/>
                <a:ext cx="147638" cy="122238"/>
              </a:xfrm>
              <a:custGeom>
                <a:avLst/>
                <a:gdLst/>
                <a:ahLst/>
                <a:cxnLst>
                  <a:cxn ang="0">
                    <a:pos x="93" y="65"/>
                  </a:cxn>
                  <a:cxn ang="0">
                    <a:pos x="9" y="0"/>
                  </a:cxn>
                  <a:cxn ang="0">
                    <a:pos x="0" y="5"/>
                  </a:cxn>
                  <a:cxn ang="0">
                    <a:pos x="91" y="77"/>
                  </a:cxn>
                </a:cxnLst>
                <a:rect l="0" t="0" r="r" b="b"/>
                <a:pathLst>
                  <a:path w="93" h="77">
                    <a:moveTo>
                      <a:pt x="93" y="65"/>
                    </a:moveTo>
                    <a:lnTo>
                      <a:pt x="9" y="0"/>
                    </a:lnTo>
                    <a:lnTo>
                      <a:pt x="0" y="5"/>
                    </a:lnTo>
                    <a:lnTo>
                      <a:pt x="91" y="77"/>
                    </a:lnTo>
                  </a:path>
                </a:pathLst>
              </a:custGeom>
              <a:grpFill/>
              <a:ln w="9525">
                <a:noFill/>
                <a:round/>
              </a:ln>
            </p:spPr>
            <p:txBody>
              <a:bodyPr vert="horz" wrap="square" lIns="121920" tIns="60960" rIns="121920" bIns="60960" numCol="1" anchor="t" anchorCtr="0" compatLnSpc="1"/>
              <a:lstStyle/>
              <a:p>
                <a:endParaRPr lang="en-US" sz="2400"/>
              </a:p>
            </p:txBody>
          </p:sp>
        </p:grpSp>
        <p:grpSp>
          <p:nvGrpSpPr>
            <p:cNvPr id="54" name="Group 257"/>
            <p:cNvGrpSpPr/>
            <p:nvPr/>
          </p:nvGrpSpPr>
          <p:grpSpPr>
            <a:xfrm>
              <a:off x="942289" y="1265839"/>
              <a:ext cx="676210" cy="417361"/>
              <a:chOff x="1614646" y="682233"/>
              <a:chExt cx="865795" cy="537413"/>
            </a:xfrm>
            <a:grpFill/>
          </p:grpSpPr>
          <p:sp>
            <p:nvSpPr>
              <p:cNvPr id="55" name="Freeform 6"/>
              <p:cNvSpPr>
                <a:spLocks noEditPoints="1"/>
              </p:cNvSpPr>
              <p:nvPr/>
            </p:nvSpPr>
            <p:spPr bwMode="auto">
              <a:xfrm rot="15791816">
                <a:off x="2180189" y="913934"/>
                <a:ext cx="244702" cy="355803"/>
              </a:xfrm>
              <a:custGeom>
                <a:avLst/>
                <a:gdLst/>
                <a:ahLst/>
                <a:cxnLst>
                  <a:cxn ang="0">
                    <a:pos x="164" y="29"/>
                  </a:cxn>
                  <a:cxn ang="0">
                    <a:pos x="136" y="6"/>
                  </a:cxn>
                  <a:cxn ang="0">
                    <a:pos x="115" y="20"/>
                  </a:cxn>
                  <a:cxn ang="0">
                    <a:pos x="101" y="93"/>
                  </a:cxn>
                  <a:cxn ang="0">
                    <a:pos x="60" y="323"/>
                  </a:cxn>
                  <a:cxn ang="0">
                    <a:pos x="209" y="345"/>
                  </a:cxn>
                  <a:cxn ang="0">
                    <a:pos x="253" y="217"/>
                  </a:cxn>
                  <a:cxn ang="0">
                    <a:pos x="164" y="29"/>
                  </a:cxn>
                  <a:cxn ang="0">
                    <a:pos x="164" y="29"/>
                  </a:cxn>
                  <a:cxn ang="0">
                    <a:pos x="164" y="29"/>
                  </a:cxn>
                </a:cxnLst>
                <a:rect l="0" t="0" r="r" b="b"/>
                <a:pathLst>
                  <a:path w="259" h="378">
                    <a:moveTo>
                      <a:pt x="164" y="29"/>
                    </a:moveTo>
                    <a:cubicBezTo>
                      <a:pt x="155" y="20"/>
                      <a:pt x="146" y="13"/>
                      <a:pt x="136" y="6"/>
                    </a:cubicBezTo>
                    <a:cubicBezTo>
                      <a:pt x="126" y="0"/>
                      <a:pt x="113" y="8"/>
                      <a:pt x="115" y="20"/>
                    </a:cubicBezTo>
                    <a:cubicBezTo>
                      <a:pt x="118" y="45"/>
                      <a:pt x="112" y="69"/>
                      <a:pt x="101" y="93"/>
                    </a:cubicBezTo>
                    <a:cubicBezTo>
                      <a:pt x="67" y="162"/>
                      <a:pt x="0" y="248"/>
                      <a:pt x="60" y="323"/>
                    </a:cubicBezTo>
                    <a:cubicBezTo>
                      <a:pt x="95" y="366"/>
                      <a:pt x="165" y="378"/>
                      <a:pt x="209" y="345"/>
                    </a:cubicBezTo>
                    <a:cubicBezTo>
                      <a:pt x="246" y="316"/>
                      <a:pt x="259" y="264"/>
                      <a:pt x="253" y="217"/>
                    </a:cubicBezTo>
                    <a:cubicBezTo>
                      <a:pt x="245" y="153"/>
                      <a:pt x="208" y="77"/>
                      <a:pt x="164" y="29"/>
                    </a:cubicBezTo>
                    <a:close/>
                    <a:moveTo>
                      <a:pt x="164" y="29"/>
                    </a:moveTo>
                    <a:cubicBezTo>
                      <a:pt x="164" y="29"/>
                      <a:pt x="164" y="29"/>
                      <a:pt x="164" y="29"/>
                    </a:cubicBezTo>
                  </a:path>
                </a:pathLst>
              </a:custGeom>
              <a:grpFill/>
              <a:ln w="9525">
                <a:noFill/>
                <a:round/>
              </a:ln>
            </p:spPr>
            <p:txBody>
              <a:bodyPr vert="horz" wrap="square" lIns="121920" tIns="60960" rIns="121920" bIns="60960" numCol="1" anchor="t" anchorCtr="0" compatLnSpc="1"/>
              <a:lstStyle/>
              <a:p>
                <a:endParaRPr lang="en-US" sz="2400"/>
              </a:p>
            </p:txBody>
          </p:sp>
          <p:sp>
            <p:nvSpPr>
              <p:cNvPr id="56" name="Freeform 6"/>
              <p:cNvSpPr>
                <a:spLocks noEditPoints="1"/>
              </p:cNvSpPr>
              <p:nvPr/>
            </p:nvSpPr>
            <p:spPr bwMode="auto">
              <a:xfrm rot="5808184" flipH="1">
                <a:off x="1670197" y="919393"/>
                <a:ext cx="244702" cy="355803"/>
              </a:xfrm>
              <a:custGeom>
                <a:avLst/>
                <a:gdLst/>
                <a:ahLst/>
                <a:cxnLst>
                  <a:cxn ang="0">
                    <a:pos x="164" y="29"/>
                  </a:cxn>
                  <a:cxn ang="0">
                    <a:pos x="136" y="6"/>
                  </a:cxn>
                  <a:cxn ang="0">
                    <a:pos x="115" y="20"/>
                  </a:cxn>
                  <a:cxn ang="0">
                    <a:pos x="101" y="93"/>
                  </a:cxn>
                  <a:cxn ang="0">
                    <a:pos x="60" y="323"/>
                  </a:cxn>
                  <a:cxn ang="0">
                    <a:pos x="209" y="345"/>
                  </a:cxn>
                  <a:cxn ang="0">
                    <a:pos x="253" y="217"/>
                  </a:cxn>
                  <a:cxn ang="0">
                    <a:pos x="164" y="29"/>
                  </a:cxn>
                  <a:cxn ang="0">
                    <a:pos x="164" y="29"/>
                  </a:cxn>
                  <a:cxn ang="0">
                    <a:pos x="164" y="29"/>
                  </a:cxn>
                </a:cxnLst>
                <a:rect l="0" t="0" r="r" b="b"/>
                <a:pathLst>
                  <a:path w="259" h="378">
                    <a:moveTo>
                      <a:pt x="164" y="29"/>
                    </a:moveTo>
                    <a:cubicBezTo>
                      <a:pt x="155" y="20"/>
                      <a:pt x="146" y="13"/>
                      <a:pt x="136" y="6"/>
                    </a:cubicBezTo>
                    <a:cubicBezTo>
                      <a:pt x="126" y="0"/>
                      <a:pt x="113" y="8"/>
                      <a:pt x="115" y="20"/>
                    </a:cubicBezTo>
                    <a:cubicBezTo>
                      <a:pt x="118" y="45"/>
                      <a:pt x="112" y="69"/>
                      <a:pt x="101" y="93"/>
                    </a:cubicBezTo>
                    <a:cubicBezTo>
                      <a:pt x="67" y="162"/>
                      <a:pt x="0" y="248"/>
                      <a:pt x="60" y="323"/>
                    </a:cubicBezTo>
                    <a:cubicBezTo>
                      <a:pt x="95" y="366"/>
                      <a:pt x="165" y="378"/>
                      <a:pt x="209" y="345"/>
                    </a:cubicBezTo>
                    <a:cubicBezTo>
                      <a:pt x="246" y="316"/>
                      <a:pt x="259" y="264"/>
                      <a:pt x="253" y="217"/>
                    </a:cubicBezTo>
                    <a:cubicBezTo>
                      <a:pt x="245" y="153"/>
                      <a:pt x="208" y="77"/>
                      <a:pt x="164" y="29"/>
                    </a:cubicBezTo>
                    <a:close/>
                    <a:moveTo>
                      <a:pt x="164" y="29"/>
                    </a:moveTo>
                    <a:cubicBezTo>
                      <a:pt x="164" y="29"/>
                      <a:pt x="164" y="29"/>
                      <a:pt x="164" y="29"/>
                    </a:cubicBezTo>
                  </a:path>
                </a:pathLst>
              </a:custGeom>
              <a:grpFill/>
              <a:ln w="9525">
                <a:noFill/>
                <a:round/>
              </a:ln>
            </p:spPr>
            <p:txBody>
              <a:bodyPr vert="horz" wrap="square" lIns="121920" tIns="60960" rIns="121920" bIns="60960" numCol="1" anchor="t" anchorCtr="0" compatLnSpc="1"/>
              <a:lstStyle/>
              <a:p>
                <a:endParaRPr lang="en-US" sz="2400"/>
              </a:p>
            </p:txBody>
          </p:sp>
          <p:sp>
            <p:nvSpPr>
              <p:cNvPr id="57" name="Freeform 6"/>
              <p:cNvSpPr>
                <a:spLocks noEditPoints="1"/>
              </p:cNvSpPr>
              <p:nvPr/>
            </p:nvSpPr>
            <p:spPr bwMode="auto">
              <a:xfrm rot="10237099" flipH="1">
                <a:off x="1897887" y="682233"/>
                <a:ext cx="244702" cy="355803"/>
              </a:xfrm>
              <a:custGeom>
                <a:avLst/>
                <a:gdLst/>
                <a:ahLst/>
                <a:cxnLst>
                  <a:cxn ang="0">
                    <a:pos x="164" y="29"/>
                  </a:cxn>
                  <a:cxn ang="0">
                    <a:pos x="136" y="6"/>
                  </a:cxn>
                  <a:cxn ang="0">
                    <a:pos x="115" y="20"/>
                  </a:cxn>
                  <a:cxn ang="0">
                    <a:pos x="101" y="93"/>
                  </a:cxn>
                  <a:cxn ang="0">
                    <a:pos x="60" y="323"/>
                  </a:cxn>
                  <a:cxn ang="0">
                    <a:pos x="209" y="345"/>
                  </a:cxn>
                  <a:cxn ang="0">
                    <a:pos x="253" y="217"/>
                  </a:cxn>
                  <a:cxn ang="0">
                    <a:pos x="164" y="29"/>
                  </a:cxn>
                  <a:cxn ang="0">
                    <a:pos x="164" y="29"/>
                  </a:cxn>
                  <a:cxn ang="0">
                    <a:pos x="164" y="29"/>
                  </a:cxn>
                </a:cxnLst>
                <a:rect l="0" t="0" r="r" b="b"/>
                <a:pathLst>
                  <a:path w="259" h="378">
                    <a:moveTo>
                      <a:pt x="164" y="29"/>
                    </a:moveTo>
                    <a:cubicBezTo>
                      <a:pt x="155" y="20"/>
                      <a:pt x="146" y="13"/>
                      <a:pt x="136" y="6"/>
                    </a:cubicBezTo>
                    <a:cubicBezTo>
                      <a:pt x="126" y="0"/>
                      <a:pt x="113" y="8"/>
                      <a:pt x="115" y="20"/>
                    </a:cubicBezTo>
                    <a:cubicBezTo>
                      <a:pt x="118" y="45"/>
                      <a:pt x="112" y="69"/>
                      <a:pt x="101" y="93"/>
                    </a:cubicBezTo>
                    <a:cubicBezTo>
                      <a:pt x="67" y="162"/>
                      <a:pt x="0" y="248"/>
                      <a:pt x="60" y="323"/>
                    </a:cubicBezTo>
                    <a:cubicBezTo>
                      <a:pt x="95" y="366"/>
                      <a:pt x="165" y="378"/>
                      <a:pt x="209" y="345"/>
                    </a:cubicBezTo>
                    <a:cubicBezTo>
                      <a:pt x="246" y="316"/>
                      <a:pt x="259" y="264"/>
                      <a:pt x="253" y="217"/>
                    </a:cubicBezTo>
                    <a:cubicBezTo>
                      <a:pt x="245" y="153"/>
                      <a:pt x="208" y="77"/>
                      <a:pt x="164" y="29"/>
                    </a:cubicBezTo>
                    <a:close/>
                    <a:moveTo>
                      <a:pt x="164" y="29"/>
                    </a:moveTo>
                    <a:cubicBezTo>
                      <a:pt x="164" y="29"/>
                      <a:pt x="164" y="29"/>
                      <a:pt x="164" y="29"/>
                    </a:cubicBezTo>
                  </a:path>
                </a:pathLst>
              </a:custGeom>
              <a:grpFill/>
              <a:ln w="9525">
                <a:noFill/>
                <a:round/>
              </a:ln>
            </p:spPr>
            <p:txBody>
              <a:bodyPr vert="horz" wrap="square" lIns="121920" tIns="60960" rIns="121920" bIns="60960" numCol="1" anchor="t" anchorCtr="0" compatLnSpc="1"/>
              <a:lstStyle/>
              <a:p>
                <a:endParaRPr lang="en-US" sz="2400"/>
              </a:p>
            </p:txBody>
          </p:sp>
        </p:grpSp>
      </p:grpSp>
      <p:grpSp>
        <p:nvGrpSpPr>
          <p:cNvPr id="81" name="Group 80"/>
          <p:cNvGrpSpPr/>
          <p:nvPr/>
        </p:nvGrpSpPr>
        <p:grpSpPr>
          <a:xfrm>
            <a:off x="3864920" y="1905936"/>
            <a:ext cx="1075331" cy="1075331"/>
            <a:chOff x="2898690" y="1621463"/>
            <a:chExt cx="806498" cy="806498"/>
          </a:xfrm>
        </p:grpSpPr>
        <p:sp>
          <p:nvSpPr>
            <p:cNvPr id="25" name="Rounded Rectangle 24"/>
            <p:cNvSpPr/>
            <p:nvPr/>
          </p:nvSpPr>
          <p:spPr>
            <a:xfrm>
              <a:off x="2898690" y="1621463"/>
              <a:ext cx="806498" cy="806498"/>
            </a:xfrm>
            <a:prstGeom prst="roundRect">
              <a:avLst>
                <a:gd name="adj" fmla="val 1312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4" name="Freeform 10"/>
            <p:cNvSpPr>
              <a:spLocks noEditPoints="1"/>
            </p:cNvSpPr>
            <p:nvPr/>
          </p:nvSpPr>
          <p:spPr bwMode="auto">
            <a:xfrm>
              <a:off x="2988896" y="1725050"/>
              <a:ext cx="626085" cy="587004"/>
            </a:xfrm>
            <a:custGeom>
              <a:avLst/>
              <a:gdLst/>
              <a:ahLst/>
              <a:cxnLst>
                <a:cxn ang="0">
                  <a:pos x="491" y="0"/>
                </a:cxn>
                <a:cxn ang="0">
                  <a:pos x="982" y="492"/>
                </a:cxn>
                <a:cxn ang="0">
                  <a:pos x="729" y="921"/>
                </a:cxn>
                <a:cxn ang="0">
                  <a:pos x="253" y="921"/>
                </a:cxn>
                <a:cxn ang="0">
                  <a:pos x="0" y="492"/>
                </a:cxn>
                <a:cxn ang="0">
                  <a:pos x="491" y="0"/>
                </a:cxn>
                <a:cxn ang="0">
                  <a:pos x="769" y="770"/>
                </a:cxn>
                <a:cxn ang="0">
                  <a:pos x="885" y="492"/>
                </a:cxn>
                <a:cxn ang="0">
                  <a:pos x="798" y="492"/>
                </a:cxn>
                <a:cxn ang="0">
                  <a:pos x="798" y="430"/>
                </a:cxn>
                <a:cxn ang="0">
                  <a:pos x="880" y="430"/>
                </a:cxn>
                <a:cxn ang="0">
                  <a:pos x="839" y="307"/>
                </a:cxn>
                <a:cxn ang="0">
                  <a:pos x="737" y="307"/>
                </a:cxn>
                <a:cxn ang="0">
                  <a:pos x="737" y="246"/>
                </a:cxn>
                <a:cxn ang="0">
                  <a:pos x="798" y="246"/>
                </a:cxn>
                <a:cxn ang="0">
                  <a:pos x="769" y="214"/>
                </a:cxn>
                <a:cxn ang="0">
                  <a:pos x="614" y="118"/>
                </a:cxn>
                <a:cxn ang="0">
                  <a:pos x="614" y="185"/>
                </a:cxn>
                <a:cxn ang="0">
                  <a:pos x="553" y="185"/>
                </a:cxn>
                <a:cxn ang="0">
                  <a:pos x="553" y="103"/>
                </a:cxn>
                <a:cxn ang="0">
                  <a:pos x="491" y="98"/>
                </a:cxn>
                <a:cxn ang="0">
                  <a:pos x="430" y="103"/>
                </a:cxn>
                <a:cxn ang="0">
                  <a:pos x="430" y="185"/>
                </a:cxn>
                <a:cxn ang="0">
                  <a:pos x="368" y="185"/>
                </a:cxn>
                <a:cxn ang="0">
                  <a:pos x="368" y="118"/>
                </a:cxn>
                <a:cxn ang="0">
                  <a:pos x="213" y="214"/>
                </a:cxn>
                <a:cxn ang="0">
                  <a:pos x="184" y="246"/>
                </a:cxn>
                <a:cxn ang="0">
                  <a:pos x="246" y="246"/>
                </a:cxn>
                <a:cxn ang="0">
                  <a:pos x="246" y="307"/>
                </a:cxn>
                <a:cxn ang="0">
                  <a:pos x="143" y="307"/>
                </a:cxn>
                <a:cxn ang="0">
                  <a:pos x="103" y="430"/>
                </a:cxn>
                <a:cxn ang="0">
                  <a:pos x="184" y="430"/>
                </a:cxn>
                <a:cxn ang="0">
                  <a:pos x="184" y="492"/>
                </a:cxn>
                <a:cxn ang="0">
                  <a:pos x="98" y="492"/>
                </a:cxn>
                <a:cxn ang="0">
                  <a:pos x="213" y="770"/>
                </a:cxn>
                <a:cxn ang="0">
                  <a:pos x="245" y="799"/>
                </a:cxn>
                <a:cxn ang="0">
                  <a:pos x="430" y="799"/>
                </a:cxn>
                <a:cxn ang="0">
                  <a:pos x="465" y="307"/>
                </a:cxn>
                <a:cxn ang="0">
                  <a:pos x="518" y="307"/>
                </a:cxn>
                <a:cxn ang="0">
                  <a:pos x="553" y="799"/>
                </a:cxn>
                <a:cxn ang="0">
                  <a:pos x="737" y="799"/>
                </a:cxn>
                <a:cxn ang="0">
                  <a:pos x="769" y="770"/>
                </a:cxn>
                <a:cxn ang="0">
                  <a:pos x="769" y="770"/>
                </a:cxn>
                <a:cxn ang="0">
                  <a:pos x="769" y="770"/>
                </a:cxn>
              </a:cxnLst>
              <a:rect l="0" t="0" r="r" b="b"/>
              <a:pathLst>
                <a:path w="982" h="921">
                  <a:moveTo>
                    <a:pt x="491" y="0"/>
                  </a:moveTo>
                  <a:cubicBezTo>
                    <a:pt x="762" y="0"/>
                    <a:pt x="982" y="220"/>
                    <a:pt x="982" y="492"/>
                  </a:cubicBezTo>
                  <a:cubicBezTo>
                    <a:pt x="982" y="677"/>
                    <a:pt x="880" y="838"/>
                    <a:pt x="729" y="921"/>
                  </a:cubicBezTo>
                  <a:cubicBezTo>
                    <a:pt x="253" y="921"/>
                    <a:pt x="253" y="921"/>
                    <a:pt x="253" y="921"/>
                  </a:cubicBezTo>
                  <a:cubicBezTo>
                    <a:pt x="102" y="838"/>
                    <a:pt x="0" y="677"/>
                    <a:pt x="0" y="492"/>
                  </a:cubicBezTo>
                  <a:cubicBezTo>
                    <a:pt x="0" y="220"/>
                    <a:pt x="220" y="0"/>
                    <a:pt x="491" y="0"/>
                  </a:cubicBezTo>
                  <a:close/>
                  <a:moveTo>
                    <a:pt x="769" y="770"/>
                  </a:moveTo>
                  <a:cubicBezTo>
                    <a:pt x="844" y="696"/>
                    <a:pt x="885" y="597"/>
                    <a:pt x="885" y="492"/>
                  </a:cubicBezTo>
                  <a:cubicBezTo>
                    <a:pt x="798" y="492"/>
                    <a:pt x="798" y="492"/>
                    <a:pt x="798" y="492"/>
                  </a:cubicBezTo>
                  <a:cubicBezTo>
                    <a:pt x="798" y="430"/>
                    <a:pt x="798" y="430"/>
                    <a:pt x="798" y="430"/>
                  </a:cubicBezTo>
                  <a:cubicBezTo>
                    <a:pt x="880" y="430"/>
                    <a:pt x="880" y="430"/>
                    <a:pt x="880" y="430"/>
                  </a:cubicBezTo>
                  <a:cubicBezTo>
                    <a:pt x="873" y="387"/>
                    <a:pt x="859" y="346"/>
                    <a:pt x="839" y="307"/>
                  </a:cubicBezTo>
                  <a:cubicBezTo>
                    <a:pt x="737" y="307"/>
                    <a:pt x="737" y="307"/>
                    <a:pt x="737" y="307"/>
                  </a:cubicBezTo>
                  <a:cubicBezTo>
                    <a:pt x="737" y="246"/>
                    <a:pt x="737" y="246"/>
                    <a:pt x="737" y="246"/>
                  </a:cubicBezTo>
                  <a:cubicBezTo>
                    <a:pt x="798" y="246"/>
                    <a:pt x="798" y="246"/>
                    <a:pt x="798" y="246"/>
                  </a:cubicBezTo>
                  <a:cubicBezTo>
                    <a:pt x="789" y="235"/>
                    <a:pt x="780" y="224"/>
                    <a:pt x="769" y="214"/>
                  </a:cubicBezTo>
                  <a:cubicBezTo>
                    <a:pt x="725" y="169"/>
                    <a:pt x="672" y="137"/>
                    <a:pt x="614" y="118"/>
                  </a:cubicBezTo>
                  <a:cubicBezTo>
                    <a:pt x="614" y="185"/>
                    <a:pt x="614" y="185"/>
                    <a:pt x="614" y="185"/>
                  </a:cubicBezTo>
                  <a:cubicBezTo>
                    <a:pt x="553" y="185"/>
                    <a:pt x="553" y="185"/>
                    <a:pt x="553" y="185"/>
                  </a:cubicBezTo>
                  <a:cubicBezTo>
                    <a:pt x="553" y="103"/>
                    <a:pt x="553" y="103"/>
                    <a:pt x="553" y="103"/>
                  </a:cubicBezTo>
                  <a:cubicBezTo>
                    <a:pt x="532" y="100"/>
                    <a:pt x="512" y="98"/>
                    <a:pt x="491" y="98"/>
                  </a:cubicBezTo>
                  <a:cubicBezTo>
                    <a:pt x="470" y="98"/>
                    <a:pt x="450" y="100"/>
                    <a:pt x="430" y="103"/>
                  </a:cubicBezTo>
                  <a:cubicBezTo>
                    <a:pt x="430" y="185"/>
                    <a:pt x="430" y="185"/>
                    <a:pt x="430" y="185"/>
                  </a:cubicBezTo>
                  <a:cubicBezTo>
                    <a:pt x="368" y="185"/>
                    <a:pt x="368" y="185"/>
                    <a:pt x="368" y="185"/>
                  </a:cubicBezTo>
                  <a:cubicBezTo>
                    <a:pt x="368" y="118"/>
                    <a:pt x="368" y="118"/>
                    <a:pt x="368" y="118"/>
                  </a:cubicBezTo>
                  <a:cubicBezTo>
                    <a:pt x="310" y="137"/>
                    <a:pt x="257" y="169"/>
                    <a:pt x="213" y="214"/>
                  </a:cubicBezTo>
                  <a:cubicBezTo>
                    <a:pt x="203" y="224"/>
                    <a:pt x="193" y="235"/>
                    <a:pt x="184" y="246"/>
                  </a:cubicBezTo>
                  <a:cubicBezTo>
                    <a:pt x="246" y="246"/>
                    <a:pt x="246" y="246"/>
                    <a:pt x="246" y="246"/>
                  </a:cubicBezTo>
                  <a:cubicBezTo>
                    <a:pt x="246" y="307"/>
                    <a:pt x="246" y="307"/>
                    <a:pt x="246" y="307"/>
                  </a:cubicBezTo>
                  <a:cubicBezTo>
                    <a:pt x="143" y="307"/>
                    <a:pt x="143" y="307"/>
                    <a:pt x="143" y="307"/>
                  </a:cubicBezTo>
                  <a:cubicBezTo>
                    <a:pt x="123" y="346"/>
                    <a:pt x="109" y="387"/>
                    <a:pt x="103" y="430"/>
                  </a:cubicBezTo>
                  <a:cubicBezTo>
                    <a:pt x="184" y="430"/>
                    <a:pt x="184" y="430"/>
                    <a:pt x="184" y="430"/>
                  </a:cubicBezTo>
                  <a:cubicBezTo>
                    <a:pt x="184" y="492"/>
                    <a:pt x="184" y="492"/>
                    <a:pt x="184" y="492"/>
                  </a:cubicBezTo>
                  <a:cubicBezTo>
                    <a:pt x="98" y="492"/>
                    <a:pt x="98" y="492"/>
                    <a:pt x="98" y="492"/>
                  </a:cubicBezTo>
                  <a:cubicBezTo>
                    <a:pt x="98" y="597"/>
                    <a:pt x="139" y="696"/>
                    <a:pt x="213" y="770"/>
                  </a:cubicBezTo>
                  <a:cubicBezTo>
                    <a:pt x="223" y="780"/>
                    <a:pt x="234" y="790"/>
                    <a:pt x="245" y="799"/>
                  </a:cubicBezTo>
                  <a:cubicBezTo>
                    <a:pt x="430" y="799"/>
                    <a:pt x="430" y="799"/>
                    <a:pt x="430" y="799"/>
                  </a:cubicBezTo>
                  <a:cubicBezTo>
                    <a:pt x="465" y="307"/>
                    <a:pt x="465" y="307"/>
                    <a:pt x="465" y="307"/>
                  </a:cubicBezTo>
                  <a:cubicBezTo>
                    <a:pt x="518" y="307"/>
                    <a:pt x="518" y="307"/>
                    <a:pt x="518" y="307"/>
                  </a:cubicBezTo>
                  <a:cubicBezTo>
                    <a:pt x="553" y="799"/>
                    <a:pt x="553" y="799"/>
                    <a:pt x="553" y="799"/>
                  </a:cubicBezTo>
                  <a:cubicBezTo>
                    <a:pt x="737" y="799"/>
                    <a:pt x="737" y="799"/>
                    <a:pt x="737" y="799"/>
                  </a:cubicBezTo>
                  <a:cubicBezTo>
                    <a:pt x="748" y="790"/>
                    <a:pt x="759" y="780"/>
                    <a:pt x="769" y="770"/>
                  </a:cubicBezTo>
                  <a:close/>
                  <a:moveTo>
                    <a:pt x="769" y="770"/>
                  </a:moveTo>
                  <a:cubicBezTo>
                    <a:pt x="769" y="770"/>
                    <a:pt x="769" y="770"/>
                    <a:pt x="769" y="770"/>
                  </a:cubicBezTo>
                </a:path>
              </a:pathLst>
            </a:custGeom>
            <a:solidFill>
              <a:schemeClr val="accent2"/>
            </a:solidFill>
            <a:ln w="9525">
              <a:noFill/>
              <a:round/>
            </a:ln>
          </p:spPr>
          <p:txBody>
            <a:bodyPr vert="horz" wrap="square" lIns="121920" tIns="60960" rIns="121920" bIns="60960" numCol="1" anchor="t" anchorCtr="0" compatLnSpc="1"/>
            <a:lstStyle/>
            <a:p>
              <a:endParaRPr lang="en-US" sz="2400"/>
            </a:p>
          </p:txBody>
        </p:sp>
      </p:grpSp>
      <p:grpSp>
        <p:nvGrpSpPr>
          <p:cNvPr id="75" name="Group 72"/>
          <p:cNvGrpSpPr/>
          <p:nvPr/>
        </p:nvGrpSpPr>
        <p:grpSpPr>
          <a:xfrm>
            <a:off x="3715385" y="3105785"/>
            <a:ext cx="1383665" cy="1710690"/>
            <a:chOff x="5779941" y="1611583"/>
            <a:chExt cx="1215427" cy="1283151"/>
          </a:xfrm>
        </p:grpSpPr>
        <p:sp>
          <p:nvSpPr>
            <p:cNvPr id="76" name="Text Placeholder 3"/>
            <p:cNvSpPr txBox="1"/>
            <p:nvPr/>
          </p:nvSpPr>
          <p:spPr>
            <a:xfrm>
              <a:off x="5779941" y="2710406"/>
              <a:ext cx="1214912" cy="184328"/>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accent2"/>
                  </a:solidFill>
                  <a:effectLst/>
                  <a:uLnTx/>
                  <a:uFillTx/>
                  <a:latin typeface="+mn-lt"/>
                  <a:ea typeface="+mn-ea"/>
                  <a:cs typeface="+mn-cs"/>
                </a:rPr>
                <a:t>一级承包商</a:t>
              </a:r>
              <a:endParaRPr kumimoji="0" lang="zh-CN" altLang="en-US" sz="1600" b="1" i="0" u="none" strike="noStrike" kern="1200" cap="none" spc="0" normalizeH="0" baseline="0" noProof="0" dirty="0" smtClean="0">
                <a:ln>
                  <a:noFill/>
                </a:ln>
                <a:solidFill>
                  <a:schemeClr val="accent2"/>
                </a:solidFill>
                <a:effectLst/>
                <a:uLnTx/>
                <a:uFillTx/>
                <a:latin typeface="+mn-lt"/>
                <a:ea typeface="+mn-ea"/>
                <a:cs typeface="+mn-cs"/>
              </a:endParaRPr>
            </a:p>
          </p:txBody>
        </p:sp>
        <p:sp>
          <p:nvSpPr>
            <p:cNvPr id="77" name="Text Placeholder 3"/>
            <p:cNvSpPr txBox="1"/>
            <p:nvPr/>
          </p:nvSpPr>
          <p:spPr>
            <a:xfrm>
              <a:off x="5780456" y="1611583"/>
              <a:ext cx="1214912" cy="71921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30000"/>
                </a:lnSpc>
              </a:pPr>
              <a:r>
                <a:rPr lang="en-US" sz="1200" dirty="0" smtClean="0">
                  <a:solidFill>
                    <a:schemeClr val="tx1">
                      <a:lumMod val="50000"/>
                      <a:lumOff val="50000"/>
                    </a:schemeClr>
                  </a:solidFill>
                  <a:sym typeface="+mn-ea"/>
                </a:rPr>
                <a:t>一级承包商从项目方处承接项目，但往往会将标书拆解后继续转包。</a:t>
              </a:r>
              <a:endParaRPr lang="en-US" sz="1200" dirty="0" smtClean="0">
                <a:solidFill>
                  <a:schemeClr val="tx1">
                    <a:lumMod val="50000"/>
                    <a:lumOff val="50000"/>
                  </a:schemeClr>
                </a:solidFill>
                <a:sym typeface="+mn-ea"/>
              </a:endParaRPr>
            </a:p>
          </p:txBody>
        </p:sp>
      </p:grpSp>
      <p:grpSp>
        <p:nvGrpSpPr>
          <p:cNvPr id="84" name="Group 72"/>
          <p:cNvGrpSpPr/>
          <p:nvPr/>
        </p:nvGrpSpPr>
        <p:grpSpPr>
          <a:xfrm>
            <a:off x="5513069" y="1876424"/>
            <a:ext cx="1403985" cy="2143157"/>
            <a:chOff x="5856074" y="1606894"/>
            <a:chExt cx="1140204" cy="1607645"/>
          </a:xfrm>
        </p:grpSpPr>
        <p:sp>
          <p:nvSpPr>
            <p:cNvPr id="85" name="Text Placeholder 3"/>
            <p:cNvSpPr txBox="1"/>
            <p:nvPr/>
          </p:nvSpPr>
          <p:spPr>
            <a:xfrm>
              <a:off x="5887373" y="1606894"/>
              <a:ext cx="1078011" cy="18434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accent3"/>
                  </a:solidFill>
                  <a:effectLst/>
                  <a:uLnTx/>
                  <a:uFillTx/>
                  <a:latin typeface="+mn-lt"/>
                  <a:ea typeface="+mn-ea"/>
                  <a:cs typeface="+mn-cs"/>
                </a:rPr>
                <a:t>二级承包商</a:t>
              </a:r>
              <a:endParaRPr kumimoji="0" lang="zh-CN" altLang="en-US" sz="1600" b="1" i="0" u="none" strike="noStrike" kern="1200" cap="none" spc="0" normalizeH="0" baseline="0" noProof="0" dirty="0" smtClean="0">
                <a:ln>
                  <a:noFill/>
                </a:ln>
                <a:solidFill>
                  <a:schemeClr val="accent3"/>
                </a:solidFill>
                <a:effectLst/>
                <a:uLnTx/>
                <a:uFillTx/>
                <a:latin typeface="+mn-lt"/>
                <a:ea typeface="+mn-ea"/>
                <a:cs typeface="+mn-cs"/>
              </a:endParaRPr>
            </a:p>
          </p:txBody>
        </p:sp>
        <p:sp>
          <p:nvSpPr>
            <p:cNvPr id="86" name="Text Placeholder 3"/>
            <p:cNvSpPr txBox="1"/>
            <p:nvPr/>
          </p:nvSpPr>
          <p:spPr>
            <a:xfrm>
              <a:off x="5856074" y="1775540"/>
              <a:ext cx="1140204" cy="143899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lnSpc>
                  <a:spcPct val="130000"/>
                </a:lnSpc>
                <a:buClrTx/>
                <a:buSzTx/>
                <a:buFontTx/>
              </a:pPr>
              <a:r>
                <a:rPr lang="zh-CN" altLang="en-US" sz="1200" b="1" dirty="0">
                  <a:solidFill>
                    <a:srgbClr val="377790"/>
                  </a:solidFill>
                  <a:sym typeface="+mn-ea"/>
                </a:rPr>
                <a:t>材料采购贪墨</a:t>
              </a:r>
              <a:endParaRPr lang="zh-CN" altLang="en-US" sz="1200" b="1" dirty="0">
                <a:solidFill>
                  <a:srgbClr val="377790"/>
                </a:solidFill>
                <a:sym typeface="+mn-ea"/>
              </a:endParaRPr>
            </a:p>
            <a:p>
              <a:pPr algn="l">
                <a:lnSpc>
                  <a:spcPct val="130000"/>
                </a:lnSpc>
                <a:buClrTx/>
                <a:buSzTx/>
                <a:buFontTx/>
              </a:pPr>
              <a:endParaRPr lang="zh-CN" altLang="en-US" sz="1200" b="1" dirty="0" smtClean="0">
                <a:solidFill>
                  <a:srgbClr val="377790"/>
                </a:solidFill>
                <a:sym typeface="+mn-ea"/>
              </a:endParaRPr>
            </a:p>
            <a:p>
              <a:pPr algn="l">
                <a:lnSpc>
                  <a:spcPct val="130000"/>
                </a:lnSpc>
                <a:buClrTx/>
                <a:buSzTx/>
                <a:buFontTx/>
              </a:pPr>
              <a:r>
                <a:rPr lang="en-US" sz="1200" dirty="0" smtClean="0">
                  <a:solidFill>
                    <a:schemeClr val="tx1">
                      <a:lumMod val="50000"/>
                      <a:lumOff val="50000"/>
                    </a:schemeClr>
                  </a:solidFill>
                  <a:sym typeface="+mn-ea"/>
                </a:rPr>
                <a:t>层层转包中的一环，可能会将部分工程自行施工，但通常继续转包</a:t>
              </a:r>
              <a:r>
                <a:rPr lang="zh-CN" altLang="en-US" sz="1200" dirty="0" smtClean="0">
                  <a:solidFill>
                    <a:schemeClr val="tx1">
                      <a:lumMod val="50000"/>
                      <a:lumOff val="50000"/>
                    </a:schemeClr>
                  </a:solidFill>
                  <a:sym typeface="+mn-ea"/>
                </a:rPr>
                <a:t>。</a:t>
              </a:r>
              <a:endParaRPr lang="zh-CN" altLang="en-US" sz="1200" dirty="0" smtClean="0">
                <a:solidFill>
                  <a:srgbClr val="377790"/>
                </a:solidFill>
                <a:sym typeface="+mn-ea"/>
              </a:endParaRPr>
            </a:p>
            <a:p>
              <a:pPr algn="ctr">
                <a:lnSpc>
                  <a:spcPct val="130000"/>
                </a:lnSpc>
                <a:buClrTx/>
                <a:buSzTx/>
                <a:buFontTx/>
              </a:pPr>
              <a:endParaRPr lang="zh-CN" altLang="en-US" sz="1200" b="1" dirty="0">
                <a:solidFill>
                  <a:srgbClr val="377790"/>
                </a:solidFill>
                <a:sym typeface="+mn-ea"/>
              </a:endParaRPr>
            </a:p>
            <a:p>
              <a:pPr algn="ctr">
                <a:lnSpc>
                  <a:spcPct val="130000"/>
                </a:lnSpc>
                <a:buClrTx/>
                <a:buSzTx/>
                <a:buFontTx/>
              </a:pPr>
              <a:endParaRPr lang="zh-CN" altLang="en-US" sz="1200" b="1" dirty="0" smtClean="0">
                <a:solidFill>
                  <a:srgbClr val="377790"/>
                </a:solidFill>
                <a:sym typeface="+mn-ea"/>
              </a:endParaRPr>
            </a:p>
          </p:txBody>
        </p:sp>
      </p:grpSp>
      <p:grpSp>
        <p:nvGrpSpPr>
          <p:cNvPr id="96" name="Group 95"/>
          <p:cNvGrpSpPr/>
          <p:nvPr/>
        </p:nvGrpSpPr>
        <p:grpSpPr>
          <a:xfrm rot="5400000">
            <a:off x="731401" y="1870965"/>
            <a:ext cx="737623" cy="873279"/>
            <a:chOff x="1160463" y="0"/>
            <a:chExt cx="1795462" cy="2125663"/>
          </a:xfrm>
          <a:solidFill>
            <a:schemeClr val="accent1"/>
          </a:solidFill>
        </p:grpSpPr>
        <p:sp>
          <p:nvSpPr>
            <p:cNvPr id="3077" name="Freeform 5"/>
            <p:cNvSpPr/>
            <p:nvPr/>
          </p:nvSpPr>
          <p:spPr bwMode="auto">
            <a:xfrm>
              <a:off x="1160463" y="0"/>
              <a:ext cx="293687" cy="2125663"/>
            </a:xfrm>
            <a:custGeom>
              <a:avLst/>
              <a:gdLst/>
              <a:ahLst/>
              <a:cxnLst>
                <a:cxn ang="0">
                  <a:pos x="67" y="12"/>
                </a:cxn>
                <a:cxn ang="0">
                  <a:pos x="78" y="40"/>
                </a:cxn>
                <a:cxn ang="0">
                  <a:pos x="78" y="525"/>
                </a:cxn>
                <a:cxn ang="0">
                  <a:pos x="67" y="553"/>
                </a:cxn>
                <a:cxn ang="0">
                  <a:pos x="39" y="564"/>
                </a:cxn>
                <a:cxn ang="0">
                  <a:pos x="11" y="553"/>
                </a:cxn>
                <a:cxn ang="0">
                  <a:pos x="0" y="525"/>
                </a:cxn>
                <a:cxn ang="0">
                  <a:pos x="0" y="40"/>
                </a:cxn>
                <a:cxn ang="0">
                  <a:pos x="11" y="12"/>
                </a:cxn>
                <a:cxn ang="0">
                  <a:pos x="39" y="0"/>
                </a:cxn>
                <a:cxn ang="0">
                  <a:pos x="67" y="12"/>
                </a:cxn>
              </a:cxnLst>
              <a:rect l="0" t="0" r="r" b="b"/>
              <a:pathLst>
                <a:path w="78" h="564">
                  <a:moveTo>
                    <a:pt x="67" y="12"/>
                  </a:moveTo>
                  <a:cubicBezTo>
                    <a:pt x="75" y="19"/>
                    <a:pt x="78" y="29"/>
                    <a:pt x="78" y="40"/>
                  </a:cubicBezTo>
                  <a:cubicBezTo>
                    <a:pt x="78" y="525"/>
                    <a:pt x="78" y="525"/>
                    <a:pt x="78" y="525"/>
                  </a:cubicBezTo>
                  <a:cubicBezTo>
                    <a:pt x="78" y="536"/>
                    <a:pt x="75" y="545"/>
                    <a:pt x="67" y="553"/>
                  </a:cubicBezTo>
                  <a:cubicBezTo>
                    <a:pt x="59" y="560"/>
                    <a:pt x="50" y="564"/>
                    <a:pt x="39" y="564"/>
                  </a:cubicBezTo>
                  <a:cubicBezTo>
                    <a:pt x="28" y="564"/>
                    <a:pt x="19" y="560"/>
                    <a:pt x="11" y="553"/>
                  </a:cubicBezTo>
                  <a:cubicBezTo>
                    <a:pt x="3" y="545"/>
                    <a:pt x="0" y="536"/>
                    <a:pt x="0" y="525"/>
                  </a:cubicBezTo>
                  <a:cubicBezTo>
                    <a:pt x="0" y="40"/>
                    <a:pt x="0" y="40"/>
                    <a:pt x="0" y="40"/>
                  </a:cubicBezTo>
                  <a:cubicBezTo>
                    <a:pt x="0" y="29"/>
                    <a:pt x="3" y="19"/>
                    <a:pt x="11" y="12"/>
                  </a:cubicBezTo>
                  <a:cubicBezTo>
                    <a:pt x="19" y="4"/>
                    <a:pt x="28" y="0"/>
                    <a:pt x="39" y="0"/>
                  </a:cubicBezTo>
                  <a:cubicBezTo>
                    <a:pt x="50" y="0"/>
                    <a:pt x="59" y="4"/>
                    <a:pt x="67" y="12"/>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3078" name="Freeform 6"/>
            <p:cNvSpPr/>
            <p:nvPr/>
          </p:nvSpPr>
          <p:spPr bwMode="auto">
            <a:xfrm>
              <a:off x="1246188" y="998538"/>
              <a:ext cx="1238250" cy="131763"/>
            </a:xfrm>
            <a:custGeom>
              <a:avLst/>
              <a:gdLst/>
              <a:ahLst/>
              <a:cxnLst>
                <a:cxn ang="0">
                  <a:pos x="321" y="30"/>
                </a:cxn>
                <a:cxn ang="0">
                  <a:pos x="305" y="35"/>
                </a:cxn>
                <a:cxn ang="0">
                  <a:pos x="23" y="35"/>
                </a:cxn>
                <a:cxn ang="0">
                  <a:pos x="7" y="30"/>
                </a:cxn>
                <a:cxn ang="0">
                  <a:pos x="0" y="17"/>
                </a:cxn>
                <a:cxn ang="0">
                  <a:pos x="7" y="5"/>
                </a:cxn>
                <a:cxn ang="0">
                  <a:pos x="23" y="0"/>
                </a:cxn>
                <a:cxn ang="0">
                  <a:pos x="305" y="0"/>
                </a:cxn>
                <a:cxn ang="0">
                  <a:pos x="321" y="5"/>
                </a:cxn>
                <a:cxn ang="0">
                  <a:pos x="328" y="17"/>
                </a:cxn>
                <a:cxn ang="0">
                  <a:pos x="321" y="30"/>
                </a:cxn>
              </a:cxnLst>
              <a:rect l="0" t="0" r="r" b="b"/>
              <a:pathLst>
                <a:path w="328" h="35">
                  <a:moveTo>
                    <a:pt x="321" y="30"/>
                  </a:moveTo>
                  <a:cubicBezTo>
                    <a:pt x="317" y="33"/>
                    <a:pt x="312" y="35"/>
                    <a:pt x="305" y="35"/>
                  </a:cubicBezTo>
                  <a:cubicBezTo>
                    <a:pt x="23" y="35"/>
                    <a:pt x="23" y="35"/>
                    <a:pt x="23" y="35"/>
                  </a:cubicBezTo>
                  <a:cubicBezTo>
                    <a:pt x="16" y="35"/>
                    <a:pt x="11" y="33"/>
                    <a:pt x="7" y="30"/>
                  </a:cubicBezTo>
                  <a:cubicBezTo>
                    <a:pt x="2" y="26"/>
                    <a:pt x="0" y="22"/>
                    <a:pt x="0" y="17"/>
                  </a:cubicBezTo>
                  <a:cubicBezTo>
                    <a:pt x="0" y="12"/>
                    <a:pt x="2" y="8"/>
                    <a:pt x="7" y="5"/>
                  </a:cubicBezTo>
                  <a:cubicBezTo>
                    <a:pt x="11" y="1"/>
                    <a:pt x="16" y="0"/>
                    <a:pt x="23" y="0"/>
                  </a:cubicBezTo>
                  <a:cubicBezTo>
                    <a:pt x="305" y="0"/>
                    <a:pt x="305" y="0"/>
                    <a:pt x="305" y="0"/>
                  </a:cubicBezTo>
                  <a:cubicBezTo>
                    <a:pt x="312" y="0"/>
                    <a:pt x="317" y="1"/>
                    <a:pt x="321" y="5"/>
                  </a:cubicBezTo>
                  <a:cubicBezTo>
                    <a:pt x="326" y="8"/>
                    <a:pt x="328" y="12"/>
                    <a:pt x="328" y="17"/>
                  </a:cubicBezTo>
                  <a:cubicBezTo>
                    <a:pt x="328" y="22"/>
                    <a:pt x="326" y="26"/>
                    <a:pt x="321" y="30"/>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3079" name="Freeform 7"/>
            <p:cNvSpPr/>
            <p:nvPr/>
          </p:nvSpPr>
          <p:spPr bwMode="auto">
            <a:xfrm>
              <a:off x="1287463" y="384175"/>
              <a:ext cx="947737" cy="720725"/>
            </a:xfrm>
            <a:custGeom>
              <a:avLst/>
              <a:gdLst/>
              <a:ahLst/>
              <a:cxnLst>
                <a:cxn ang="0">
                  <a:pos x="249" y="186"/>
                </a:cxn>
                <a:cxn ang="0">
                  <a:pos x="241" y="191"/>
                </a:cxn>
                <a:cxn ang="0">
                  <a:pos x="227" y="185"/>
                </a:cxn>
                <a:cxn ang="0">
                  <a:pos x="14" y="28"/>
                </a:cxn>
                <a:cxn ang="0">
                  <a:pos x="3" y="16"/>
                </a:cxn>
                <a:cxn ang="0">
                  <a:pos x="2" y="4"/>
                </a:cxn>
                <a:cxn ang="0">
                  <a:pos x="10" y="0"/>
                </a:cxn>
                <a:cxn ang="0">
                  <a:pos x="24" y="6"/>
                </a:cxn>
                <a:cxn ang="0">
                  <a:pos x="237" y="162"/>
                </a:cxn>
                <a:cxn ang="0">
                  <a:pos x="248" y="175"/>
                </a:cxn>
                <a:cxn ang="0">
                  <a:pos x="249" y="186"/>
                </a:cxn>
              </a:cxnLst>
              <a:rect l="0" t="0" r="r" b="b"/>
              <a:pathLst>
                <a:path w="251" h="191">
                  <a:moveTo>
                    <a:pt x="249" y="186"/>
                  </a:moveTo>
                  <a:cubicBezTo>
                    <a:pt x="248" y="189"/>
                    <a:pt x="245" y="191"/>
                    <a:pt x="241" y="191"/>
                  </a:cubicBezTo>
                  <a:cubicBezTo>
                    <a:pt x="236" y="190"/>
                    <a:pt x="232" y="188"/>
                    <a:pt x="227" y="185"/>
                  </a:cubicBezTo>
                  <a:cubicBezTo>
                    <a:pt x="14" y="28"/>
                    <a:pt x="14" y="28"/>
                    <a:pt x="14" y="28"/>
                  </a:cubicBezTo>
                  <a:cubicBezTo>
                    <a:pt x="9" y="25"/>
                    <a:pt x="5" y="21"/>
                    <a:pt x="3" y="16"/>
                  </a:cubicBezTo>
                  <a:cubicBezTo>
                    <a:pt x="1" y="12"/>
                    <a:pt x="0" y="8"/>
                    <a:pt x="2" y="4"/>
                  </a:cubicBezTo>
                  <a:cubicBezTo>
                    <a:pt x="3" y="1"/>
                    <a:pt x="6" y="0"/>
                    <a:pt x="10" y="0"/>
                  </a:cubicBezTo>
                  <a:cubicBezTo>
                    <a:pt x="15" y="0"/>
                    <a:pt x="19" y="2"/>
                    <a:pt x="24" y="6"/>
                  </a:cubicBezTo>
                  <a:cubicBezTo>
                    <a:pt x="237" y="162"/>
                    <a:pt x="237" y="162"/>
                    <a:pt x="237" y="162"/>
                  </a:cubicBezTo>
                  <a:cubicBezTo>
                    <a:pt x="242" y="166"/>
                    <a:pt x="245" y="170"/>
                    <a:pt x="248" y="175"/>
                  </a:cubicBezTo>
                  <a:cubicBezTo>
                    <a:pt x="250" y="179"/>
                    <a:pt x="251" y="183"/>
                    <a:pt x="249" y="186"/>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3080" name="Freeform 8"/>
            <p:cNvSpPr/>
            <p:nvPr/>
          </p:nvSpPr>
          <p:spPr bwMode="auto">
            <a:xfrm>
              <a:off x="1287463" y="1036638"/>
              <a:ext cx="947737" cy="719138"/>
            </a:xfrm>
            <a:custGeom>
              <a:avLst/>
              <a:gdLst/>
              <a:ahLst/>
              <a:cxnLst>
                <a:cxn ang="0">
                  <a:pos x="248" y="17"/>
                </a:cxn>
                <a:cxn ang="0">
                  <a:pos x="237" y="29"/>
                </a:cxn>
                <a:cxn ang="0">
                  <a:pos x="24" y="185"/>
                </a:cxn>
                <a:cxn ang="0">
                  <a:pos x="11" y="191"/>
                </a:cxn>
                <a:cxn ang="0">
                  <a:pos x="2" y="186"/>
                </a:cxn>
                <a:cxn ang="0">
                  <a:pos x="3" y="175"/>
                </a:cxn>
                <a:cxn ang="0">
                  <a:pos x="14" y="162"/>
                </a:cxn>
                <a:cxn ang="0">
                  <a:pos x="227" y="6"/>
                </a:cxn>
                <a:cxn ang="0">
                  <a:pos x="241" y="0"/>
                </a:cxn>
                <a:cxn ang="0">
                  <a:pos x="249" y="5"/>
                </a:cxn>
                <a:cxn ang="0">
                  <a:pos x="248" y="17"/>
                </a:cxn>
              </a:cxnLst>
              <a:rect l="0" t="0" r="r" b="b"/>
              <a:pathLst>
                <a:path w="251" h="191">
                  <a:moveTo>
                    <a:pt x="248" y="17"/>
                  </a:moveTo>
                  <a:cubicBezTo>
                    <a:pt x="245" y="21"/>
                    <a:pt x="242" y="26"/>
                    <a:pt x="237" y="29"/>
                  </a:cubicBezTo>
                  <a:cubicBezTo>
                    <a:pt x="24" y="185"/>
                    <a:pt x="24" y="185"/>
                    <a:pt x="24" y="185"/>
                  </a:cubicBezTo>
                  <a:cubicBezTo>
                    <a:pt x="20" y="189"/>
                    <a:pt x="15" y="191"/>
                    <a:pt x="11" y="191"/>
                  </a:cubicBezTo>
                  <a:cubicBezTo>
                    <a:pt x="6" y="191"/>
                    <a:pt x="3" y="190"/>
                    <a:pt x="2" y="186"/>
                  </a:cubicBezTo>
                  <a:cubicBezTo>
                    <a:pt x="0" y="183"/>
                    <a:pt x="1" y="179"/>
                    <a:pt x="3" y="175"/>
                  </a:cubicBezTo>
                  <a:cubicBezTo>
                    <a:pt x="6" y="170"/>
                    <a:pt x="9" y="166"/>
                    <a:pt x="14" y="162"/>
                  </a:cubicBezTo>
                  <a:cubicBezTo>
                    <a:pt x="227" y="6"/>
                    <a:pt x="227" y="6"/>
                    <a:pt x="227" y="6"/>
                  </a:cubicBezTo>
                  <a:cubicBezTo>
                    <a:pt x="232" y="3"/>
                    <a:pt x="236" y="1"/>
                    <a:pt x="241" y="0"/>
                  </a:cubicBezTo>
                  <a:cubicBezTo>
                    <a:pt x="245" y="0"/>
                    <a:pt x="248" y="2"/>
                    <a:pt x="249" y="5"/>
                  </a:cubicBezTo>
                  <a:cubicBezTo>
                    <a:pt x="251" y="8"/>
                    <a:pt x="250" y="12"/>
                    <a:pt x="248" y="17"/>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3081" name="Freeform 9"/>
            <p:cNvSpPr/>
            <p:nvPr/>
          </p:nvSpPr>
          <p:spPr bwMode="auto">
            <a:xfrm>
              <a:off x="2300288" y="844550"/>
              <a:ext cx="655637" cy="436563"/>
            </a:xfrm>
            <a:custGeom>
              <a:avLst/>
              <a:gdLst/>
              <a:ahLst/>
              <a:cxnLst>
                <a:cxn ang="0">
                  <a:pos x="17" y="17"/>
                </a:cxn>
                <a:cxn ang="0">
                  <a:pos x="58" y="0"/>
                </a:cxn>
                <a:cxn ang="0">
                  <a:pos x="116" y="0"/>
                </a:cxn>
                <a:cxn ang="0">
                  <a:pos x="157" y="17"/>
                </a:cxn>
                <a:cxn ang="0">
                  <a:pos x="174" y="58"/>
                </a:cxn>
                <a:cxn ang="0">
                  <a:pos x="157" y="99"/>
                </a:cxn>
                <a:cxn ang="0">
                  <a:pos x="116" y="116"/>
                </a:cxn>
                <a:cxn ang="0">
                  <a:pos x="58" y="116"/>
                </a:cxn>
                <a:cxn ang="0">
                  <a:pos x="17" y="99"/>
                </a:cxn>
                <a:cxn ang="0">
                  <a:pos x="0" y="58"/>
                </a:cxn>
                <a:cxn ang="0">
                  <a:pos x="17" y="17"/>
                </a:cxn>
              </a:cxnLst>
              <a:rect l="0" t="0" r="r" b="b"/>
              <a:pathLst>
                <a:path w="174" h="116">
                  <a:moveTo>
                    <a:pt x="17" y="17"/>
                  </a:moveTo>
                  <a:cubicBezTo>
                    <a:pt x="28" y="6"/>
                    <a:pt x="42" y="0"/>
                    <a:pt x="58" y="0"/>
                  </a:cubicBezTo>
                  <a:cubicBezTo>
                    <a:pt x="116" y="0"/>
                    <a:pt x="116" y="0"/>
                    <a:pt x="116" y="0"/>
                  </a:cubicBezTo>
                  <a:cubicBezTo>
                    <a:pt x="132" y="0"/>
                    <a:pt x="146" y="6"/>
                    <a:pt x="157" y="17"/>
                  </a:cubicBezTo>
                  <a:cubicBezTo>
                    <a:pt x="168" y="28"/>
                    <a:pt x="174" y="42"/>
                    <a:pt x="174" y="58"/>
                  </a:cubicBezTo>
                  <a:cubicBezTo>
                    <a:pt x="174" y="74"/>
                    <a:pt x="168" y="88"/>
                    <a:pt x="157" y="99"/>
                  </a:cubicBezTo>
                  <a:cubicBezTo>
                    <a:pt x="146" y="110"/>
                    <a:pt x="132" y="116"/>
                    <a:pt x="116" y="116"/>
                  </a:cubicBezTo>
                  <a:cubicBezTo>
                    <a:pt x="58" y="116"/>
                    <a:pt x="58" y="116"/>
                    <a:pt x="58" y="116"/>
                  </a:cubicBezTo>
                  <a:cubicBezTo>
                    <a:pt x="42" y="116"/>
                    <a:pt x="28" y="110"/>
                    <a:pt x="17" y="99"/>
                  </a:cubicBezTo>
                  <a:cubicBezTo>
                    <a:pt x="6" y="88"/>
                    <a:pt x="0" y="74"/>
                    <a:pt x="0" y="58"/>
                  </a:cubicBezTo>
                  <a:cubicBezTo>
                    <a:pt x="0" y="42"/>
                    <a:pt x="6" y="28"/>
                    <a:pt x="17" y="17"/>
                  </a:cubicBezTo>
                  <a:close/>
                </a:path>
              </a:pathLst>
            </a:custGeom>
            <a:grpFill/>
            <a:ln w="9525">
              <a:noFill/>
              <a:round/>
            </a:ln>
          </p:spPr>
          <p:txBody>
            <a:bodyPr vert="horz" wrap="square" lIns="121920" tIns="60960" rIns="121920" bIns="60960" numCol="1" anchor="t" anchorCtr="0" compatLnSpc="1"/>
            <a:lstStyle/>
            <a:p>
              <a:endParaRPr lang="en-US" sz="2400"/>
            </a:p>
          </p:txBody>
        </p:sp>
      </p:grpSp>
      <p:grpSp>
        <p:nvGrpSpPr>
          <p:cNvPr id="97" name="Group 96"/>
          <p:cNvGrpSpPr/>
          <p:nvPr/>
        </p:nvGrpSpPr>
        <p:grpSpPr>
          <a:xfrm rot="5400000">
            <a:off x="10874177" y="1870965"/>
            <a:ext cx="737623" cy="873279"/>
            <a:chOff x="1160463" y="0"/>
            <a:chExt cx="1795462" cy="2125663"/>
          </a:xfrm>
          <a:solidFill>
            <a:schemeClr val="accent6"/>
          </a:solidFill>
        </p:grpSpPr>
        <p:sp>
          <p:nvSpPr>
            <p:cNvPr id="98" name="Freeform 5"/>
            <p:cNvSpPr/>
            <p:nvPr/>
          </p:nvSpPr>
          <p:spPr bwMode="auto">
            <a:xfrm>
              <a:off x="1160463" y="0"/>
              <a:ext cx="293687" cy="2125663"/>
            </a:xfrm>
            <a:custGeom>
              <a:avLst/>
              <a:gdLst/>
              <a:ahLst/>
              <a:cxnLst>
                <a:cxn ang="0">
                  <a:pos x="67" y="12"/>
                </a:cxn>
                <a:cxn ang="0">
                  <a:pos x="78" y="40"/>
                </a:cxn>
                <a:cxn ang="0">
                  <a:pos x="78" y="525"/>
                </a:cxn>
                <a:cxn ang="0">
                  <a:pos x="67" y="553"/>
                </a:cxn>
                <a:cxn ang="0">
                  <a:pos x="39" y="564"/>
                </a:cxn>
                <a:cxn ang="0">
                  <a:pos x="11" y="553"/>
                </a:cxn>
                <a:cxn ang="0">
                  <a:pos x="0" y="525"/>
                </a:cxn>
                <a:cxn ang="0">
                  <a:pos x="0" y="40"/>
                </a:cxn>
                <a:cxn ang="0">
                  <a:pos x="11" y="12"/>
                </a:cxn>
                <a:cxn ang="0">
                  <a:pos x="39" y="0"/>
                </a:cxn>
                <a:cxn ang="0">
                  <a:pos x="67" y="12"/>
                </a:cxn>
              </a:cxnLst>
              <a:rect l="0" t="0" r="r" b="b"/>
              <a:pathLst>
                <a:path w="78" h="564">
                  <a:moveTo>
                    <a:pt x="67" y="12"/>
                  </a:moveTo>
                  <a:cubicBezTo>
                    <a:pt x="75" y="19"/>
                    <a:pt x="78" y="29"/>
                    <a:pt x="78" y="40"/>
                  </a:cubicBezTo>
                  <a:cubicBezTo>
                    <a:pt x="78" y="525"/>
                    <a:pt x="78" y="525"/>
                    <a:pt x="78" y="525"/>
                  </a:cubicBezTo>
                  <a:cubicBezTo>
                    <a:pt x="78" y="536"/>
                    <a:pt x="75" y="545"/>
                    <a:pt x="67" y="553"/>
                  </a:cubicBezTo>
                  <a:cubicBezTo>
                    <a:pt x="59" y="560"/>
                    <a:pt x="50" y="564"/>
                    <a:pt x="39" y="564"/>
                  </a:cubicBezTo>
                  <a:cubicBezTo>
                    <a:pt x="28" y="564"/>
                    <a:pt x="19" y="560"/>
                    <a:pt x="11" y="553"/>
                  </a:cubicBezTo>
                  <a:cubicBezTo>
                    <a:pt x="3" y="545"/>
                    <a:pt x="0" y="536"/>
                    <a:pt x="0" y="525"/>
                  </a:cubicBezTo>
                  <a:cubicBezTo>
                    <a:pt x="0" y="40"/>
                    <a:pt x="0" y="40"/>
                    <a:pt x="0" y="40"/>
                  </a:cubicBezTo>
                  <a:cubicBezTo>
                    <a:pt x="0" y="29"/>
                    <a:pt x="3" y="19"/>
                    <a:pt x="11" y="12"/>
                  </a:cubicBezTo>
                  <a:cubicBezTo>
                    <a:pt x="19" y="4"/>
                    <a:pt x="28" y="0"/>
                    <a:pt x="39" y="0"/>
                  </a:cubicBezTo>
                  <a:cubicBezTo>
                    <a:pt x="50" y="0"/>
                    <a:pt x="59" y="4"/>
                    <a:pt x="67" y="12"/>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99" name="Freeform 6"/>
            <p:cNvSpPr/>
            <p:nvPr/>
          </p:nvSpPr>
          <p:spPr bwMode="auto">
            <a:xfrm>
              <a:off x="1246188" y="998538"/>
              <a:ext cx="1238250" cy="131763"/>
            </a:xfrm>
            <a:custGeom>
              <a:avLst/>
              <a:gdLst/>
              <a:ahLst/>
              <a:cxnLst>
                <a:cxn ang="0">
                  <a:pos x="321" y="30"/>
                </a:cxn>
                <a:cxn ang="0">
                  <a:pos x="305" y="35"/>
                </a:cxn>
                <a:cxn ang="0">
                  <a:pos x="23" y="35"/>
                </a:cxn>
                <a:cxn ang="0">
                  <a:pos x="7" y="30"/>
                </a:cxn>
                <a:cxn ang="0">
                  <a:pos x="0" y="17"/>
                </a:cxn>
                <a:cxn ang="0">
                  <a:pos x="7" y="5"/>
                </a:cxn>
                <a:cxn ang="0">
                  <a:pos x="23" y="0"/>
                </a:cxn>
                <a:cxn ang="0">
                  <a:pos x="305" y="0"/>
                </a:cxn>
                <a:cxn ang="0">
                  <a:pos x="321" y="5"/>
                </a:cxn>
                <a:cxn ang="0">
                  <a:pos x="328" y="17"/>
                </a:cxn>
                <a:cxn ang="0">
                  <a:pos x="321" y="30"/>
                </a:cxn>
              </a:cxnLst>
              <a:rect l="0" t="0" r="r" b="b"/>
              <a:pathLst>
                <a:path w="328" h="35">
                  <a:moveTo>
                    <a:pt x="321" y="30"/>
                  </a:moveTo>
                  <a:cubicBezTo>
                    <a:pt x="317" y="33"/>
                    <a:pt x="312" y="35"/>
                    <a:pt x="305" y="35"/>
                  </a:cubicBezTo>
                  <a:cubicBezTo>
                    <a:pt x="23" y="35"/>
                    <a:pt x="23" y="35"/>
                    <a:pt x="23" y="35"/>
                  </a:cubicBezTo>
                  <a:cubicBezTo>
                    <a:pt x="16" y="35"/>
                    <a:pt x="11" y="33"/>
                    <a:pt x="7" y="30"/>
                  </a:cubicBezTo>
                  <a:cubicBezTo>
                    <a:pt x="2" y="26"/>
                    <a:pt x="0" y="22"/>
                    <a:pt x="0" y="17"/>
                  </a:cubicBezTo>
                  <a:cubicBezTo>
                    <a:pt x="0" y="12"/>
                    <a:pt x="2" y="8"/>
                    <a:pt x="7" y="5"/>
                  </a:cubicBezTo>
                  <a:cubicBezTo>
                    <a:pt x="11" y="1"/>
                    <a:pt x="16" y="0"/>
                    <a:pt x="23" y="0"/>
                  </a:cubicBezTo>
                  <a:cubicBezTo>
                    <a:pt x="305" y="0"/>
                    <a:pt x="305" y="0"/>
                    <a:pt x="305" y="0"/>
                  </a:cubicBezTo>
                  <a:cubicBezTo>
                    <a:pt x="312" y="0"/>
                    <a:pt x="317" y="1"/>
                    <a:pt x="321" y="5"/>
                  </a:cubicBezTo>
                  <a:cubicBezTo>
                    <a:pt x="326" y="8"/>
                    <a:pt x="328" y="12"/>
                    <a:pt x="328" y="17"/>
                  </a:cubicBezTo>
                  <a:cubicBezTo>
                    <a:pt x="328" y="22"/>
                    <a:pt x="326" y="26"/>
                    <a:pt x="321" y="30"/>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100" name="Freeform 7"/>
            <p:cNvSpPr/>
            <p:nvPr/>
          </p:nvSpPr>
          <p:spPr bwMode="auto">
            <a:xfrm>
              <a:off x="1287463" y="384175"/>
              <a:ext cx="947737" cy="720725"/>
            </a:xfrm>
            <a:custGeom>
              <a:avLst/>
              <a:gdLst/>
              <a:ahLst/>
              <a:cxnLst>
                <a:cxn ang="0">
                  <a:pos x="249" y="186"/>
                </a:cxn>
                <a:cxn ang="0">
                  <a:pos x="241" y="191"/>
                </a:cxn>
                <a:cxn ang="0">
                  <a:pos x="227" y="185"/>
                </a:cxn>
                <a:cxn ang="0">
                  <a:pos x="14" y="28"/>
                </a:cxn>
                <a:cxn ang="0">
                  <a:pos x="3" y="16"/>
                </a:cxn>
                <a:cxn ang="0">
                  <a:pos x="2" y="4"/>
                </a:cxn>
                <a:cxn ang="0">
                  <a:pos x="10" y="0"/>
                </a:cxn>
                <a:cxn ang="0">
                  <a:pos x="24" y="6"/>
                </a:cxn>
                <a:cxn ang="0">
                  <a:pos x="237" y="162"/>
                </a:cxn>
                <a:cxn ang="0">
                  <a:pos x="248" y="175"/>
                </a:cxn>
                <a:cxn ang="0">
                  <a:pos x="249" y="186"/>
                </a:cxn>
              </a:cxnLst>
              <a:rect l="0" t="0" r="r" b="b"/>
              <a:pathLst>
                <a:path w="251" h="191">
                  <a:moveTo>
                    <a:pt x="249" y="186"/>
                  </a:moveTo>
                  <a:cubicBezTo>
                    <a:pt x="248" y="189"/>
                    <a:pt x="245" y="191"/>
                    <a:pt x="241" y="191"/>
                  </a:cubicBezTo>
                  <a:cubicBezTo>
                    <a:pt x="236" y="190"/>
                    <a:pt x="232" y="188"/>
                    <a:pt x="227" y="185"/>
                  </a:cubicBezTo>
                  <a:cubicBezTo>
                    <a:pt x="14" y="28"/>
                    <a:pt x="14" y="28"/>
                    <a:pt x="14" y="28"/>
                  </a:cubicBezTo>
                  <a:cubicBezTo>
                    <a:pt x="9" y="25"/>
                    <a:pt x="5" y="21"/>
                    <a:pt x="3" y="16"/>
                  </a:cubicBezTo>
                  <a:cubicBezTo>
                    <a:pt x="1" y="12"/>
                    <a:pt x="0" y="8"/>
                    <a:pt x="2" y="4"/>
                  </a:cubicBezTo>
                  <a:cubicBezTo>
                    <a:pt x="3" y="1"/>
                    <a:pt x="6" y="0"/>
                    <a:pt x="10" y="0"/>
                  </a:cubicBezTo>
                  <a:cubicBezTo>
                    <a:pt x="15" y="0"/>
                    <a:pt x="19" y="2"/>
                    <a:pt x="24" y="6"/>
                  </a:cubicBezTo>
                  <a:cubicBezTo>
                    <a:pt x="237" y="162"/>
                    <a:pt x="237" y="162"/>
                    <a:pt x="237" y="162"/>
                  </a:cubicBezTo>
                  <a:cubicBezTo>
                    <a:pt x="242" y="166"/>
                    <a:pt x="245" y="170"/>
                    <a:pt x="248" y="175"/>
                  </a:cubicBezTo>
                  <a:cubicBezTo>
                    <a:pt x="250" y="179"/>
                    <a:pt x="251" y="183"/>
                    <a:pt x="249" y="186"/>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101" name="Freeform 8"/>
            <p:cNvSpPr/>
            <p:nvPr/>
          </p:nvSpPr>
          <p:spPr bwMode="auto">
            <a:xfrm>
              <a:off x="1287463" y="1036638"/>
              <a:ext cx="947737" cy="719138"/>
            </a:xfrm>
            <a:custGeom>
              <a:avLst/>
              <a:gdLst/>
              <a:ahLst/>
              <a:cxnLst>
                <a:cxn ang="0">
                  <a:pos x="248" y="17"/>
                </a:cxn>
                <a:cxn ang="0">
                  <a:pos x="237" y="29"/>
                </a:cxn>
                <a:cxn ang="0">
                  <a:pos x="24" y="185"/>
                </a:cxn>
                <a:cxn ang="0">
                  <a:pos x="11" y="191"/>
                </a:cxn>
                <a:cxn ang="0">
                  <a:pos x="2" y="186"/>
                </a:cxn>
                <a:cxn ang="0">
                  <a:pos x="3" y="175"/>
                </a:cxn>
                <a:cxn ang="0">
                  <a:pos x="14" y="162"/>
                </a:cxn>
                <a:cxn ang="0">
                  <a:pos x="227" y="6"/>
                </a:cxn>
                <a:cxn ang="0">
                  <a:pos x="241" y="0"/>
                </a:cxn>
                <a:cxn ang="0">
                  <a:pos x="249" y="5"/>
                </a:cxn>
                <a:cxn ang="0">
                  <a:pos x="248" y="17"/>
                </a:cxn>
              </a:cxnLst>
              <a:rect l="0" t="0" r="r" b="b"/>
              <a:pathLst>
                <a:path w="251" h="191">
                  <a:moveTo>
                    <a:pt x="248" y="17"/>
                  </a:moveTo>
                  <a:cubicBezTo>
                    <a:pt x="245" y="21"/>
                    <a:pt x="242" y="26"/>
                    <a:pt x="237" y="29"/>
                  </a:cubicBezTo>
                  <a:cubicBezTo>
                    <a:pt x="24" y="185"/>
                    <a:pt x="24" y="185"/>
                    <a:pt x="24" y="185"/>
                  </a:cubicBezTo>
                  <a:cubicBezTo>
                    <a:pt x="20" y="189"/>
                    <a:pt x="15" y="191"/>
                    <a:pt x="11" y="191"/>
                  </a:cubicBezTo>
                  <a:cubicBezTo>
                    <a:pt x="6" y="191"/>
                    <a:pt x="3" y="190"/>
                    <a:pt x="2" y="186"/>
                  </a:cubicBezTo>
                  <a:cubicBezTo>
                    <a:pt x="0" y="183"/>
                    <a:pt x="1" y="179"/>
                    <a:pt x="3" y="175"/>
                  </a:cubicBezTo>
                  <a:cubicBezTo>
                    <a:pt x="6" y="170"/>
                    <a:pt x="9" y="166"/>
                    <a:pt x="14" y="162"/>
                  </a:cubicBezTo>
                  <a:cubicBezTo>
                    <a:pt x="227" y="6"/>
                    <a:pt x="227" y="6"/>
                    <a:pt x="227" y="6"/>
                  </a:cubicBezTo>
                  <a:cubicBezTo>
                    <a:pt x="232" y="3"/>
                    <a:pt x="236" y="1"/>
                    <a:pt x="241" y="0"/>
                  </a:cubicBezTo>
                  <a:cubicBezTo>
                    <a:pt x="245" y="0"/>
                    <a:pt x="248" y="2"/>
                    <a:pt x="249" y="5"/>
                  </a:cubicBezTo>
                  <a:cubicBezTo>
                    <a:pt x="251" y="8"/>
                    <a:pt x="250" y="12"/>
                    <a:pt x="248" y="17"/>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102" name="Freeform 9"/>
            <p:cNvSpPr/>
            <p:nvPr/>
          </p:nvSpPr>
          <p:spPr bwMode="auto">
            <a:xfrm>
              <a:off x="2300288" y="844550"/>
              <a:ext cx="655637" cy="436563"/>
            </a:xfrm>
            <a:custGeom>
              <a:avLst/>
              <a:gdLst/>
              <a:ahLst/>
              <a:cxnLst>
                <a:cxn ang="0">
                  <a:pos x="17" y="17"/>
                </a:cxn>
                <a:cxn ang="0">
                  <a:pos x="58" y="0"/>
                </a:cxn>
                <a:cxn ang="0">
                  <a:pos x="116" y="0"/>
                </a:cxn>
                <a:cxn ang="0">
                  <a:pos x="157" y="17"/>
                </a:cxn>
                <a:cxn ang="0">
                  <a:pos x="174" y="58"/>
                </a:cxn>
                <a:cxn ang="0">
                  <a:pos x="157" y="99"/>
                </a:cxn>
                <a:cxn ang="0">
                  <a:pos x="116" y="116"/>
                </a:cxn>
                <a:cxn ang="0">
                  <a:pos x="58" y="116"/>
                </a:cxn>
                <a:cxn ang="0">
                  <a:pos x="17" y="99"/>
                </a:cxn>
                <a:cxn ang="0">
                  <a:pos x="0" y="58"/>
                </a:cxn>
                <a:cxn ang="0">
                  <a:pos x="17" y="17"/>
                </a:cxn>
              </a:cxnLst>
              <a:rect l="0" t="0" r="r" b="b"/>
              <a:pathLst>
                <a:path w="174" h="116">
                  <a:moveTo>
                    <a:pt x="17" y="17"/>
                  </a:moveTo>
                  <a:cubicBezTo>
                    <a:pt x="28" y="6"/>
                    <a:pt x="42" y="0"/>
                    <a:pt x="58" y="0"/>
                  </a:cubicBezTo>
                  <a:cubicBezTo>
                    <a:pt x="116" y="0"/>
                    <a:pt x="116" y="0"/>
                    <a:pt x="116" y="0"/>
                  </a:cubicBezTo>
                  <a:cubicBezTo>
                    <a:pt x="132" y="0"/>
                    <a:pt x="146" y="6"/>
                    <a:pt x="157" y="17"/>
                  </a:cubicBezTo>
                  <a:cubicBezTo>
                    <a:pt x="168" y="28"/>
                    <a:pt x="174" y="42"/>
                    <a:pt x="174" y="58"/>
                  </a:cubicBezTo>
                  <a:cubicBezTo>
                    <a:pt x="174" y="74"/>
                    <a:pt x="168" y="88"/>
                    <a:pt x="157" y="99"/>
                  </a:cubicBezTo>
                  <a:cubicBezTo>
                    <a:pt x="146" y="110"/>
                    <a:pt x="132" y="116"/>
                    <a:pt x="116" y="116"/>
                  </a:cubicBezTo>
                  <a:cubicBezTo>
                    <a:pt x="58" y="116"/>
                    <a:pt x="58" y="116"/>
                    <a:pt x="58" y="116"/>
                  </a:cubicBezTo>
                  <a:cubicBezTo>
                    <a:pt x="42" y="116"/>
                    <a:pt x="28" y="110"/>
                    <a:pt x="17" y="99"/>
                  </a:cubicBezTo>
                  <a:cubicBezTo>
                    <a:pt x="6" y="88"/>
                    <a:pt x="0" y="74"/>
                    <a:pt x="0" y="58"/>
                  </a:cubicBezTo>
                  <a:cubicBezTo>
                    <a:pt x="0" y="42"/>
                    <a:pt x="6" y="28"/>
                    <a:pt x="17" y="17"/>
                  </a:cubicBezTo>
                  <a:close/>
                </a:path>
              </a:pathLst>
            </a:custGeom>
            <a:grpFill/>
            <a:ln w="9525">
              <a:noFill/>
              <a:round/>
            </a:ln>
          </p:spPr>
          <p:txBody>
            <a:bodyPr vert="horz" wrap="square" lIns="121920" tIns="60960" rIns="121920" bIns="60960" numCol="1" anchor="t" anchorCtr="0" compatLnSpc="1"/>
            <a:lstStyle/>
            <a:p>
              <a:endParaRPr lang="en-US" sz="2400"/>
            </a:p>
          </p:txBody>
        </p:sp>
      </p:grpSp>
      <p:grpSp>
        <p:nvGrpSpPr>
          <p:cNvPr id="103" name="Group 72"/>
          <p:cNvGrpSpPr/>
          <p:nvPr/>
        </p:nvGrpSpPr>
        <p:grpSpPr>
          <a:xfrm>
            <a:off x="1899285" y="1871345"/>
            <a:ext cx="1449705" cy="1661160"/>
            <a:chOff x="5857748" y="1547380"/>
            <a:chExt cx="1075849" cy="1245868"/>
          </a:xfrm>
        </p:grpSpPr>
        <p:sp>
          <p:nvSpPr>
            <p:cNvPr id="104" name="Text Placeholder 3"/>
            <p:cNvSpPr txBox="1"/>
            <p:nvPr/>
          </p:nvSpPr>
          <p:spPr>
            <a:xfrm>
              <a:off x="6156573" y="1547380"/>
              <a:ext cx="457200" cy="184308"/>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accent1"/>
                  </a:solidFill>
                  <a:effectLst/>
                  <a:uLnTx/>
                  <a:uFillTx/>
                  <a:latin typeface="+mn-lt"/>
                  <a:ea typeface="+mn-ea"/>
                  <a:cs typeface="+mn-cs"/>
                </a:rPr>
                <a:t>项目方</a:t>
              </a:r>
              <a:endParaRPr kumimoji="0" lang="zh-CN" altLang="en-US" sz="1600" b="1" i="0" u="none" strike="noStrike" kern="1200" cap="none" spc="0" normalizeH="0" baseline="0" noProof="0" dirty="0" smtClean="0">
                <a:ln>
                  <a:noFill/>
                </a:ln>
                <a:solidFill>
                  <a:schemeClr val="accent1"/>
                </a:solidFill>
                <a:effectLst/>
                <a:uLnTx/>
                <a:uFillTx/>
                <a:latin typeface="+mn-lt"/>
                <a:ea typeface="+mn-ea"/>
                <a:cs typeface="+mn-cs"/>
              </a:endParaRPr>
            </a:p>
          </p:txBody>
        </p:sp>
        <p:sp>
          <p:nvSpPr>
            <p:cNvPr id="105" name="Text Placeholder 3"/>
            <p:cNvSpPr txBox="1"/>
            <p:nvPr/>
          </p:nvSpPr>
          <p:spPr>
            <a:xfrm>
              <a:off x="5857748" y="1714543"/>
              <a:ext cx="1075849" cy="107870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lnSpc>
                  <a:spcPct val="130000"/>
                </a:lnSpc>
              </a:pPr>
              <a:r>
                <a:rPr lang="zh-CN" altLang="en-US" sz="1200" b="1" dirty="0">
                  <a:solidFill>
                    <a:srgbClr val="377790"/>
                  </a:solidFill>
                  <a:sym typeface="+mn-ea"/>
                </a:rPr>
                <a:t>效能难以评估</a:t>
              </a:r>
              <a:endParaRPr lang="zh-CN" altLang="en-US" sz="1200" b="1" dirty="0">
                <a:solidFill>
                  <a:srgbClr val="377790"/>
                </a:solidFill>
                <a:sym typeface="+mn-ea"/>
              </a:endParaRPr>
            </a:p>
            <a:p>
              <a:pPr algn="ctr">
                <a:lnSpc>
                  <a:spcPct val="130000"/>
                </a:lnSpc>
              </a:pPr>
              <a:endParaRPr lang="zh-CN" altLang="en-US" sz="1200" b="1" dirty="0">
                <a:solidFill>
                  <a:srgbClr val="377790"/>
                </a:solidFill>
                <a:sym typeface="+mn-ea"/>
              </a:endParaRPr>
            </a:p>
            <a:p>
              <a:pPr algn="l">
                <a:lnSpc>
                  <a:spcPct val="130000"/>
                </a:lnSpc>
              </a:pPr>
              <a:r>
                <a:rPr lang="en-US" sz="1200" dirty="0" smtClean="0">
                  <a:solidFill>
                    <a:schemeClr val="tx1">
                      <a:lumMod val="50000"/>
                      <a:lumOff val="50000"/>
                    </a:schemeClr>
                  </a:solidFill>
                  <a:sym typeface="+mn-ea"/>
                </a:rPr>
                <a:t>项目方确定启动项目，圈定项目范围，内容，并面向市场进行招标，项目验收后进行付款。</a:t>
              </a:r>
              <a:endParaRPr lang="en-US" sz="1200" dirty="0" smtClean="0">
                <a:solidFill>
                  <a:schemeClr val="tx1">
                    <a:lumMod val="50000"/>
                    <a:lumOff val="50000"/>
                  </a:schemeClr>
                </a:solidFill>
                <a:sym typeface="+mn-ea"/>
              </a:endParaRPr>
            </a:p>
          </p:txBody>
        </p:sp>
      </p:grpSp>
      <p:grpSp>
        <p:nvGrpSpPr>
          <p:cNvPr id="106" name="Group 72"/>
          <p:cNvGrpSpPr/>
          <p:nvPr/>
        </p:nvGrpSpPr>
        <p:grpSpPr>
          <a:xfrm>
            <a:off x="9082044" y="1870380"/>
            <a:ext cx="1520272" cy="1902392"/>
            <a:chOff x="5824092" y="1548332"/>
            <a:chExt cx="1140204" cy="1426794"/>
          </a:xfrm>
        </p:grpSpPr>
        <p:sp>
          <p:nvSpPr>
            <p:cNvPr id="107" name="Text Placeholder 3"/>
            <p:cNvSpPr txBox="1"/>
            <p:nvPr/>
          </p:nvSpPr>
          <p:spPr>
            <a:xfrm>
              <a:off x="6117521" y="1548332"/>
              <a:ext cx="457200" cy="18430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accent5"/>
                  </a:solidFill>
                  <a:effectLst/>
                  <a:uLnTx/>
                  <a:uFillTx/>
                  <a:latin typeface="+mn-lt"/>
                  <a:ea typeface="+mn-ea"/>
                  <a:cs typeface="+mn-cs"/>
                </a:rPr>
                <a:t>施工队</a:t>
              </a:r>
              <a:endParaRPr kumimoji="0" lang="zh-CN" altLang="en-US" sz="1600" b="1" i="0"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08" name="Text Placeholder 3"/>
            <p:cNvSpPr txBox="1"/>
            <p:nvPr/>
          </p:nvSpPr>
          <p:spPr>
            <a:xfrm>
              <a:off x="5824092" y="1716397"/>
              <a:ext cx="1140204" cy="125872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lnSpc>
                  <a:spcPct val="130000"/>
                </a:lnSpc>
                <a:buClrTx/>
                <a:buSzTx/>
                <a:buFontTx/>
              </a:pPr>
              <a:r>
                <a:rPr lang="zh-CN" altLang="en-US" sz="1200" b="1" dirty="0">
                  <a:solidFill>
                    <a:srgbClr val="377790"/>
                  </a:solidFill>
                  <a:sym typeface="+mn-ea"/>
                </a:rPr>
                <a:t>欠薪无保障</a:t>
              </a:r>
              <a:endParaRPr lang="zh-CN" altLang="en-US" sz="1200" b="1" dirty="0">
                <a:solidFill>
                  <a:srgbClr val="377790"/>
                </a:solidFill>
                <a:sym typeface="+mn-ea"/>
              </a:endParaRPr>
            </a:p>
            <a:p>
              <a:pPr algn="l">
                <a:lnSpc>
                  <a:spcPct val="130000"/>
                </a:lnSpc>
                <a:buClrTx/>
                <a:buSzTx/>
                <a:buFontTx/>
              </a:pPr>
              <a:endParaRPr lang="en-US" sz="1200" dirty="0" smtClean="0">
                <a:solidFill>
                  <a:schemeClr val="tx1">
                    <a:lumMod val="50000"/>
                    <a:lumOff val="50000"/>
                  </a:schemeClr>
                </a:solidFill>
                <a:sym typeface="+mn-ea"/>
              </a:endParaRPr>
            </a:p>
            <a:p>
              <a:pPr algn="l">
                <a:lnSpc>
                  <a:spcPct val="130000"/>
                </a:lnSpc>
                <a:buClrTx/>
                <a:buSzTx/>
                <a:buFontTx/>
              </a:pPr>
              <a:r>
                <a:rPr lang="en-US" sz="1200" dirty="0" smtClean="0">
                  <a:solidFill>
                    <a:schemeClr val="tx1">
                      <a:lumMod val="50000"/>
                      <a:lumOff val="50000"/>
                    </a:schemeClr>
                  </a:solidFill>
                  <a:sym typeface="+mn-ea"/>
                </a:rPr>
                <a:t>施工队负责具体施工工作，一般有几个包工头领队，农民工实际工作。</a:t>
              </a:r>
              <a:endParaRPr lang="en-US" sz="1200" dirty="0" smtClean="0">
                <a:solidFill>
                  <a:srgbClr val="377790"/>
                </a:solidFill>
                <a:sym typeface="+mn-ea"/>
              </a:endParaRPr>
            </a:p>
            <a:p>
              <a:pPr algn="ctr">
                <a:lnSpc>
                  <a:spcPct val="130000"/>
                </a:lnSpc>
                <a:buClrTx/>
                <a:buSzTx/>
                <a:buFontTx/>
              </a:pPr>
              <a:endParaRPr lang="zh-CN" altLang="en-US" sz="1200" b="1" dirty="0" smtClean="0">
                <a:solidFill>
                  <a:srgbClr val="377790"/>
                </a:solidFill>
                <a:sym typeface="+mn-ea"/>
              </a:endParaRPr>
            </a:p>
          </p:txBody>
        </p:sp>
      </p:grpSp>
      <p:grpSp>
        <p:nvGrpSpPr>
          <p:cNvPr id="109" name="Group 72"/>
          <p:cNvGrpSpPr/>
          <p:nvPr/>
        </p:nvGrpSpPr>
        <p:grpSpPr>
          <a:xfrm>
            <a:off x="7331710" y="2997200"/>
            <a:ext cx="1395095" cy="1819275"/>
            <a:chOff x="5772311" y="1416357"/>
            <a:chExt cx="1256972" cy="1364555"/>
          </a:xfrm>
        </p:grpSpPr>
        <p:sp>
          <p:nvSpPr>
            <p:cNvPr id="110" name="Text Placeholder 3"/>
            <p:cNvSpPr txBox="1"/>
            <p:nvPr/>
          </p:nvSpPr>
          <p:spPr>
            <a:xfrm>
              <a:off x="5792205" y="2596590"/>
              <a:ext cx="1084523" cy="184322"/>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schemeClr val="accent4"/>
                  </a:solidFill>
                  <a:effectLst/>
                  <a:uLnTx/>
                  <a:uFillTx/>
                  <a:latin typeface="+mn-lt"/>
                  <a:ea typeface="+mn-ea"/>
                  <a:cs typeface="+mn-cs"/>
                </a:rPr>
                <a:t>承建商</a:t>
              </a:r>
              <a:endParaRPr kumimoji="0" lang="zh-CN" altLang="en-US" sz="1600" b="1" i="0" u="none" strike="noStrike" kern="1200" cap="none" spc="0" normalizeH="0" baseline="0" noProof="0" dirty="0" smtClean="0">
                <a:ln>
                  <a:noFill/>
                </a:ln>
                <a:solidFill>
                  <a:schemeClr val="accent4"/>
                </a:solidFill>
                <a:effectLst/>
                <a:uLnTx/>
                <a:uFillTx/>
                <a:latin typeface="+mn-lt"/>
                <a:ea typeface="+mn-ea"/>
                <a:cs typeface="+mn-cs"/>
              </a:endParaRPr>
            </a:p>
          </p:txBody>
        </p:sp>
        <p:sp>
          <p:nvSpPr>
            <p:cNvPr id="111" name="Text Placeholder 3"/>
            <p:cNvSpPr txBox="1"/>
            <p:nvPr/>
          </p:nvSpPr>
          <p:spPr>
            <a:xfrm>
              <a:off x="5772311" y="1416357"/>
              <a:ext cx="1256972" cy="125882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dist">
                <a:lnSpc>
                  <a:spcPct val="130000"/>
                </a:lnSpc>
                <a:buClrTx/>
                <a:buSzTx/>
                <a:buFontTx/>
              </a:pPr>
              <a:r>
                <a:rPr lang="en-US" sz="1200" dirty="0" err="1" smtClean="0">
                  <a:solidFill>
                    <a:schemeClr val="tx1">
                      <a:lumMod val="50000"/>
                      <a:lumOff val="50000"/>
                    </a:schemeClr>
                  </a:solidFill>
                  <a:sym typeface="+mn-ea"/>
                </a:rPr>
                <a:t>经过多层转包后，项到最终承建商手中</a:t>
              </a:r>
              <a:r>
                <a:rPr lang="zh-CN" altLang="en-US" sz="1200" dirty="0" err="1">
                  <a:solidFill>
                    <a:schemeClr val="tx1">
                      <a:lumMod val="50000"/>
                      <a:lumOff val="50000"/>
                    </a:schemeClr>
                  </a:solidFill>
                  <a:sym typeface="+mn-ea"/>
                </a:rPr>
                <a:t>，</a:t>
              </a:r>
              <a:r>
                <a:rPr lang="en-US" sz="1200" dirty="0" err="1" smtClean="0">
                  <a:solidFill>
                    <a:schemeClr val="tx1">
                      <a:lumMod val="50000"/>
                      <a:lumOff val="50000"/>
                    </a:schemeClr>
                  </a:solidFill>
                  <a:sym typeface="+mn-ea"/>
                </a:rPr>
                <a:t>但经常采购材料已经被上游转包商限定，承建商负责直接施工</a:t>
              </a:r>
              <a:r>
                <a:rPr lang="zh-CN" altLang="en-US" sz="1200" dirty="0">
                  <a:solidFill>
                    <a:schemeClr val="tx1">
                      <a:lumMod val="50000"/>
                      <a:lumOff val="50000"/>
                    </a:schemeClr>
                  </a:solidFill>
                  <a:sym typeface="+mn-ea"/>
                </a:rPr>
                <a:t>。</a:t>
              </a:r>
              <a:endParaRPr lang="zh-CN" altLang="en-US" sz="1200" dirty="0">
                <a:solidFill>
                  <a:schemeClr val="tx1">
                    <a:lumMod val="50000"/>
                    <a:lumOff val="50000"/>
                  </a:schemeClr>
                </a:solidFill>
                <a:sym typeface="+mn-ea"/>
              </a:endParaRPr>
            </a:p>
            <a:p>
              <a:pPr algn="ctr">
                <a:lnSpc>
                  <a:spcPct val="130000"/>
                </a:lnSpc>
                <a:buClrTx/>
                <a:buSzTx/>
                <a:buFontTx/>
              </a:pPr>
              <a:r>
                <a:rPr lang="zh-CN" altLang="en-US" sz="1200" b="1" dirty="0">
                  <a:solidFill>
                    <a:srgbClr val="377790"/>
                  </a:solidFill>
                  <a:sym typeface="+mn-ea"/>
                </a:rPr>
                <a:t>结款难垫付严重</a:t>
              </a:r>
              <a:endParaRPr lang="zh-CN" altLang="en-US" sz="1200" b="1" dirty="0">
                <a:solidFill>
                  <a:srgbClr val="377790"/>
                </a:solidFill>
                <a:sym typeface="+mn-ea"/>
              </a:endParaRPr>
            </a:p>
            <a:p>
              <a:pPr algn="ctr">
                <a:lnSpc>
                  <a:spcPct val="130000"/>
                </a:lnSpc>
                <a:buClrTx/>
                <a:buSzTx/>
                <a:buFontTx/>
              </a:pPr>
              <a:endParaRPr lang="zh-CN" altLang="en-US" sz="1200" b="1" dirty="0" smtClean="0">
                <a:solidFill>
                  <a:srgbClr val="377790"/>
                </a:solidFill>
                <a:sym typeface="+mn-ea"/>
              </a:endParaRPr>
            </a:p>
          </p:txBody>
        </p:sp>
      </p:grpSp>
      <p:grpSp>
        <p:nvGrpSpPr>
          <p:cNvPr id="118" name="Group 117"/>
          <p:cNvGrpSpPr/>
          <p:nvPr/>
        </p:nvGrpSpPr>
        <p:grpSpPr>
          <a:xfrm>
            <a:off x="7427885" y="1892813"/>
            <a:ext cx="1075331" cy="1075331"/>
            <a:chOff x="5570914" y="1189182"/>
            <a:chExt cx="806498" cy="806498"/>
          </a:xfrm>
        </p:grpSpPr>
        <p:sp>
          <p:nvSpPr>
            <p:cNvPr id="30" name="Rounded Rectangle 29"/>
            <p:cNvSpPr/>
            <p:nvPr/>
          </p:nvSpPr>
          <p:spPr>
            <a:xfrm>
              <a:off x="5570914" y="1189182"/>
              <a:ext cx="806498" cy="806498"/>
            </a:xfrm>
            <a:prstGeom prst="roundRect">
              <a:avLst>
                <a:gd name="adj" fmla="val 13124"/>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12" name="Group 111"/>
            <p:cNvGrpSpPr/>
            <p:nvPr/>
          </p:nvGrpSpPr>
          <p:grpSpPr>
            <a:xfrm flipH="1">
              <a:off x="5689511" y="1440158"/>
              <a:ext cx="577850" cy="293688"/>
              <a:chOff x="5578475" y="2705100"/>
              <a:chExt cx="577850" cy="293688"/>
            </a:xfrm>
            <a:solidFill>
              <a:schemeClr val="accent4"/>
            </a:solidFill>
          </p:grpSpPr>
          <p:sp>
            <p:nvSpPr>
              <p:cNvPr id="113" name="Freeform 15"/>
              <p:cNvSpPr>
                <a:spLocks noEditPoints="1"/>
              </p:cNvSpPr>
              <p:nvPr/>
            </p:nvSpPr>
            <p:spPr bwMode="auto">
              <a:xfrm>
                <a:off x="5578475" y="2705100"/>
                <a:ext cx="577850" cy="230187"/>
              </a:xfrm>
              <a:custGeom>
                <a:avLst/>
                <a:gdLst/>
                <a:ahLst/>
                <a:cxnLst>
                  <a:cxn ang="0">
                    <a:pos x="53" y="49"/>
                  </a:cxn>
                  <a:cxn ang="0">
                    <a:pos x="44" y="40"/>
                  </a:cxn>
                  <a:cxn ang="0">
                    <a:pos x="44" y="4"/>
                  </a:cxn>
                  <a:cxn ang="0">
                    <a:pos x="45" y="2"/>
                  </a:cxn>
                  <a:cxn ang="0">
                    <a:pos x="46" y="2"/>
                  </a:cxn>
                  <a:cxn ang="0">
                    <a:pos x="47" y="1"/>
                  </a:cxn>
                  <a:cxn ang="0">
                    <a:pos x="46" y="0"/>
                  </a:cxn>
                  <a:cxn ang="0">
                    <a:pos x="40" y="0"/>
                  </a:cxn>
                  <a:cxn ang="0">
                    <a:pos x="37" y="3"/>
                  </a:cxn>
                  <a:cxn ang="0">
                    <a:pos x="37" y="9"/>
                  </a:cxn>
                  <a:cxn ang="0">
                    <a:pos x="21" y="9"/>
                  </a:cxn>
                  <a:cxn ang="0">
                    <a:pos x="7" y="18"/>
                  </a:cxn>
                  <a:cxn ang="0">
                    <a:pos x="2" y="30"/>
                  </a:cxn>
                  <a:cxn ang="0">
                    <a:pos x="0" y="39"/>
                  </a:cxn>
                  <a:cxn ang="0">
                    <a:pos x="0" y="59"/>
                  </a:cxn>
                  <a:cxn ang="0">
                    <a:pos x="12" y="51"/>
                  </a:cxn>
                  <a:cxn ang="0">
                    <a:pos x="24" y="57"/>
                  </a:cxn>
                  <a:cxn ang="0">
                    <a:pos x="98" y="57"/>
                  </a:cxn>
                  <a:cxn ang="0">
                    <a:pos x="109" y="51"/>
                  </a:cxn>
                  <a:cxn ang="0">
                    <a:pos x="121" y="57"/>
                  </a:cxn>
                  <a:cxn ang="0">
                    <a:pos x="122" y="57"/>
                  </a:cxn>
                  <a:cxn ang="0">
                    <a:pos x="134" y="51"/>
                  </a:cxn>
                  <a:cxn ang="0">
                    <a:pos x="145" y="57"/>
                  </a:cxn>
                  <a:cxn ang="0">
                    <a:pos x="148" y="57"/>
                  </a:cxn>
                  <a:cxn ang="0">
                    <a:pos x="150" y="56"/>
                  </a:cxn>
                  <a:cxn ang="0">
                    <a:pos x="151" y="54"/>
                  </a:cxn>
                  <a:cxn ang="0">
                    <a:pos x="151" y="52"/>
                  </a:cxn>
                  <a:cxn ang="0">
                    <a:pos x="148" y="49"/>
                  </a:cxn>
                  <a:cxn ang="0">
                    <a:pos x="53" y="49"/>
                  </a:cxn>
                  <a:cxn ang="0">
                    <a:pos x="34" y="31"/>
                  </a:cxn>
                  <a:cxn ang="0">
                    <a:pos x="32" y="33"/>
                  </a:cxn>
                  <a:cxn ang="0">
                    <a:pos x="11" y="33"/>
                  </a:cxn>
                  <a:cxn ang="0">
                    <a:pos x="14" y="30"/>
                  </a:cxn>
                  <a:cxn ang="0">
                    <a:pos x="17" y="31"/>
                  </a:cxn>
                  <a:cxn ang="0">
                    <a:pos x="15" y="27"/>
                  </a:cxn>
                  <a:cxn ang="0">
                    <a:pos x="12" y="25"/>
                  </a:cxn>
                  <a:cxn ang="0">
                    <a:pos x="12" y="29"/>
                  </a:cxn>
                  <a:cxn ang="0">
                    <a:pos x="8" y="32"/>
                  </a:cxn>
                  <a:cxn ang="0">
                    <a:pos x="13" y="20"/>
                  </a:cxn>
                  <a:cxn ang="0">
                    <a:pos x="22" y="14"/>
                  </a:cxn>
                  <a:cxn ang="0">
                    <a:pos x="32" y="14"/>
                  </a:cxn>
                  <a:cxn ang="0">
                    <a:pos x="34" y="15"/>
                  </a:cxn>
                  <a:cxn ang="0">
                    <a:pos x="34" y="17"/>
                  </a:cxn>
                  <a:cxn ang="0">
                    <a:pos x="34" y="31"/>
                  </a:cxn>
                  <a:cxn ang="0">
                    <a:pos x="34" y="31"/>
                  </a:cxn>
                  <a:cxn ang="0">
                    <a:pos x="34" y="31"/>
                  </a:cxn>
                </a:cxnLst>
                <a:rect l="0" t="0" r="r" b="b"/>
                <a:pathLst>
                  <a:path w="151" h="59">
                    <a:moveTo>
                      <a:pt x="53" y="49"/>
                    </a:moveTo>
                    <a:cubicBezTo>
                      <a:pt x="48" y="49"/>
                      <a:pt x="44" y="45"/>
                      <a:pt x="44" y="40"/>
                    </a:cubicBezTo>
                    <a:cubicBezTo>
                      <a:pt x="44" y="4"/>
                      <a:pt x="44" y="4"/>
                      <a:pt x="44" y="4"/>
                    </a:cubicBezTo>
                    <a:cubicBezTo>
                      <a:pt x="44" y="3"/>
                      <a:pt x="44" y="2"/>
                      <a:pt x="45" y="2"/>
                    </a:cubicBezTo>
                    <a:cubicBezTo>
                      <a:pt x="46" y="2"/>
                      <a:pt x="46" y="2"/>
                      <a:pt x="46" y="2"/>
                    </a:cubicBezTo>
                    <a:cubicBezTo>
                      <a:pt x="47" y="2"/>
                      <a:pt x="47" y="2"/>
                      <a:pt x="47" y="1"/>
                    </a:cubicBezTo>
                    <a:cubicBezTo>
                      <a:pt x="47" y="0"/>
                      <a:pt x="47" y="0"/>
                      <a:pt x="46" y="0"/>
                    </a:cubicBezTo>
                    <a:cubicBezTo>
                      <a:pt x="40" y="0"/>
                      <a:pt x="40" y="0"/>
                      <a:pt x="40" y="0"/>
                    </a:cubicBezTo>
                    <a:cubicBezTo>
                      <a:pt x="39" y="0"/>
                      <a:pt x="37" y="1"/>
                      <a:pt x="37" y="3"/>
                    </a:cubicBezTo>
                    <a:cubicBezTo>
                      <a:pt x="37" y="9"/>
                      <a:pt x="37" y="9"/>
                      <a:pt x="37" y="9"/>
                    </a:cubicBezTo>
                    <a:cubicBezTo>
                      <a:pt x="21" y="9"/>
                      <a:pt x="21" y="9"/>
                      <a:pt x="21" y="9"/>
                    </a:cubicBezTo>
                    <a:cubicBezTo>
                      <a:pt x="14" y="9"/>
                      <a:pt x="9" y="13"/>
                      <a:pt x="7" y="18"/>
                    </a:cubicBezTo>
                    <a:cubicBezTo>
                      <a:pt x="2" y="30"/>
                      <a:pt x="2" y="30"/>
                      <a:pt x="2" y="30"/>
                    </a:cubicBezTo>
                    <a:cubicBezTo>
                      <a:pt x="1" y="33"/>
                      <a:pt x="0" y="36"/>
                      <a:pt x="0" y="39"/>
                    </a:cubicBezTo>
                    <a:cubicBezTo>
                      <a:pt x="0" y="59"/>
                      <a:pt x="0" y="59"/>
                      <a:pt x="0" y="59"/>
                    </a:cubicBezTo>
                    <a:cubicBezTo>
                      <a:pt x="2" y="54"/>
                      <a:pt x="7" y="51"/>
                      <a:pt x="12" y="51"/>
                    </a:cubicBezTo>
                    <a:cubicBezTo>
                      <a:pt x="17" y="51"/>
                      <a:pt x="21" y="53"/>
                      <a:pt x="24" y="57"/>
                    </a:cubicBezTo>
                    <a:cubicBezTo>
                      <a:pt x="98" y="57"/>
                      <a:pt x="98" y="57"/>
                      <a:pt x="98" y="57"/>
                    </a:cubicBezTo>
                    <a:cubicBezTo>
                      <a:pt x="100" y="53"/>
                      <a:pt x="105" y="51"/>
                      <a:pt x="109" y="51"/>
                    </a:cubicBezTo>
                    <a:cubicBezTo>
                      <a:pt x="114" y="51"/>
                      <a:pt x="118" y="53"/>
                      <a:pt x="121" y="57"/>
                    </a:cubicBezTo>
                    <a:cubicBezTo>
                      <a:pt x="122" y="57"/>
                      <a:pt x="122" y="57"/>
                      <a:pt x="122" y="57"/>
                    </a:cubicBezTo>
                    <a:cubicBezTo>
                      <a:pt x="125" y="53"/>
                      <a:pt x="129" y="51"/>
                      <a:pt x="134" y="51"/>
                    </a:cubicBezTo>
                    <a:cubicBezTo>
                      <a:pt x="138" y="51"/>
                      <a:pt x="143" y="53"/>
                      <a:pt x="145" y="57"/>
                    </a:cubicBezTo>
                    <a:cubicBezTo>
                      <a:pt x="148" y="57"/>
                      <a:pt x="148" y="57"/>
                      <a:pt x="148" y="57"/>
                    </a:cubicBezTo>
                    <a:cubicBezTo>
                      <a:pt x="149" y="57"/>
                      <a:pt x="150" y="57"/>
                      <a:pt x="150" y="56"/>
                    </a:cubicBezTo>
                    <a:cubicBezTo>
                      <a:pt x="151" y="56"/>
                      <a:pt x="151" y="55"/>
                      <a:pt x="151" y="54"/>
                    </a:cubicBezTo>
                    <a:cubicBezTo>
                      <a:pt x="151" y="52"/>
                      <a:pt x="151" y="52"/>
                      <a:pt x="151" y="52"/>
                    </a:cubicBezTo>
                    <a:cubicBezTo>
                      <a:pt x="151" y="50"/>
                      <a:pt x="150" y="49"/>
                      <a:pt x="148" y="49"/>
                    </a:cubicBezTo>
                    <a:lnTo>
                      <a:pt x="53" y="49"/>
                    </a:lnTo>
                    <a:close/>
                    <a:moveTo>
                      <a:pt x="34" y="31"/>
                    </a:moveTo>
                    <a:cubicBezTo>
                      <a:pt x="34" y="32"/>
                      <a:pt x="33" y="33"/>
                      <a:pt x="32" y="33"/>
                    </a:cubicBezTo>
                    <a:cubicBezTo>
                      <a:pt x="11" y="33"/>
                      <a:pt x="11" y="33"/>
                      <a:pt x="11" y="33"/>
                    </a:cubicBezTo>
                    <a:cubicBezTo>
                      <a:pt x="14" y="30"/>
                      <a:pt x="14" y="30"/>
                      <a:pt x="14" y="30"/>
                    </a:cubicBezTo>
                    <a:cubicBezTo>
                      <a:pt x="15" y="31"/>
                      <a:pt x="16" y="31"/>
                      <a:pt x="17" y="31"/>
                    </a:cubicBezTo>
                    <a:cubicBezTo>
                      <a:pt x="17" y="30"/>
                      <a:pt x="17" y="28"/>
                      <a:pt x="15" y="27"/>
                    </a:cubicBezTo>
                    <a:cubicBezTo>
                      <a:pt x="14" y="25"/>
                      <a:pt x="12" y="25"/>
                      <a:pt x="12" y="25"/>
                    </a:cubicBezTo>
                    <a:cubicBezTo>
                      <a:pt x="11" y="26"/>
                      <a:pt x="11" y="27"/>
                      <a:pt x="12" y="29"/>
                    </a:cubicBezTo>
                    <a:cubicBezTo>
                      <a:pt x="8" y="32"/>
                      <a:pt x="8" y="32"/>
                      <a:pt x="8" y="32"/>
                    </a:cubicBezTo>
                    <a:cubicBezTo>
                      <a:pt x="13" y="20"/>
                      <a:pt x="13" y="20"/>
                      <a:pt x="13" y="20"/>
                    </a:cubicBezTo>
                    <a:cubicBezTo>
                      <a:pt x="15" y="17"/>
                      <a:pt x="18" y="14"/>
                      <a:pt x="22" y="14"/>
                    </a:cubicBezTo>
                    <a:cubicBezTo>
                      <a:pt x="32" y="14"/>
                      <a:pt x="32" y="14"/>
                      <a:pt x="32" y="14"/>
                    </a:cubicBezTo>
                    <a:cubicBezTo>
                      <a:pt x="32" y="14"/>
                      <a:pt x="33" y="14"/>
                      <a:pt x="34" y="15"/>
                    </a:cubicBezTo>
                    <a:cubicBezTo>
                      <a:pt x="34" y="15"/>
                      <a:pt x="34" y="16"/>
                      <a:pt x="34" y="17"/>
                    </a:cubicBezTo>
                    <a:lnTo>
                      <a:pt x="34" y="31"/>
                    </a:lnTo>
                    <a:close/>
                    <a:moveTo>
                      <a:pt x="34" y="31"/>
                    </a:moveTo>
                    <a:cubicBezTo>
                      <a:pt x="34" y="31"/>
                      <a:pt x="34" y="31"/>
                      <a:pt x="34" y="31"/>
                    </a:cubicBezTo>
                  </a:path>
                </a:pathLst>
              </a:custGeom>
              <a:grpFill/>
              <a:ln w="9525">
                <a:noFill/>
                <a:round/>
              </a:ln>
            </p:spPr>
            <p:txBody>
              <a:bodyPr vert="horz" wrap="square" lIns="121920" tIns="60960" rIns="121920" bIns="60960" numCol="1" anchor="t" anchorCtr="0" compatLnSpc="1"/>
              <a:lstStyle/>
              <a:p>
                <a:endParaRPr lang="en-US" sz="2400"/>
              </a:p>
            </p:txBody>
          </p:sp>
          <p:sp>
            <p:nvSpPr>
              <p:cNvPr id="114" name="Freeform 16"/>
              <p:cNvSpPr>
                <a:spLocks noEditPoints="1"/>
              </p:cNvSpPr>
              <p:nvPr/>
            </p:nvSpPr>
            <p:spPr bwMode="auto">
              <a:xfrm>
                <a:off x="5765800" y="2771775"/>
                <a:ext cx="390525" cy="109537"/>
              </a:xfrm>
              <a:custGeom>
                <a:avLst/>
                <a:gdLst/>
                <a:ahLst/>
                <a:cxnLst>
                  <a:cxn ang="0">
                    <a:pos x="102" y="6"/>
                  </a:cxn>
                  <a:cxn ang="0">
                    <a:pos x="96" y="0"/>
                  </a:cxn>
                  <a:cxn ang="0">
                    <a:pos x="6" y="0"/>
                  </a:cxn>
                  <a:cxn ang="0">
                    <a:pos x="0" y="6"/>
                  </a:cxn>
                  <a:cxn ang="0">
                    <a:pos x="0" y="21"/>
                  </a:cxn>
                  <a:cxn ang="0">
                    <a:pos x="6" y="28"/>
                  </a:cxn>
                  <a:cxn ang="0">
                    <a:pos x="96" y="28"/>
                  </a:cxn>
                  <a:cxn ang="0">
                    <a:pos x="102" y="21"/>
                  </a:cxn>
                  <a:cxn ang="0">
                    <a:pos x="102" y="6"/>
                  </a:cxn>
                  <a:cxn ang="0">
                    <a:pos x="48" y="22"/>
                  </a:cxn>
                  <a:cxn ang="0">
                    <a:pos x="41" y="15"/>
                  </a:cxn>
                  <a:cxn ang="0">
                    <a:pos x="48" y="3"/>
                  </a:cxn>
                  <a:cxn ang="0">
                    <a:pos x="55" y="15"/>
                  </a:cxn>
                  <a:cxn ang="0">
                    <a:pos x="48" y="22"/>
                  </a:cxn>
                  <a:cxn ang="0">
                    <a:pos x="48" y="22"/>
                  </a:cxn>
                  <a:cxn ang="0">
                    <a:pos x="48" y="22"/>
                  </a:cxn>
                </a:cxnLst>
                <a:rect l="0" t="0" r="r" b="b"/>
                <a:pathLst>
                  <a:path w="102" h="28">
                    <a:moveTo>
                      <a:pt x="102" y="6"/>
                    </a:moveTo>
                    <a:cubicBezTo>
                      <a:pt x="102" y="3"/>
                      <a:pt x="99" y="0"/>
                      <a:pt x="96" y="0"/>
                    </a:cubicBezTo>
                    <a:cubicBezTo>
                      <a:pt x="6" y="0"/>
                      <a:pt x="6" y="0"/>
                      <a:pt x="6" y="0"/>
                    </a:cubicBezTo>
                    <a:cubicBezTo>
                      <a:pt x="2" y="0"/>
                      <a:pt x="0" y="3"/>
                      <a:pt x="0" y="6"/>
                    </a:cubicBezTo>
                    <a:cubicBezTo>
                      <a:pt x="0" y="21"/>
                      <a:pt x="0" y="21"/>
                      <a:pt x="0" y="21"/>
                    </a:cubicBezTo>
                    <a:cubicBezTo>
                      <a:pt x="0" y="25"/>
                      <a:pt x="3" y="28"/>
                      <a:pt x="6" y="28"/>
                    </a:cubicBezTo>
                    <a:cubicBezTo>
                      <a:pt x="96" y="28"/>
                      <a:pt x="96" y="28"/>
                      <a:pt x="96" y="28"/>
                    </a:cubicBezTo>
                    <a:cubicBezTo>
                      <a:pt x="99" y="28"/>
                      <a:pt x="102" y="25"/>
                      <a:pt x="102" y="21"/>
                    </a:cubicBezTo>
                    <a:lnTo>
                      <a:pt x="102" y="6"/>
                    </a:lnTo>
                    <a:close/>
                    <a:moveTo>
                      <a:pt x="48" y="22"/>
                    </a:moveTo>
                    <a:cubicBezTo>
                      <a:pt x="44" y="22"/>
                      <a:pt x="41" y="19"/>
                      <a:pt x="41" y="15"/>
                    </a:cubicBezTo>
                    <a:cubicBezTo>
                      <a:pt x="41" y="11"/>
                      <a:pt x="48" y="3"/>
                      <a:pt x="48" y="3"/>
                    </a:cubicBezTo>
                    <a:cubicBezTo>
                      <a:pt x="48" y="3"/>
                      <a:pt x="55" y="11"/>
                      <a:pt x="55" y="15"/>
                    </a:cubicBezTo>
                    <a:cubicBezTo>
                      <a:pt x="55" y="19"/>
                      <a:pt x="52" y="22"/>
                      <a:pt x="48" y="22"/>
                    </a:cubicBezTo>
                    <a:close/>
                    <a:moveTo>
                      <a:pt x="48" y="22"/>
                    </a:moveTo>
                    <a:cubicBezTo>
                      <a:pt x="48" y="22"/>
                      <a:pt x="48" y="22"/>
                      <a:pt x="48" y="22"/>
                    </a:cubicBezTo>
                  </a:path>
                </a:pathLst>
              </a:custGeom>
              <a:grpFill/>
              <a:ln w="9525">
                <a:noFill/>
                <a:round/>
              </a:ln>
            </p:spPr>
            <p:txBody>
              <a:bodyPr vert="horz" wrap="square" lIns="121920" tIns="60960" rIns="121920" bIns="60960" numCol="1" anchor="t" anchorCtr="0" compatLnSpc="1"/>
              <a:lstStyle/>
              <a:p>
                <a:endParaRPr lang="en-US" sz="2400"/>
              </a:p>
            </p:txBody>
          </p:sp>
          <p:sp>
            <p:nvSpPr>
              <p:cNvPr id="115" name="Freeform 17"/>
              <p:cNvSpPr>
                <a:spLocks noEditPoints="1"/>
              </p:cNvSpPr>
              <p:nvPr/>
            </p:nvSpPr>
            <p:spPr bwMode="auto">
              <a:xfrm>
                <a:off x="5586413" y="2916238"/>
                <a:ext cx="80963" cy="82550"/>
              </a:xfrm>
              <a:custGeom>
                <a:avLst/>
                <a:gdLst/>
                <a:ahLst/>
                <a:cxnLst>
                  <a:cxn ang="0">
                    <a:pos x="21" y="11"/>
                  </a:cxn>
                  <a:cxn ang="0">
                    <a:pos x="11" y="21"/>
                  </a:cxn>
                  <a:cxn ang="0">
                    <a:pos x="0" y="11"/>
                  </a:cxn>
                  <a:cxn ang="0">
                    <a:pos x="11" y="0"/>
                  </a:cxn>
                  <a:cxn ang="0">
                    <a:pos x="21" y="11"/>
                  </a:cxn>
                  <a:cxn ang="0">
                    <a:pos x="21" y="11"/>
                  </a:cxn>
                  <a:cxn ang="0">
                    <a:pos x="21" y="11"/>
                  </a:cxn>
                </a:cxnLst>
                <a:rect l="0" t="0" r="r" b="b"/>
                <a:pathLst>
                  <a:path w="21" h="21">
                    <a:moveTo>
                      <a:pt x="21" y="11"/>
                    </a:moveTo>
                    <a:cubicBezTo>
                      <a:pt x="21" y="16"/>
                      <a:pt x="16" y="21"/>
                      <a:pt x="11" y="21"/>
                    </a:cubicBezTo>
                    <a:cubicBezTo>
                      <a:pt x="5" y="21"/>
                      <a:pt x="0" y="16"/>
                      <a:pt x="0" y="11"/>
                    </a:cubicBezTo>
                    <a:cubicBezTo>
                      <a:pt x="0" y="5"/>
                      <a:pt x="5" y="0"/>
                      <a:pt x="11" y="0"/>
                    </a:cubicBezTo>
                    <a:cubicBezTo>
                      <a:pt x="16" y="0"/>
                      <a:pt x="21" y="5"/>
                      <a:pt x="21" y="11"/>
                    </a:cubicBezTo>
                    <a:close/>
                    <a:moveTo>
                      <a:pt x="21" y="11"/>
                    </a:moveTo>
                    <a:cubicBezTo>
                      <a:pt x="21" y="11"/>
                      <a:pt x="21" y="11"/>
                      <a:pt x="21" y="11"/>
                    </a:cubicBezTo>
                  </a:path>
                </a:pathLst>
              </a:custGeom>
              <a:grpFill/>
              <a:ln w="9525">
                <a:noFill/>
                <a:round/>
              </a:ln>
            </p:spPr>
            <p:txBody>
              <a:bodyPr vert="horz" wrap="square" lIns="121920" tIns="60960" rIns="121920" bIns="60960" numCol="1" anchor="t" anchorCtr="0" compatLnSpc="1"/>
              <a:lstStyle/>
              <a:p>
                <a:endParaRPr lang="en-US" sz="2400"/>
              </a:p>
            </p:txBody>
          </p:sp>
          <p:sp>
            <p:nvSpPr>
              <p:cNvPr id="116" name="Freeform 18"/>
              <p:cNvSpPr>
                <a:spLocks noEditPoints="1"/>
              </p:cNvSpPr>
              <p:nvPr/>
            </p:nvSpPr>
            <p:spPr bwMode="auto">
              <a:xfrm>
                <a:off x="5957888" y="2916238"/>
                <a:ext cx="79375" cy="82550"/>
              </a:xfrm>
              <a:custGeom>
                <a:avLst/>
                <a:gdLst/>
                <a:ahLst/>
                <a:cxnLst>
                  <a:cxn ang="0">
                    <a:pos x="21" y="11"/>
                  </a:cxn>
                  <a:cxn ang="0">
                    <a:pos x="10" y="21"/>
                  </a:cxn>
                  <a:cxn ang="0">
                    <a:pos x="0" y="11"/>
                  </a:cxn>
                  <a:cxn ang="0">
                    <a:pos x="10" y="0"/>
                  </a:cxn>
                  <a:cxn ang="0">
                    <a:pos x="21" y="11"/>
                  </a:cxn>
                  <a:cxn ang="0">
                    <a:pos x="21" y="11"/>
                  </a:cxn>
                  <a:cxn ang="0">
                    <a:pos x="21" y="11"/>
                  </a:cxn>
                </a:cxnLst>
                <a:rect l="0" t="0" r="r" b="b"/>
                <a:pathLst>
                  <a:path w="21" h="21">
                    <a:moveTo>
                      <a:pt x="21" y="11"/>
                    </a:moveTo>
                    <a:cubicBezTo>
                      <a:pt x="21" y="16"/>
                      <a:pt x="16" y="21"/>
                      <a:pt x="10" y="21"/>
                    </a:cubicBezTo>
                    <a:cubicBezTo>
                      <a:pt x="5" y="21"/>
                      <a:pt x="0" y="16"/>
                      <a:pt x="0" y="11"/>
                    </a:cubicBezTo>
                    <a:cubicBezTo>
                      <a:pt x="0" y="5"/>
                      <a:pt x="5" y="0"/>
                      <a:pt x="10" y="0"/>
                    </a:cubicBezTo>
                    <a:cubicBezTo>
                      <a:pt x="16" y="0"/>
                      <a:pt x="21" y="5"/>
                      <a:pt x="21" y="11"/>
                    </a:cubicBezTo>
                    <a:close/>
                    <a:moveTo>
                      <a:pt x="21" y="11"/>
                    </a:moveTo>
                    <a:cubicBezTo>
                      <a:pt x="21" y="11"/>
                      <a:pt x="21" y="11"/>
                      <a:pt x="21" y="11"/>
                    </a:cubicBezTo>
                  </a:path>
                </a:pathLst>
              </a:custGeom>
              <a:grpFill/>
              <a:ln w="9525">
                <a:noFill/>
                <a:round/>
              </a:ln>
            </p:spPr>
            <p:txBody>
              <a:bodyPr vert="horz" wrap="square" lIns="121920" tIns="60960" rIns="121920" bIns="60960" numCol="1" anchor="t" anchorCtr="0" compatLnSpc="1"/>
              <a:lstStyle/>
              <a:p>
                <a:endParaRPr lang="en-US" sz="2400"/>
              </a:p>
            </p:txBody>
          </p:sp>
          <p:sp>
            <p:nvSpPr>
              <p:cNvPr id="117" name="Freeform 19"/>
              <p:cNvSpPr>
                <a:spLocks noEditPoints="1"/>
              </p:cNvSpPr>
              <p:nvPr/>
            </p:nvSpPr>
            <p:spPr bwMode="auto">
              <a:xfrm>
                <a:off x="6048375" y="2916238"/>
                <a:ext cx="80963" cy="82550"/>
              </a:xfrm>
              <a:custGeom>
                <a:avLst/>
                <a:gdLst/>
                <a:ahLst/>
                <a:cxnLst>
                  <a:cxn ang="0">
                    <a:pos x="21" y="11"/>
                  </a:cxn>
                  <a:cxn ang="0">
                    <a:pos x="11" y="21"/>
                  </a:cxn>
                  <a:cxn ang="0">
                    <a:pos x="0" y="11"/>
                  </a:cxn>
                  <a:cxn ang="0">
                    <a:pos x="11" y="0"/>
                  </a:cxn>
                  <a:cxn ang="0">
                    <a:pos x="21" y="11"/>
                  </a:cxn>
                  <a:cxn ang="0">
                    <a:pos x="21" y="11"/>
                  </a:cxn>
                  <a:cxn ang="0">
                    <a:pos x="21" y="11"/>
                  </a:cxn>
                </a:cxnLst>
                <a:rect l="0" t="0" r="r" b="b"/>
                <a:pathLst>
                  <a:path w="21" h="21">
                    <a:moveTo>
                      <a:pt x="21" y="11"/>
                    </a:moveTo>
                    <a:cubicBezTo>
                      <a:pt x="21" y="16"/>
                      <a:pt x="16" y="21"/>
                      <a:pt x="11" y="21"/>
                    </a:cubicBezTo>
                    <a:cubicBezTo>
                      <a:pt x="5" y="21"/>
                      <a:pt x="0" y="16"/>
                      <a:pt x="0" y="11"/>
                    </a:cubicBezTo>
                    <a:cubicBezTo>
                      <a:pt x="0" y="5"/>
                      <a:pt x="5" y="0"/>
                      <a:pt x="11" y="0"/>
                    </a:cubicBezTo>
                    <a:cubicBezTo>
                      <a:pt x="16" y="0"/>
                      <a:pt x="21" y="5"/>
                      <a:pt x="21" y="11"/>
                    </a:cubicBezTo>
                    <a:close/>
                    <a:moveTo>
                      <a:pt x="21" y="11"/>
                    </a:moveTo>
                    <a:cubicBezTo>
                      <a:pt x="21" y="11"/>
                      <a:pt x="21" y="11"/>
                      <a:pt x="21" y="11"/>
                    </a:cubicBezTo>
                  </a:path>
                </a:pathLst>
              </a:custGeom>
              <a:grpFill/>
              <a:ln w="9525">
                <a:noFill/>
                <a:round/>
              </a:ln>
            </p:spPr>
            <p:txBody>
              <a:bodyPr vert="horz" wrap="square" lIns="121920" tIns="60960" rIns="121920" bIns="60960" numCol="1" anchor="t" anchorCtr="0" compatLnSpc="1"/>
              <a:lstStyle/>
              <a:p>
                <a:endParaRPr lang="en-US" sz="2400"/>
              </a:p>
            </p:txBody>
          </p:sp>
        </p:grpSp>
      </p:grpSp>
      <p:sp>
        <p:nvSpPr>
          <p:cNvPr id="119" name="Footer Text"/>
          <p:cNvSpPr txBox="1"/>
          <p:nvPr/>
        </p:nvSpPr>
        <p:spPr>
          <a:xfrm>
            <a:off x="976524" y="5521543"/>
            <a:ext cx="10346519" cy="410882"/>
          </a:xfrm>
          <a:prstGeom prst="rect">
            <a:avLst/>
          </a:prstGeom>
          <a:noFill/>
        </p:spPr>
        <p:txBody>
          <a:bodyPr wrap="square" lIns="0" tIns="0" rIns="0" bIns="0" rtlCol="0">
            <a:spAutoFit/>
          </a:bodyPr>
          <a:lstStyle/>
          <a:p>
            <a:r>
              <a:rPr lang="en-US" altLang="zh-CN" sz="1335" dirty="0">
                <a:solidFill>
                  <a:schemeClr val="tx1">
                    <a:lumMod val="50000"/>
                    <a:lumOff val="50000"/>
                  </a:schemeClr>
                </a:solidFill>
              </a:rPr>
              <a:t> </a:t>
            </a:r>
            <a:r>
              <a:rPr lang="en-US" altLang="zh-CN" sz="1335" dirty="0" smtClean="0">
                <a:solidFill>
                  <a:schemeClr val="tx1">
                    <a:lumMod val="50000"/>
                    <a:lumOff val="50000"/>
                  </a:schemeClr>
                </a:solidFill>
              </a:rPr>
              <a:t>        </a:t>
            </a:r>
            <a:r>
              <a:rPr lang="zh-CN" altLang="en-US" sz="1335" dirty="0" smtClean="0">
                <a:solidFill>
                  <a:schemeClr val="tx1">
                    <a:lumMod val="50000"/>
                    <a:lumOff val="50000"/>
                  </a:schemeClr>
                </a:solidFill>
              </a:rPr>
              <a:t>工程项目流转</a:t>
            </a:r>
            <a:r>
              <a:rPr lang="zh-CN" altLang="en-US" sz="1335" dirty="0">
                <a:solidFill>
                  <a:schemeClr val="tx1">
                    <a:lumMod val="50000"/>
                    <a:lumOff val="50000"/>
                  </a:schemeClr>
                </a:solidFill>
              </a:rPr>
              <a:t>过程</a:t>
            </a:r>
            <a:r>
              <a:rPr lang="zh-CN" altLang="en-US" sz="1335" dirty="0" smtClean="0">
                <a:solidFill>
                  <a:schemeClr val="tx1">
                    <a:lumMod val="50000"/>
                    <a:lumOff val="50000"/>
                  </a:schemeClr>
                </a:solidFill>
              </a:rPr>
              <a:t>中，多级角色、层层转包的机制，以及繁杂的工作量，产生了“效能难以评估”、“材料采购贪墨”、“结款难垫付严重”、“欠薪无保障”等主要问题，导致整体工程项目管理难度大，较难按</a:t>
            </a:r>
            <a:r>
              <a:rPr lang="zh-CN" altLang="en-US" sz="1335" dirty="0">
                <a:solidFill>
                  <a:schemeClr val="tx1">
                    <a:lumMod val="50000"/>
                    <a:lumOff val="50000"/>
                  </a:schemeClr>
                </a:solidFill>
              </a:rPr>
              <a:t>设计要求高效率地实现工程项目</a:t>
            </a:r>
            <a:r>
              <a:rPr lang="zh-CN" altLang="en-US" sz="1335" dirty="0" smtClean="0">
                <a:solidFill>
                  <a:schemeClr val="tx1">
                    <a:lumMod val="50000"/>
                    <a:lumOff val="50000"/>
                  </a:schemeClr>
                </a:solidFill>
              </a:rPr>
              <a:t>目标。</a:t>
            </a:r>
            <a:endParaRPr lang="en-US" altLang="zh-CN" sz="1335" dirty="0" smtClean="0">
              <a:solidFill>
                <a:schemeClr val="tx1">
                  <a:lumMod val="50000"/>
                  <a:lumOff val="50000"/>
                </a:schemeClr>
              </a:solidFill>
            </a:endParaRPr>
          </a:p>
        </p:txBody>
      </p:sp>
      <p:cxnSp>
        <p:nvCxnSpPr>
          <p:cNvPr id="120" name="Straight Line buttom"/>
          <p:cNvCxnSpPr/>
          <p:nvPr/>
        </p:nvCxnSpPr>
        <p:spPr>
          <a:xfrm>
            <a:off x="768350" y="4816520"/>
            <a:ext cx="103632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0" y="224604"/>
            <a:ext cx="2644847" cy="480060"/>
            <a:chOff x="0" y="557"/>
            <a:chExt cx="6422" cy="756"/>
          </a:xfrm>
        </p:grpSpPr>
        <p:grpSp>
          <p:nvGrpSpPr>
            <p:cNvPr id="5" name="组合 4"/>
            <p:cNvGrpSpPr/>
            <p:nvPr/>
          </p:nvGrpSpPr>
          <p:grpSpPr>
            <a:xfrm>
              <a:off x="299" y="557"/>
              <a:ext cx="6123" cy="756"/>
              <a:chOff x="-442" y="540"/>
              <a:chExt cx="6123" cy="756"/>
            </a:xfrm>
          </p:grpSpPr>
          <p:grpSp>
            <p:nvGrpSpPr>
              <p:cNvPr id="8" name="组合 7"/>
              <p:cNvGrpSpPr/>
              <p:nvPr/>
            </p:nvGrpSpPr>
            <p:grpSpPr>
              <a:xfrm>
                <a:off x="-442" y="540"/>
                <a:ext cx="6123" cy="756"/>
                <a:chOff x="-426" y="540"/>
                <a:chExt cx="5906" cy="756"/>
              </a:xfrm>
            </p:grpSpPr>
            <p:sp>
              <p:nvSpPr>
                <p:cNvPr id="10" name="矩形 9"/>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324" y="540"/>
                  <a:ext cx="4156"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429" y="602"/>
                <a:ext cx="4928" cy="630"/>
              </a:xfrm>
              <a:prstGeom prst="rect">
                <a:avLst/>
              </a:prstGeom>
              <a:noFill/>
            </p:spPr>
            <p:txBody>
              <a:bodyPr wrap="square" rtlCol="0">
                <a:spAutoFit/>
              </a:bodyPr>
              <a:lstStyle/>
              <a:p>
                <a:r>
                  <a:rPr lang="zh-CN" altLang="en-US" sz="2000" b="1" dirty="0">
                    <a:solidFill>
                      <a:schemeClr val="bg1"/>
                    </a:solidFill>
                    <a:sym typeface="+mn-ea"/>
                  </a:rPr>
                  <a:t>项目流转说明</a:t>
                </a:r>
                <a:endParaRPr lang="zh-CN" altLang="en-US" sz="2000" b="1" dirty="0">
                  <a:solidFill>
                    <a:schemeClr val="bg1"/>
                  </a:solidFill>
                  <a:sym typeface="+mn-ea"/>
                </a:endParaRPr>
              </a:p>
            </p:txBody>
          </p:sp>
        </p:grpSp>
        <p:sp>
          <p:nvSpPr>
            <p:cNvPr id="22" name="矩形 21"/>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Slide Number Placeholder 126"/>
          <p:cNvSpPr>
            <a:spLocks noGrp="1"/>
          </p:cNvSpPr>
          <p:nvPr>
            <p:ph type="sldNum" sz="quarter" idx="12"/>
          </p:nvPr>
        </p:nvSpPr>
        <p:spPr/>
        <p:txBody>
          <a:bodyPr/>
          <a:lstStyle/>
          <a:p>
            <a:fld id="{C136B7D2-B98C-44FD-8D04-7EC62A564975}" type="slidenum">
              <a:rPr lang="en-US" sz="1780" smtClean="0"/>
            </a:fld>
            <a:endParaRPr lang="en-US" sz="1780" dirty="0"/>
          </a:p>
        </p:txBody>
      </p:sp>
      <p:sp>
        <p:nvSpPr>
          <p:cNvPr id="78" name="Slide Number Placeholder 126"/>
          <p:cNvSpPr>
            <a:spLocks noGrp="1"/>
          </p:cNvSpPr>
          <p:nvPr/>
        </p:nvSpPr>
        <p:spPr>
          <a:xfrm>
            <a:off x="11770205" y="6467867"/>
            <a:ext cx="610241" cy="366183"/>
          </a:xfrm>
          <a:prstGeom prst="rect">
            <a:avLst/>
          </a:prstGeom>
        </p:spPr>
        <p:txBody>
          <a:bodyPr anchor="ctr"/>
          <a:lstStyle>
            <a:defPPr>
              <a:defRPr lang="zh-CN"/>
            </a:defPPr>
            <a:lvl1pPr marL="0" algn="ctr" defTabSz="914400" rtl="0" eaLnBrk="1" latinLnBrk="0" hangingPunct="1">
              <a:defRPr sz="1335"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80" dirty="0"/>
          </a:p>
        </p:txBody>
      </p:sp>
      <p:sp>
        <p:nvSpPr>
          <p:cNvPr id="2" name="矩形 1"/>
          <p:cNvSpPr/>
          <p:nvPr>
            <p:custDataLst>
              <p:tags r:id="rId1"/>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圆角矩形 125"/>
          <p:cNvSpPr/>
          <p:nvPr/>
        </p:nvSpPr>
        <p:spPr>
          <a:xfrm>
            <a:off x="839470" y="836295"/>
            <a:ext cx="10597515" cy="5617210"/>
          </a:xfrm>
          <a:prstGeom prst="roundRect">
            <a:avLst>
              <a:gd name="adj" fmla="val 4670"/>
            </a:avLst>
          </a:prstGeom>
          <a:gradFill flip="none" rotWithShape="1">
            <a:gsLst>
              <a:gs pos="0">
                <a:schemeClr val="bg1">
                  <a:lumMod val="50000"/>
                </a:schemeClr>
              </a:gs>
              <a:gs pos="100000">
                <a:schemeClr val="tx1">
                  <a:lumMod val="75000"/>
                  <a:lumOff val="25000"/>
                </a:schemeClr>
              </a:gs>
            </a:gsLst>
            <a:lin ang="2700000" scaled="1"/>
            <a:tileRect/>
          </a:gradFill>
          <a:ln w="22225">
            <a:gradFill flip="none" rotWithShape="1">
              <a:gsLst>
                <a:gs pos="0">
                  <a:schemeClr val="bg1">
                    <a:lumMod val="65000"/>
                  </a:schemeClr>
                </a:gs>
                <a:gs pos="100000">
                  <a:schemeClr val="tx1">
                    <a:lumMod val="85000"/>
                    <a:lumOff val="1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14" name="组合 113"/>
          <p:cNvGrpSpPr/>
          <p:nvPr/>
        </p:nvGrpSpPr>
        <p:grpSpPr>
          <a:xfrm rot="16200000">
            <a:off x="2231390" y="2005965"/>
            <a:ext cx="936625" cy="3018155"/>
            <a:chOff x="5537459" y="941354"/>
            <a:chExt cx="946727" cy="1804795"/>
          </a:xfrm>
          <a:scene3d>
            <a:camera prst="orthographicFront">
              <a:rot lat="20967539" lon="19191102" rev="113251"/>
            </a:camera>
            <a:lightRig rig="threePt" dir="t"/>
          </a:scene3d>
        </p:grpSpPr>
        <p:sp>
          <p:nvSpPr>
            <p:cNvPr id="115" name="圆角矩形 114"/>
            <p:cNvSpPr/>
            <p:nvPr/>
          </p:nvSpPr>
          <p:spPr>
            <a:xfrm rot="5400000">
              <a:off x="5108425" y="1370388"/>
              <a:ext cx="1804795" cy="946727"/>
            </a:xfrm>
            <a:prstGeom prst="roundRect">
              <a:avLst>
                <a:gd name="adj" fmla="val 19898"/>
              </a:avLst>
            </a:prstGeom>
            <a:solidFill>
              <a:srgbClr val="E0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6" name="圆角矩形 115"/>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17" name="组合 116"/>
          <p:cNvGrpSpPr/>
          <p:nvPr/>
        </p:nvGrpSpPr>
        <p:grpSpPr>
          <a:xfrm rot="16200000">
            <a:off x="2278380" y="405765"/>
            <a:ext cx="860425" cy="3018155"/>
            <a:chOff x="5537459" y="941354"/>
            <a:chExt cx="946727" cy="1804795"/>
          </a:xfrm>
          <a:scene3d>
            <a:camera prst="orthographicFront">
              <a:rot lat="600000" lon="20399993" rev="0"/>
            </a:camera>
            <a:lightRig rig="threePt" dir="t"/>
          </a:scene3d>
        </p:grpSpPr>
        <p:sp>
          <p:nvSpPr>
            <p:cNvPr id="118" name="圆角矩形 117"/>
            <p:cNvSpPr/>
            <p:nvPr/>
          </p:nvSpPr>
          <p:spPr>
            <a:xfrm rot="5400000">
              <a:off x="5108425" y="1370388"/>
              <a:ext cx="1804795" cy="946727"/>
            </a:xfrm>
            <a:prstGeom prst="roundRect">
              <a:avLst>
                <a:gd name="adj" fmla="val 19898"/>
              </a:avLst>
            </a:prstGeom>
            <a:solidFill>
              <a:srgbClr val="F4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9" name="圆角矩形 118"/>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0" name="组合 119"/>
          <p:cNvGrpSpPr/>
          <p:nvPr/>
        </p:nvGrpSpPr>
        <p:grpSpPr>
          <a:xfrm rot="16200000">
            <a:off x="2279650" y="3888105"/>
            <a:ext cx="860425" cy="3018155"/>
            <a:chOff x="5537459" y="941354"/>
            <a:chExt cx="946727" cy="1804795"/>
          </a:xfrm>
          <a:scene3d>
            <a:camera prst="orthographicFront">
              <a:rot lat="600000" lon="20399993" rev="0"/>
            </a:camera>
            <a:lightRig rig="threePt" dir="t"/>
          </a:scene3d>
        </p:grpSpPr>
        <p:sp>
          <p:nvSpPr>
            <p:cNvPr id="121" name="圆角矩形 120"/>
            <p:cNvSpPr/>
            <p:nvPr/>
          </p:nvSpPr>
          <p:spPr>
            <a:xfrm rot="5400000">
              <a:off x="5108425" y="1370388"/>
              <a:ext cx="1804795" cy="946727"/>
            </a:xfrm>
            <a:prstGeom prst="roundRect">
              <a:avLst>
                <a:gd name="adj" fmla="val 19898"/>
              </a:avLst>
            </a:prstGeom>
            <a:gradFill>
              <a:gsLst>
                <a:gs pos="45000">
                  <a:srgbClr val="01A9BB"/>
                </a:gs>
                <a:gs pos="100000">
                  <a:srgbClr val="01C1D5"/>
                </a:gs>
                <a:gs pos="0">
                  <a:srgbClr val="01808D"/>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2" name="圆角矩形 121"/>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25" name="椭圆 124"/>
          <p:cNvSpPr/>
          <p:nvPr/>
        </p:nvSpPr>
        <p:spPr>
          <a:xfrm rot="16200000">
            <a:off x="7459980" y="3426460"/>
            <a:ext cx="3806825" cy="2170430"/>
          </a:xfrm>
          <a:prstGeom prst="ellipse">
            <a:avLst/>
          </a:prstGeom>
          <a:gradFill flip="none" rotWithShape="1">
            <a:gsLst>
              <a:gs pos="47000">
                <a:srgbClr val="747474">
                  <a:alpha val="15000"/>
                </a:srgbClr>
              </a:gs>
              <a:gs pos="0">
                <a:schemeClr val="tx1">
                  <a:alpha val="23000"/>
                </a:schemeClr>
              </a:gs>
              <a:gs pos="100000">
                <a:srgbClr val="E8E8E8">
                  <a:alpha val="0"/>
                </a:srgb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41" name="组合 240"/>
          <p:cNvGrpSpPr/>
          <p:nvPr/>
        </p:nvGrpSpPr>
        <p:grpSpPr>
          <a:xfrm rot="16200000">
            <a:off x="3597910" y="-1229995"/>
            <a:ext cx="4996180" cy="9668510"/>
            <a:chOff x="6199676" y="1161244"/>
            <a:chExt cx="5433540" cy="4551342"/>
          </a:xfrm>
        </p:grpSpPr>
        <p:sp>
          <p:nvSpPr>
            <p:cNvPr id="242" name="梯形 241"/>
            <p:cNvSpPr/>
            <p:nvPr/>
          </p:nvSpPr>
          <p:spPr>
            <a:xfrm rot="16200000">
              <a:off x="4829748" y="2531173"/>
              <a:ext cx="4551341" cy="1811485"/>
            </a:xfrm>
            <a:prstGeom prst="trapezoid">
              <a:avLst>
                <a:gd name="adj" fmla="val 9948"/>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3" name="梯形 242"/>
            <p:cNvSpPr/>
            <p:nvPr/>
          </p:nvSpPr>
          <p:spPr>
            <a:xfrm rot="5400000" flipH="1">
              <a:off x="6640318" y="2531172"/>
              <a:ext cx="4551341" cy="1811485"/>
            </a:xfrm>
            <a:prstGeom prst="trapezoid">
              <a:avLst>
                <a:gd name="adj" fmla="val 11105"/>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4" name="梯形 243"/>
            <p:cNvSpPr/>
            <p:nvPr/>
          </p:nvSpPr>
          <p:spPr>
            <a:xfrm rot="16200000">
              <a:off x="8451803" y="2531172"/>
              <a:ext cx="4551341" cy="1811485"/>
            </a:xfrm>
            <a:prstGeom prst="trapezoid">
              <a:avLst>
                <a:gd name="adj" fmla="val 11105"/>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89" name="组合 288"/>
          <p:cNvGrpSpPr/>
          <p:nvPr/>
        </p:nvGrpSpPr>
        <p:grpSpPr>
          <a:xfrm>
            <a:off x="0" y="224790"/>
            <a:ext cx="2583815" cy="480060"/>
            <a:chOff x="0" y="557"/>
            <a:chExt cx="6422" cy="756"/>
          </a:xfrm>
          <a:solidFill>
            <a:srgbClr val="167C9C"/>
          </a:solidFill>
        </p:grpSpPr>
        <p:grpSp>
          <p:nvGrpSpPr>
            <p:cNvPr id="290" name="组合 289"/>
            <p:cNvGrpSpPr/>
            <p:nvPr/>
          </p:nvGrpSpPr>
          <p:grpSpPr>
            <a:xfrm>
              <a:off x="299" y="557"/>
              <a:ext cx="6123" cy="756"/>
              <a:chOff x="-442" y="540"/>
              <a:chExt cx="6123" cy="756"/>
            </a:xfrm>
            <a:grpFill/>
          </p:grpSpPr>
          <p:grpSp>
            <p:nvGrpSpPr>
              <p:cNvPr id="291" name="组合 290"/>
              <p:cNvGrpSpPr/>
              <p:nvPr/>
            </p:nvGrpSpPr>
            <p:grpSpPr>
              <a:xfrm>
                <a:off x="-442" y="540"/>
                <a:ext cx="6123" cy="756"/>
                <a:chOff x="-426" y="540"/>
                <a:chExt cx="5906" cy="756"/>
              </a:xfrm>
              <a:grpFill/>
            </p:grpSpPr>
            <p:sp>
              <p:nvSpPr>
                <p:cNvPr id="292" name="矩形 291"/>
                <p:cNvSpPr/>
                <p:nvPr/>
              </p:nvSpPr>
              <p:spPr>
                <a:xfrm>
                  <a:off x="-426" y="541"/>
                  <a:ext cx="1870" cy="7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圆角矩形 292"/>
                <p:cNvSpPr/>
                <p:nvPr/>
              </p:nvSpPr>
              <p:spPr>
                <a:xfrm>
                  <a:off x="1324" y="540"/>
                  <a:ext cx="4156" cy="75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4" name="文本框 293"/>
              <p:cNvSpPr txBox="1"/>
              <p:nvPr/>
            </p:nvSpPr>
            <p:spPr>
              <a:xfrm>
                <a:off x="413" y="603"/>
                <a:ext cx="5092" cy="628"/>
              </a:xfrm>
              <a:prstGeom prst="rect">
                <a:avLst/>
              </a:prstGeom>
              <a:grpFill/>
            </p:spPr>
            <p:txBody>
              <a:bodyPr wrap="square" rtlCol="0">
                <a:spAutoFit/>
              </a:bodyPr>
              <a:lstStyle/>
              <a:p>
                <a:r>
                  <a:rPr lang="zh-CN" altLang="en-US" sz="2000" b="1" dirty="0">
                    <a:solidFill>
                      <a:schemeClr val="bg1"/>
                    </a:solidFill>
                    <a:sym typeface="+mn-ea"/>
                  </a:rPr>
                  <a:t>问题症结分析</a:t>
                </a:r>
                <a:endParaRPr lang="zh-CN" altLang="en-US" sz="2000" b="1" dirty="0">
                  <a:solidFill>
                    <a:schemeClr val="bg1"/>
                  </a:solidFill>
                  <a:sym typeface="+mn-ea"/>
                </a:endParaRPr>
              </a:p>
            </p:txBody>
          </p:sp>
        </p:grpSp>
        <p:sp>
          <p:nvSpPr>
            <p:cNvPr id="295" name="矩形 294"/>
            <p:cNvSpPr/>
            <p:nvPr/>
          </p:nvSpPr>
          <p:spPr>
            <a:xfrm>
              <a:off x="0" y="557"/>
              <a:ext cx="193" cy="7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280927" y="1630680"/>
            <a:ext cx="1497476" cy="568960"/>
            <a:chOff x="2347" y="2707"/>
            <a:chExt cx="2018" cy="896"/>
          </a:xfrm>
        </p:grpSpPr>
        <p:grpSp>
          <p:nvGrpSpPr>
            <p:cNvPr id="248" name="组合 247"/>
            <p:cNvGrpSpPr/>
            <p:nvPr/>
          </p:nvGrpSpPr>
          <p:grpSpPr>
            <a:xfrm rot="16200000">
              <a:off x="2891" y="2163"/>
              <a:ext cx="896" cy="1984"/>
              <a:chOff x="5695240" y="977137"/>
              <a:chExt cx="625516" cy="1096651"/>
            </a:xfrm>
            <a:scene3d>
              <a:camera prst="orthographicFront">
                <a:rot lat="600000" lon="20399993" rev="0"/>
              </a:camera>
              <a:lightRig rig="threePt" dir="t"/>
            </a:scene3d>
          </p:grpSpPr>
          <p:sp>
            <p:nvSpPr>
              <p:cNvPr id="249" name="任意多边形 248"/>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0" name="任意多边形 249"/>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FB9E14"/>
                  </a:gs>
                  <a:gs pos="100000">
                    <a:srgbClr val="FEB243"/>
                  </a:gs>
                  <a:gs pos="0">
                    <a:srgbClr val="F49100"/>
                  </a:gs>
                </a:gsLst>
                <a:lin ang="0" scaled="0"/>
              </a:gradFill>
              <a:ln w="25400">
                <a:gradFill>
                  <a:gsLst>
                    <a:gs pos="38000">
                      <a:srgbClr val="FB9E14"/>
                    </a:gs>
                    <a:gs pos="0">
                      <a:srgbClr val="F69200"/>
                    </a:gs>
                    <a:gs pos="100000">
                      <a:srgbClr val="FEC26A"/>
                    </a:gs>
                  </a:gsLst>
                  <a:lin ang="0" scaled="0"/>
                </a:gradFill>
              </a:ln>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99" name="文本框 298"/>
            <p:cNvSpPr txBox="1"/>
            <p:nvPr/>
          </p:nvSpPr>
          <p:spPr>
            <a:xfrm>
              <a:off x="2397" y="2914"/>
              <a:ext cx="1968" cy="483"/>
            </a:xfrm>
            <a:prstGeom prst="rect">
              <a:avLst/>
            </a:prstGeom>
            <a:noFill/>
          </p:spPr>
          <p:txBody>
            <a:bodyPr wrap="square" rtlCol="0" anchor="t">
              <a:spAutoFit/>
            </a:bodyPr>
            <a:lstStyle/>
            <a:p>
              <a:pPr algn="l"/>
              <a:r>
                <a:rPr lang="zh-CN" altLang="en-US" sz="1400" b="1" kern="0" noProof="0" dirty="0" smtClean="0">
                  <a:ln w="18415" cmpd="sng">
                    <a:noFill/>
                    <a:prstDash val="solid"/>
                  </a:ln>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sym typeface="+mn-ea"/>
                </a:rPr>
                <a:t>业务问题表现</a:t>
              </a:r>
              <a:endParaRPr lang="zh-CN" altLang="en-US" sz="1400" b="1" kern="0" noProof="0" dirty="0" smtClean="0">
                <a:ln w="18415" cmpd="sng">
                  <a:noFill/>
                  <a:prstDash val="solid"/>
                </a:ln>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sym typeface="+mn-ea"/>
              </a:endParaRPr>
            </a:p>
          </p:txBody>
        </p:sp>
      </p:grpSp>
      <p:grpSp>
        <p:nvGrpSpPr>
          <p:cNvPr id="24" name="组合 23"/>
          <p:cNvGrpSpPr/>
          <p:nvPr/>
        </p:nvGrpSpPr>
        <p:grpSpPr>
          <a:xfrm>
            <a:off x="1341755" y="3250565"/>
            <a:ext cx="1411605" cy="598170"/>
            <a:chOff x="2347" y="5296"/>
            <a:chExt cx="1984" cy="896"/>
          </a:xfrm>
        </p:grpSpPr>
        <p:grpSp>
          <p:nvGrpSpPr>
            <p:cNvPr id="251" name="组合 250"/>
            <p:cNvGrpSpPr/>
            <p:nvPr/>
          </p:nvGrpSpPr>
          <p:grpSpPr>
            <a:xfrm rot="16200000">
              <a:off x="2891" y="4752"/>
              <a:ext cx="896" cy="1984"/>
              <a:chOff x="5695240" y="977137"/>
              <a:chExt cx="625516" cy="1096651"/>
            </a:xfrm>
            <a:scene3d>
              <a:camera prst="orthographicFront">
                <a:rot lat="20944032" lon="19239453" rev="161931"/>
              </a:camera>
              <a:lightRig rig="threePt" dir="t"/>
            </a:scene3d>
          </p:grpSpPr>
          <p:sp>
            <p:nvSpPr>
              <p:cNvPr id="252" name="任意多边形 251"/>
              <p:cNvSpPr/>
              <p:nvPr/>
            </p:nvSpPr>
            <p:spPr bwMode="auto">
              <a:xfrm rot="5400000">
                <a:off x="5533885" y="1302922"/>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38000">
                    <a:srgbClr val="E04949"/>
                  </a:gs>
                  <a:gs pos="0">
                    <a:srgbClr val="E04949"/>
                  </a:gs>
                  <a:gs pos="100000">
                    <a:srgbClr val="E04949"/>
                  </a:gs>
                </a:gsLst>
                <a:lin ang="0" scaled="0"/>
              </a:gra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3" name="任意多边形 252"/>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E04949"/>
                  </a:gs>
                  <a:gs pos="100000">
                    <a:srgbClr val="E04949"/>
                  </a:gs>
                  <a:gs pos="0">
                    <a:srgbClr val="E04949"/>
                  </a:gs>
                </a:gsLst>
                <a:lin ang="0" scaled="0"/>
              </a:gradFill>
              <a:ln w="25400">
                <a:gradFill>
                  <a:gsLst>
                    <a:gs pos="38000">
                      <a:srgbClr val="E04949"/>
                    </a:gs>
                    <a:gs pos="0">
                      <a:srgbClr val="E04949"/>
                    </a:gs>
                    <a:gs pos="100000">
                      <a:srgbClr val="EB8585"/>
                    </a:gs>
                  </a:gsLst>
                  <a:lin ang="0" scaled="0"/>
                </a:gradFill>
              </a:ln>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11" name="文本框 310"/>
            <p:cNvSpPr txBox="1"/>
            <p:nvPr/>
          </p:nvSpPr>
          <p:spPr>
            <a:xfrm>
              <a:off x="2464" y="5520"/>
              <a:ext cx="1636" cy="505"/>
            </a:xfrm>
            <a:prstGeom prst="rect">
              <a:avLst/>
            </a:prstGeom>
            <a:noFill/>
          </p:spPr>
          <p:txBody>
            <a:bodyPr wrap="square" rtlCol="0" anchor="t">
              <a:spAutoFit/>
            </a:bodyPr>
            <a:lstStyle/>
            <a:p>
              <a:pPr algn="l"/>
              <a:r>
                <a:rPr lang="zh-CN" altLang="en-US" sz="1600" b="1" kern="0" noProof="0" dirty="0" smtClean="0">
                  <a:ln w="18415" cmpd="sng">
                    <a:noFill/>
                    <a:prstDash val="solid"/>
                  </a:ln>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sym typeface="+mn-ea"/>
                </a:rPr>
                <a:t>信息孤岛</a:t>
              </a:r>
              <a:endParaRPr lang="zh-CN" altLang="en-US" sz="1600" b="1" kern="0" noProof="0" dirty="0" smtClean="0">
                <a:ln w="18415" cmpd="sng">
                  <a:noFill/>
                  <a:prstDash val="solid"/>
                </a:ln>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sym typeface="+mn-ea"/>
              </a:endParaRPr>
            </a:p>
          </p:txBody>
        </p:sp>
      </p:grpSp>
      <p:grpSp>
        <p:nvGrpSpPr>
          <p:cNvPr id="26" name="组合 25"/>
          <p:cNvGrpSpPr/>
          <p:nvPr/>
        </p:nvGrpSpPr>
        <p:grpSpPr>
          <a:xfrm>
            <a:off x="1318260" y="5092700"/>
            <a:ext cx="1858645" cy="568960"/>
            <a:chOff x="2247" y="7884"/>
            <a:chExt cx="2511" cy="896"/>
          </a:xfrm>
        </p:grpSpPr>
        <p:grpSp>
          <p:nvGrpSpPr>
            <p:cNvPr id="245" name="组合 244"/>
            <p:cNvGrpSpPr/>
            <p:nvPr/>
          </p:nvGrpSpPr>
          <p:grpSpPr>
            <a:xfrm rot="16200000">
              <a:off x="2804" y="7340"/>
              <a:ext cx="896" cy="1984"/>
              <a:chOff x="5695240" y="977137"/>
              <a:chExt cx="625516" cy="1096651"/>
            </a:xfrm>
            <a:scene3d>
              <a:camera prst="orthographicFront">
                <a:rot lat="600000" lon="20399993" rev="0"/>
              </a:camera>
              <a:lightRig rig="threePt" dir="t"/>
            </a:scene3d>
          </p:grpSpPr>
          <p:sp>
            <p:nvSpPr>
              <p:cNvPr id="246" name="任意多边形 245"/>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7" name="任意多边形 246"/>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01A2B3"/>
                  </a:gs>
                  <a:gs pos="100000">
                    <a:srgbClr val="01C1D5"/>
                  </a:gs>
                  <a:gs pos="0">
                    <a:srgbClr val="01808D"/>
                  </a:gs>
                </a:gsLst>
                <a:lin ang="0" scaled="0"/>
              </a:gradFill>
              <a:ln w="25400">
                <a:gradFill>
                  <a:gsLst>
                    <a:gs pos="38000">
                      <a:srgbClr val="01A6B7"/>
                    </a:gs>
                    <a:gs pos="3000">
                      <a:srgbClr val="01808D"/>
                    </a:gs>
                    <a:gs pos="100000">
                      <a:srgbClr val="01CCE1"/>
                    </a:gs>
                  </a:gsLst>
                  <a:lin ang="0" scaled="0"/>
                </a:gradFill>
              </a:ln>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12" name="文本框 311"/>
            <p:cNvSpPr txBox="1"/>
            <p:nvPr/>
          </p:nvSpPr>
          <p:spPr>
            <a:xfrm>
              <a:off x="2247" y="8090"/>
              <a:ext cx="2511" cy="483"/>
            </a:xfrm>
            <a:prstGeom prst="rect">
              <a:avLst/>
            </a:prstGeom>
            <a:noFill/>
          </p:spPr>
          <p:txBody>
            <a:bodyPr wrap="square" rtlCol="0" anchor="t">
              <a:spAutoFit/>
            </a:bodyPr>
            <a:lstStyle/>
            <a:p>
              <a:pPr algn="l"/>
              <a:r>
                <a:rPr lang="zh-CN" altLang="en-US" sz="1400" b="1" kern="0" noProof="0" dirty="0" smtClean="0">
                  <a:ln w="18415" cmpd="sng">
                    <a:noFill/>
                    <a:prstDash val="solid"/>
                  </a:ln>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sym typeface="+mn-ea"/>
                </a:rPr>
                <a:t>信息化建设缺失</a:t>
              </a:r>
              <a:endParaRPr lang="zh-CN" altLang="en-US" sz="1400" b="1" kern="0" noProof="0" dirty="0" smtClean="0">
                <a:ln w="18415" cmpd="sng">
                  <a:noFill/>
                  <a:prstDash val="solid"/>
                </a:ln>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sym typeface="+mn-ea"/>
              </a:endParaRPr>
            </a:p>
          </p:txBody>
        </p:sp>
      </p:grpSp>
      <p:grpSp>
        <p:nvGrpSpPr>
          <p:cNvPr id="23" name="组合 22"/>
          <p:cNvGrpSpPr/>
          <p:nvPr/>
        </p:nvGrpSpPr>
        <p:grpSpPr>
          <a:xfrm>
            <a:off x="3215640" y="4940935"/>
            <a:ext cx="6574155" cy="772160"/>
            <a:chOff x="4962" y="8639"/>
            <a:chExt cx="9710" cy="1216"/>
          </a:xfrm>
        </p:grpSpPr>
        <p:sp>
          <p:nvSpPr>
            <p:cNvPr id="313" name="矩形 312"/>
            <p:cNvSpPr/>
            <p:nvPr/>
          </p:nvSpPr>
          <p:spPr>
            <a:xfrm>
              <a:off x="4962" y="8804"/>
              <a:ext cx="2077" cy="892"/>
            </a:xfrm>
            <a:prstGeom prst="rect">
              <a:avLst/>
            </a:prstGeom>
            <a:solidFill>
              <a:srgbClr val="4BACC6"/>
            </a:solidFill>
            <a:ln w="28575" cmpd="dbl">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缺少标准化</a:t>
              </a:r>
              <a:endParaRPr lang="zh-CN" altLang="en-US" sz="1600"/>
            </a:p>
            <a:p>
              <a:pPr algn="ctr"/>
              <a:r>
                <a:rPr lang="zh-CN" altLang="en-US" sz="1600"/>
                <a:t>行业指标</a:t>
              </a:r>
              <a:endParaRPr lang="zh-CN" altLang="en-US" sz="1600"/>
            </a:p>
          </p:txBody>
        </p:sp>
        <p:sp>
          <p:nvSpPr>
            <p:cNvPr id="314" name="矩形 313"/>
            <p:cNvSpPr/>
            <p:nvPr/>
          </p:nvSpPr>
          <p:spPr>
            <a:xfrm>
              <a:off x="12440" y="8643"/>
              <a:ext cx="2232" cy="1213"/>
            </a:xfrm>
            <a:prstGeom prst="rect">
              <a:avLst/>
            </a:prstGeom>
            <a:solidFill>
              <a:srgbClr val="4BACC6"/>
            </a:solidFill>
            <a:ln w="28575" cmpd="dbl">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a:sym typeface="+mn-ea"/>
                </a:rPr>
                <a:t>工程相关数据</a:t>
              </a:r>
              <a:endParaRPr lang="zh-CN" altLang="en-US" sz="1600">
                <a:sym typeface="+mn-ea"/>
              </a:endParaRPr>
            </a:p>
            <a:p>
              <a:pPr lvl="0" algn="ctr">
                <a:buClrTx/>
                <a:buSzTx/>
                <a:buFontTx/>
              </a:pPr>
              <a:r>
                <a:rPr lang="zh-CN" altLang="en-US" sz="1600">
                  <a:sym typeface="+mn-ea"/>
                </a:rPr>
                <a:t>未深度挖掘</a:t>
              </a:r>
              <a:endParaRPr lang="zh-CN" altLang="en-US" sz="1600">
                <a:sym typeface="+mn-ea"/>
              </a:endParaRPr>
            </a:p>
          </p:txBody>
        </p:sp>
        <p:sp>
          <p:nvSpPr>
            <p:cNvPr id="315" name="矩形 314"/>
            <p:cNvSpPr/>
            <p:nvPr/>
          </p:nvSpPr>
          <p:spPr>
            <a:xfrm>
              <a:off x="8495" y="8639"/>
              <a:ext cx="2398" cy="1213"/>
            </a:xfrm>
            <a:prstGeom prst="rect">
              <a:avLst/>
            </a:prstGeom>
            <a:solidFill>
              <a:srgbClr val="4BACC6"/>
            </a:solidFill>
            <a:ln w="28575" cmpd="dbl">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a:sym typeface="+mn-ea"/>
                </a:rPr>
                <a:t>企业管理后台</a:t>
              </a:r>
              <a:endParaRPr lang="zh-CN" altLang="en-US" sz="1600">
                <a:sym typeface="+mn-ea"/>
              </a:endParaRPr>
            </a:p>
            <a:p>
              <a:pPr lvl="0" algn="ctr">
                <a:buClrTx/>
                <a:buSzTx/>
                <a:buFontTx/>
              </a:pPr>
              <a:r>
                <a:rPr lang="zh-CN" altLang="en-US" sz="1600">
                  <a:sym typeface="+mn-ea"/>
                </a:rPr>
                <a:t>与工人终端</a:t>
              </a:r>
              <a:endParaRPr lang="zh-CN" altLang="en-US" sz="1600">
                <a:sym typeface="+mn-ea"/>
              </a:endParaRPr>
            </a:p>
            <a:p>
              <a:pPr lvl="0" algn="ctr">
                <a:buClrTx/>
                <a:buSzTx/>
                <a:buFontTx/>
              </a:pPr>
              <a:r>
                <a:rPr lang="zh-CN" altLang="en-US" sz="1600">
                  <a:sym typeface="+mn-ea"/>
                </a:rPr>
                <a:t>数据利用率低</a:t>
              </a:r>
              <a:endParaRPr lang="zh-CN" altLang="en-US" sz="1600">
                <a:sym typeface="+mn-ea"/>
              </a:endParaRPr>
            </a:p>
          </p:txBody>
        </p:sp>
        <p:cxnSp>
          <p:nvCxnSpPr>
            <p:cNvPr id="316" name="直接箭头连接符 315"/>
            <p:cNvCxnSpPr>
              <a:stCxn id="313" idx="3"/>
              <a:endCxn id="315" idx="1"/>
            </p:cNvCxnSpPr>
            <p:nvPr/>
          </p:nvCxnSpPr>
          <p:spPr>
            <a:xfrm flipV="1">
              <a:off x="7039" y="9246"/>
              <a:ext cx="1456" cy="4"/>
            </a:xfrm>
            <a:prstGeom prst="straightConnector1">
              <a:avLst/>
            </a:prstGeom>
            <a:ln w="28575">
              <a:solidFill>
                <a:srgbClr val="03AABC"/>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7" name="直接箭头连接符 316"/>
            <p:cNvCxnSpPr>
              <a:stCxn id="315" idx="3"/>
              <a:endCxn id="314" idx="1"/>
            </p:cNvCxnSpPr>
            <p:nvPr/>
          </p:nvCxnSpPr>
          <p:spPr>
            <a:xfrm>
              <a:off x="10893" y="9246"/>
              <a:ext cx="1547" cy="4"/>
            </a:xfrm>
            <a:prstGeom prst="straightConnector1">
              <a:avLst/>
            </a:prstGeom>
            <a:ln w="28575">
              <a:solidFill>
                <a:srgbClr val="03AABC"/>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2992120" y="1340485"/>
            <a:ext cx="6369050" cy="1321435"/>
            <a:chOff x="4710" y="2865"/>
            <a:chExt cx="10030" cy="2081"/>
          </a:xfrm>
        </p:grpSpPr>
        <p:sp>
          <p:nvSpPr>
            <p:cNvPr id="300" name="矩形 299"/>
            <p:cNvSpPr/>
            <p:nvPr/>
          </p:nvSpPr>
          <p:spPr>
            <a:xfrm>
              <a:off x="4710" y="2865"/>
              <a:ext cx="2581" cy="839"/>
            </a:xfrm>
            <a:prstGeom prst="rect">
              <a:avLst/>
            </a:prstGeom>
            <a:solidFill>
              <a:srgbClr val="E46C0A"/>
            </a:solidFill>
            <a:ln w="28575" cmpd="dbl">
              <a:solidFill>
                <a:srgbClr val="F2F2F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企业征信评级</a:t>
              </a:r>
              <a:endParaRPr lang="zh-CN" altLang="en-US" sz="1600"/>
            </a:p>
            <a:p>
              <a:pPr algn="ctr"/>
              <a:r>
                <a:rPr lang="zh-CN" altLang="en-US" sz="1600"/>
                <a:t>（已部分建设）</a:t>
              </a:r>
              <a:endParaRPr lang="zh-CN" altLang="en-US" sz="1600"/>
            </a:p>
          </p:txBody>
        </p:sp>
        <p:sp>
          <p:nvSpPr>
            <p:cNvPr id="301" name="矩形 300"/>
            <p:cNvSpPr/>
            <p:nvPr/>
          </p:nvSpPr>
          <p:spPr>
            <a:xfrm>
              <a:off x="8360" y="2880"/>
              <a:ext cx="2716" cy="839"/>
            </a:xfrm>
            <a:prstGeom prst="rect">
              <a:avLst/>
            </a:prstGeom>
            <a:solidFill>
              <a:srgbClr val="E46C0A"/>
            </a:solidFill>
            <a:ln w="28575" cmpd="dbl">
              <a:solidFill>
                <a:srgbClr val="F2F2F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a:sym typeface="+mn-ea"/>
                </a:rPr>
                <a:t>项目效能难以</a:t>
              </a:r>
              <a:endParaRPr lang="zh-CN" altLang="en-US" sz="1600">
                <a:sym typeface="+mn-ea"/>
              </a:endParaRPr>
            </a:p>
            <a:p>
              <a:pPr lvl="0" algn="ctr">
                <a:buClrTx/>
                <a:buSzTx/>
                <a:buFontTx/>
              </a:pPr>
              <a:r>
                <a:rPr lang="zh-CN" altLang="en-US" sz="1600">
                  <a:sym typeface="+mn-ea"/>
                </a:rPr>
                <a:t>评估</a:t>
              </a:r>
              <a:endParaRPr lang="zh-CN" altLang="en-US" sz="1600">
                <a:sym typeface="+mn-ea"/>
              </a:endParaRPr>
            </a:p>
          </p:txBody>
        </p:sp>
        <p:sp>
          <p:nvSpPr>
            <p:cNvPr id="302" name="矩形 301"/>
            <p:cNvSpPr/>
            <p:nvPr/>
          </p:nvSpPr>
          <p:spPr>
            <a:xfrm>
              <a:off x="12370" y="2880"/>
              <a:ext cx="2371" cy="839"/>
            </a:xfrm>
            <a:prstGeom prst="rect">
              <a:avLst/>
            </a:prstGeom>
            <a:solidFill>
              <a:srgbClr val="E46C0A"/>
            </a:solidFill>
            <a:ln w="28575" cmpd="dbl">
              <a:solidFill>
                <a:srgbClr val="F2F2F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a:sym typeface="+mn-ea"/>
                </a:rPr>
                <a:t>资金链路难以</a:t>
              </a:r>
              <a:endParaRPr lang="zh-CN" altLang="en-US" sz="1600">
                <a:sym typeface="+mn-ea"/>
              </a:endParaRPr>
            </a:p>
            <a:p>
              <a:pPr lvl="0" algn="ctr">
                <a:buClrTx/>
                <a:buSzTx/>
                <a:buFontTx/>
              </a:pPr>
              <a:r>
                <a:rPr lang="zh-CN" altLang="en-US" sz="1600">
                  <a:sym typeface="+mn-ea"/>
                </a:rPr>
                <a:t>打通</a:t>
              </a:r>
              <a:endParaRPr lang="zh-CN" altLang="en-US" sz="1600">
                <a:sym typeface="+mn-ea"/>
              </a:endParaRPr>
            </a:p>
          </p:txBody>
        </p:sp>
        <p:grpSp>
          <p:nvGrpSpPr>
            <p:cNvPr id="303" name="组合 302"/>
            <p:cNvGrpSpPr/>
            <p:nvPr/>
          </p:nvGrpSpPr>
          <p:grpSpPr>
            <a:xfrm>
              <a:off x="6000" y="3696"/>
              <a:ext cx="7665" cy="518"/>
              <a:chOff x="5265" y="2534"/>
              <a:chExt cx="7665" cy="1045"/>
            </a:xfrm>
          </p:grpSpPr>
          <p:cxnSp>
            <p:nvCxnSpPr>
              <p:cNvPr id="304" name="直接箭头连接符 303"/>
              <p:cNvCxnSpPr/>
              <p:nvPr/>
            </p:nvCxnSpPr>
            <p:spPr>
              <a:xfrm>
                <a:off x="8983" y="2872"/>
                <a:ext cx="1" cy="707"/>
              </a:xfrm>
              <a:prstGeom prst="straightConnector1">
                <a:avLst/>
              </a:prstGeom>
              <a:ln w="28575">
                <a:solidFill>
                  <a:srgbClr val="FFAE29"/>
                </a:solidFill>
                <a:tailEnd type="arrow"/>
              </a:ln>
            </p:spPr>
            <p:style>
              <a:lnRef idx="1">
                <a:schemeClr val="accent1"/>
              </a:lnRef>
              <a:fillRef idx="0">
                <a:schemeClr val="accent1"/>
              </a:fillRef>
              <a:effectRef idx="0">
                <a:schemeClr val="accent1"/>
              </a:effectRef>
              <a:fontRef idx="minor">
                <a:schemeClr val="tx1"/>
              </a:fontRef>
            </p:style>
          </p:cxnSp>
          <p:cxnSp>
            <p:nvCxnSpPr>
              <p:cNvPr id="305" name="直接连接符 304"/>
              <p:cNvCxnSpPr>
                <a:stCxn id="300" idx="2"/>
              </p:cNvCxnSpPr>
              <p:nvPr/>
            </p:nvCxnSpPr>
            <p:spPr>
              <a:xfrm flipH="1">
                <a:off x="5280" y="2549"/>
                <a:ext cx="1" cy="361"/>
              </a:xfrm>
              <a:prstGeom prst="line">
                <a:avLst/>
              </a:prstGeom>
              <a:ln w="28575">
                <a:solidFill>
                  <a:srgbClr val="FFAE29"/>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flipH="1">
                <a:off x="12929" y="2534"/>
                <a:ext cx="1" cy="361"/>
              </a:xfrm>
              <a:prstGeom prst="line">
                <a:avLst/>
              </a:prstGeom>
              <a:ln w="28575">
                <a:solidFill>
                  <a:srgbClr val="FFAE29"/>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flipV="1">
                <a:off x="5265" y="2895"/>
                <a:ext cx="7665" cy="15"/>
              </a:xfrm>
              <a:prstGeom prst="line">
                <a:avLst/>
              </a:prstGeom>
              <a:ln w="28575">
                <a:solidFill>
                  <a:srgbClr val="FFAE29"/>
                </a:solidFill>
              </a:ln>
            </p:spPr>
            <p:style>
              <a:lnRef idx="1">
                <a:schemeClr val="accent1"/>
              </a:lnRef>
              <a:fillRef idx="0">
                <a:schemeClr val="accent1"/>
              </a:fillRef>
              <a:effectRef idx="0">
                <a:schemeClr val="accent1"/>
              </a:effectRef>
              <a:fontRef idx="minor">
                <a:schemeClr val="tx1"/>
              </a:fontRef>
            </p:style>
          </p:cxnSp>
        </p:grpSp>
        <p:sp>
          <p:nvSpPr>
            <p:cNvPr id="344" name="圆角矩形 343"/>
            <p:cNvSpPr/>
            <p:nvPr/>
          </p:nvSpPr>
          <p:spPr>
            <a:xfrm>
              <a:off x="8547" y="4226"/>
              <a:ext cx="2294" cy="720"/>
            </a:xfrm>
            <a:prstGeom prst="roundRect">
              <a:avLst/>
            </a:prstGeom>
            <a:solidFill>
              <a:srgbClr val="E46C0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noProof="0" dirty="0" smtClean="0">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cs typeface="Times New Roman" panose="02020603050405020304" pitchFamily="18" charset="0"/>
                  <a:sym typeface="+mn-ea"/>
                </a:rPr>
                <a:t>施工链路数据</a:t>
              </a:r>
              <a:endParaRPr lang="en-US" altLang="zh-CN" sz="1600" noProof="0" dirty="0" smtClean="0">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cs typeface="Times New Roman" panose="02020603050405020304" pitchFamily="18" charset="0"/>
              </a:endParaRPr>
            </a:p>
            <a:p>
              <a:pPr algn="ctr"/>
              <a:r>
                <a:rPr lang="en-US" altLang="zh-CN" sz="1600" noProof="0" dirty="0" smtClean="0">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cs typeface="Times New Roman" panose="02020603050405020304" pitchFamily="18" charset="0"/>
                  <a:sym typeface="+mn-ea"/>
                </a:rPr>
                <a:t>未通传</a:t>
              </a:r>
              <a:endParaRPr lang="en-US" altLang="zh-CN" sz="1600" noProof="0" dirty="0" smtClean="0">
                <a:solidFill>
                  <a:schemeClr val="bg1"/>
                </a:solidFill>
                <a:effectLst>
                  <a:outerShdw blurRad="50800" dist="38100" dir="5400000" algn="t" rotWithShape="0">
                    <a:sysClr val="window" lastClr="FFFFFF">
                      <a:alpha val="40000"/>
                    </a:sysClr>
                  </a:outerShdw>
                </a:effectLst>
                <a:uLnTx/>
                <a:uFillTx/>
                <a:latin typeface="Arial Rounded MT Bold" panose="020F0704030504030204" pitchFamily="34" charset="0"/>
                <a:cs typeface="Times New Roman" panose="02020603050405020304" pitchFamily="18" charset="0"/>
                <a:sym typeface="+mn-ea"/>
              </a:endParaRPr>
            </a:p>
          </p:txBody>
        </p:sp>
      </p:grpSp>
      <p:grpSp>
        <p:nvGrpSpPr>
          <p:cNvPr id="22" name="组合 21"/>
          <p:cNvGrpSpPr/>
          <p:nvPr/>
        </p:nvGrpSpPr>
        <p:grpSpPr>
          <a:xfrm>
            <a:off x="2927350" y="3068955"/>
            <a:ext cx="6762115" cy="1090295"/>
            <a:chOff x="4508" y="5631"/>
            <a:chExt cx="10649" cy="1717"/>
          </a:xfrm>
        </p:grpSpPr>
        <p:sp>
          <p:nvSpPr>
            <p:cNvPr id="318" name="圆角矩形 317"/>
            <p:cNvSpPr/>
            <p:nvPr/>
          </p:nvSpPr>
          <p:spPr>
            <a:xfrm>
              <a:off x="5091" y="5645"/>
              <a:ext cx="1819" cy="511"/>
            </a:xfrm>
            <a:prstGeom prst="roundRect">
              <a:avLst/>
            </a:prstGeom>
            <a:solidFill>
              <a:srgbClr val="C0504D">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项目方</a:t>
              </a:r>
              <a:endParaRPr lang="zh-CN" altLang="en-US"/>
            </a:p>
          </p:txBody>
        </p:sp>
        <p:sp>
          <p:nvSpPr>
            <p:cNvPr id="319" name="圆角矩形 318"/>
            <p:cNvSpPr/>
            <p:nvPr/>
          </p:nvSpPr>
          <p:spPr>
            <a:xfrm>
              <a:off x="12755" y="5631"/>
              <a:ext cx="1819" cy="504"/>
            </a:xfrm>
            <a:prstGeom prst="roundRect">
              <a:avLst/>
            </a:prstGeom>
            <a:solidFill>
              <a:srgbClr val="C0504D">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承建商</a:t>
              </a:r>
              <a:endParaRPr lang="zh-CN" altLang="en-US"/>
            </a:p>
          </p:txBody>
        </p:sp>
        <p:sp>
          <p:nvSpPr>
            <p:cNvPr id="320" name="圆角矩形 319"/>
            <p:cNvSpPr/>
            <p:nvPr/>
          </p:nvSpPr>
          <p:spPr>
            <a:xfrm>
              <a:off x="8818" y="5645"/>
              <a:ext cx="1819" cy="504"/>
            </a:xfrm>
            <a:prstGeom prst="roundRect">
              <a:avLst/>
            </a:prstGeom>
            <a:solidFill>
              <a:srgbClr val="C0504D">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承包商 </a:t>
              </a:r>
              <a:endParaRPr lang="zh-CN" altLang="en-US"/>
            </a:p>
          </p:txBody>
        </p:sp>
        <p:cxnSp>
          <p:nvCxnSpPr>
            <p:cNvPr id="321" name="直接箭头连接符 320"/>
            <p:cNvCxnSpPr>
              <a:stCxn id="318" idx="3"/>
              <a:endCxn id="320" idx="1"/>
            </p:cNvCxnSpPr>
            <p:nvPr/>
          </p:nvCxnSpPr>
          <p:spPr>
            <a:xfrm flipV="1">
              <a:off x="6910" y="5897"/>
              <a:ext cx="1908" cy="4"/>
            </a:xfrm>
            <a:prstGeom prst="straightConnector1">
              <a:avLst/>
            </a:prstGeom>
            <a:ln>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a:stCxn id="320" idx="3"/>
              <a:endCxn id="319" idx="1"/>
            </p:cNvCxnSpPr>
            <p:nvPr/>
          </p:nvCxnSpPr>
          <p:spPr>
            <a:xfrm flipV="1">
              <a:off x="10637" y="5883"/>
              <a:ext cx="2118" cy="14"/>
            </a:xfrm>
            <a:prstGeom prst="straightConnector1">
              <a:avLst/>
            </a:prstGeom>
            <a:ln>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326" name="组合 325"/>
            <p:cNvGrpSpPr/>
            <p:nvPr/>
          </p:nvGrpSpPr>
          <p:grpSpPr>
            <a:xfrm>
              <a:off x="6000" y="6149"/>
              <a:ext cx="3731" cy="896"/>
              <a:chOff x="5547" y="5174"/>
              <a:chExt cx="3731" cy="896"/>
            </a:xfrm>
          </p:grpSpPr>
          <p:cxnSp>
            <p:nvCxnSpPr>
              <p:cNvPr id="327" name="直接箭头连接符 326"/>
              <p:cNvCxnSpPr>
                <a:stCxn id="323" idx="0"/>
                <a:endCxn id="318" idx="2"/>
              </p:cNvCxnSpPr>
              <p:nvPr/>
            </p:nvCxnSpPr>
            <p:spPr>
              <a:xfrm flipH="1" flipV="1">
                <a:off x="5548" y="5181"/>
                <a:ext cx="15" cy="889"/>
              </a:xfrm>
              <a:prstGeom prst="straightConnector1">
                <a:avLst/>
              </a:prstGeom>
              <a:ln w="28575">
                <a:solidFill>
                  <a:srgbClr val="E94C4C"/>
                </a:solidFill>
                <a:tailEnd type="arrow"/>
              </a:ln>
            </p:spPr>
            <p:style>
              <a:lnRef idx="1">
                <a:schemeClr val="accent1"/>
              </a:lnRef>
              <a:fillRef idx="0">
                <a:schemeClr val="accent1"/>
              </a:fillRef>
              <a:effectRef idx="0">
                <a:schemeClr val="accent1"/>
              </a:effectRef>
              <a:fontRef idx="minor">
                <a:schemeClr val="tx1"/>
              </a:fontRef>
            </p:style>
          </p:cxnSp>
          <p:cxnSp>
            <p:nvCxnSpPr>
              <p:cNvPr id="328" name="直接箭头连接符 327"/>
              <p:cNvCxnSpPr/>
              <p:nvPr/>
            </p:nvCxnSpPr>
            <p:spPr>
              <a:xfrm flipV="1">
                <a:off x="9270" y="5174"/>
                <a:ext cx="8" cy="743"/>
              </a:xfrm>
              <a:prstGeom prst="straightConnector1">
                <a:avLst/>
              </a:prstGeom>
              <a:ln w="28575">
                <a:solidFill>
                  <a:srgbClr val="E94C4C"/>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接连接符 328"/>
              <p:cNvCxnSpPr/>
              <p:nvPr/>
            </p:nvCxnSpPr>
            <p:spPr>
              <a:xfrm>
                <a:off x="5547" y="5527"/>
                <a:ext cx="3723" cy="25"/>
              </a:xfrm>
              <a:prstGeom prst="line">
                <a:avLst/>
              </a:prstGeom>
              <a:ln w="28575">
                <a:solidFill>
                  <a:srgbClr val="E94C4C"/>
                </a:solidFill>
              </a:ln>
            </p:spPr>
            <p:style>
              <a:lnRef idx="1">
                <a:schemeClr val="accent1"/>
              </a:lnRef>
              <a:fillRef idx="0">
                <a:schemeClr val="accent1"/>
              </a:fillRef>
              <a:effectRef idx="0">
                <a:schemeClr val="accent1"/>
              </a:effectRef>
              <a:fontRef idx="minor">
                <a:schemeClr val="tx1"/>
              </a:fontRef>
            </p:style>
          </p:cxnSp>
        </p:grpSp>
        <p:cxnSp>
          <p:nvCxnSpPr>
            <p:cNvPr id="330" name="直接箭头连接符 329"/>
            <p:cNvCxnSpPr/>
            <p:nvPr/>
          </p:nvCxnSpPr>
          <p:spPr>
            <a:xfrm flipV="1">
              <a:off x="13665" y="6131"/>
              <a:ext cx="0" cy="735"/>
            </a:xfrm>
            <a:prstGeom prst="straightConnector1">
              <a:avLst/>
            </a:prstGeom>
            <a:ln w="28575">
              <a:solidFill>
                <a:srgbClr val="E94C4C"/>
              </a:solidFill>
              <a:tailEnd type="arrow"/>
            </a:ln>
          </p:spPr>
          <p:style>
            <a:lnRef idx="1">
              <a:schemeClr val="accent1"/>
            </a:lnRef>
            <a:fillRef idx="0">
              <a:schemeClr val="accent1"/>
            </a:fillRef>
            <a:effectRef idx="0">
              <a:schemeClr val="accent1"/>
            </a:effectRef>
            <a:fontRef idx="minor">
              <a:schemeClr val="tx1"/>
            </a:fontRef>
          </p:style>
        </p:cxnSp>
        <p:sp>
          <p:nvSpPr>
            <p:cNvPr id="345" name="矩形 344"/>
            <p:cNvSpPr/>
            <p:nvPr/>
          </p:nvSpPr>
          <p:spPr>
            <a:xfrm>
              <a:off x="4508" y="6864"/>
              <a:ext cx="2985" cy="482"/>
            </a:xfrm>
            <a:prstGeom prst="rect">
              <a:avLst/>
            </a:prstGeom>
            <a:solidFill>
              <a:srgbClr val="C0504D"/>
            </a:solidFill>
            <a:ln w="28575" cmpd="dbl">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项目流程数据</a:t>
              </a:r>
              <a:endParaRPr lang="zh-CN" altLang="en-US"/>
            </a:p>
          </p:txBody>
        </p:sp>
        <p:sp>
          <p:nvSpPr>
            <p:cNvPr id="346" name="矩形 345"/>
            <p:cNvSpPr/>
            <p:nvPr/>
          </p:nvSpPr>
          <p:spPr>
            <a:xfrm>
              <a:off x="8340" y="6866"/>
              <a:ext cx="2985" cy="482"/>
            </a:xfrm>
            <a:prstGeom prst="rect">
              <a:avLst/>
            </a:prstGeom>
            <a:solidFill>
              <a:srgbClr val="C0504D"/>
            </a:solidFill>
            <a:ln w="28575" cmpd="dbl">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ym typeface="+mn-ea"/>
                </a:rPr>
                <a:t>项目采购等数据</a:t>
              </a:r>
              <a:endParaRPr lang="zh-CN" altLang="en-US">
                <a:sym typeface="+mn-ea"/>
              </a:endParaRPr>
            </a:p>
          </p:txBody>
        </p:sp>
        <p:sp>
          <p:nvSpPr>
            <p:cNvPr id="347" name="矩形 346"/>
            <p:cNvSpPr/>
            <p:nvPr/>
          </p:nvSpPr>
          <p:spPr>
            <a:xfrm>
              <a:off x="12173" y="6866"/>
              <a:ext cx="2985" cy="481"/>
            </a:xfrm>
            <a:prstGeom prst="rect">
              <a:avLst/>
            </a:prstGeom>
            <a:solidFill>
              <a:srgbClr val="C0504D"/>
            </a:solidFill>
            <a:ln w="28575" cmpd="dbl">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ym typeface="+mn-ea"/>
                </a:rPr>
                <a:t>项目施工数据</a:t>
              </a:r>
              <a:endParaRPr lang="zh-CN" altLang="en-US">
                <a:sym typeface="+mn-ea"/>
              </a:endParaRPr>
            </a:p>
          </p:txBody>
        </p:sp>
      </p:grpSp>
      <p:sp>
        <p:nvSpPr>
          <p:cNvPr id="348" name="Slide Number Placeholder 126"/>
          <p:cNvSpPr>
            <a:spLocks noGrp="1"/>
          </p:cNvSpPr>
          <p:nvPr/>
        </p:nvSpPr>
        <p:spPr>
          <a:xfrm>
            <a:off x="11643205" y="6340867"/>
            <a:ext cx="610241" cy="366183"/>
          </a:xfrm>
          <a:prstGeom prst="rect">
            <a:avLst/>
          </a:prstGeom>
        </p:spPr>
        <p:txBody>
          <a:bodyPr anchor="ctr"/>
          <a:lstStyle>
            <a:defPPr>
              <a:defRPr lang="zh-CN"/>
            </a:defPPr>
            <a:lvl1pPr marL="0" algn="ctr" defTabSz="914400" rtl="0" eaLnBrk="1" latinLnBrk="0" hangingPunct="1">
              <a:defRPr sz="1335"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780" smtClean="0"/>
            </a:fld>
            <a:endParaRPr lang="en-US" sz="1780" dirty="0"/>
          </a:p>
        </p:txBody>
      </p:sp>
      <p:sp>
        <p:nvSpPr>
          <p:cNvPr id="28" name="矩形 27"/>
          <p:cNvSpPr/>
          <p:nvPr>
            <p:custDataLst>
              <p:tags r:id="rId1"/>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2"/>
          <a:stretch>
            <a:fillRect/>
          </a:stretch>
        </p:blipFill>
        <p:spPr>
          <a:xfrm>
            <a:off x="-640898" y="-356938"/>
            <a:ext cx="13368548" cy="7596482"/>
          </a:xfrm>
          <a:prstGeom prst="rect">
            <a:avLst/>
          </a:prstGeom>
        </p:spPr>
      </p:pic>
      <p:sp>
        <p:nvSpPr>
          <p:cNvPr id="5" name="矩形 4"/>
          <p:cNvSpPr/>
          <p:nvPr/>
        </p:nvSpPr>
        <p:spPr>
          <a:xfrm>
            <a:off x="0" y="1863398"/>
            <a:ext cx="12311016" cy="2800591"/>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a:off x="703121" y="2276389"/>
            <a:ext cx="1711468" cy="1989765"/>
          </a:xfrm>
          <a:custGeom>
            <a:avLst/>
            <a:gdLst>
              <a:gd name="T0" fmla="*/ 771 w 1519"/>
              <a:gd name="T1" fmla="*/ 1673 h 1766"/>
              <a:gd name="T2" fmla="*/ 70 w 1519"/>
              <a:gd name="T3" fmla="*/ 1278 h 1766"/>
              <a:gd name="T4" fmla="*/ 70 w 1519"/>
              <a:gd name="T5" fmla="*/ 488 h 1766"/>
              <a:gd name="T6" fmla="*/ 771 w 1519"/>
              <a:gd name="T7" fmla="*/ 93 h 1766"/>
              <a:gd name="T8" fmla="*/ 1449 w 1519"/>
              <a:gd name="T9" fmla="*/ 488 h 1766"/>
              <a:gd name="T10" fmla="*/ 1449 w 1519"/>
              <a:gd name="T11" fmla="*/ 1278 h 1766"/>
              <a:gd name="T12" fmla="*/ 771 w 1519"/>
              <a:gd name="T13" fmla="*/ 1673 h 1766"/>
              <a:gd name="T14" fmla="*/ 771 w 1519"/>
              <a:gd name="T15" fmla="*/ 0 h 1766"/>
              <a:gd name="T16" fmla="*/ 0 w 1519"/>
              <a:gd name="T17" fmla="*/ 441 h 1766"/>
              <a:gd name="T18" fmla="*/ 0 w 1519"/>
              <a:gd name="T19" fmla="*/ 1325 h 1766"/>
              <a:gd name="T20" fmla="*/ 771 w 1519"/>
              <a:gd name="T21" fmla="*/ 1766 h 1766"/>
              <a:gd name="T22" fmla="*/ 1519 w 1519"/>
              <a:gd name="T23" fmla="*/ 1325 h 1766"/>
              <a:gd name="T24" fmla="*/ 1519 w 1519"/>
              <a:gd name="T25" fmla="*/ 441 h 1766"/>
              <a:gd name="T26" fmla="*/ 771 w 1519"/>
              <a:gd name="T2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9" h="1766">
                <a:moveTo>
                  <a:pt x="771" y="1673"/>
                </a:moveTo>
                <a:lnTo>
                  <a:pt x="70" y="1278"/>
                </a:lnTo>
                <a:lnTo>
                  <a:pt x="70" y="488"/>
                </a:lnTo>
                <a:lnTo>
                  <a:pt x="771" y="93"/>
                </a:lnTo>
                <a:lnTo>
                  <a:pt x="1449" y="488"/>
                </a:lnTo>
                <a:lnTo>
                  <a:pt x="1449" y="1278"/>
                </a:lnTo>
                <a:lnTo>
                  <a:pt x="771" y="1673"/>
                </a:lnTo>
                <a:close/>
                <a:moveTo>
                  <a:pt x="771" y="0"/>
                </a:moveTo>
                <a:lnTo>
                  <a:pt x="0" y="441"/>
                </a:lnTo>
                <a:lnTo>
                  <a:pt x="0" y="1325"/>
                </a:lnTo>
                <a:lnTo>
                  <a:pt x="771" y="1766"/>
                </a:lnTo>
                <a:lnTo>
                  <a:pt x="1519" y="1325"/>
                </a:lnTo>
                <a:lnTo>
                  <a:pt x="1519" y="441"/>
                </a:lnTo>
                <a:lnTo>
                  <a:pt x="77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7" name="直接连接符 6"/>
          <p:cNvCxnSpPr/>
          <p:nvPr/>
        </p:nvCxnSpPr>
        <p:spPr>
          <a:xfrm>
            <a:off x="-31068" y="4470400"/>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535184" y="2061029"/>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701223" y="2597209"/>
            <a:ext cx="2621280" cy="829945"/>
          </a:xfrm>
          <a:prstGeom prst="rect">
            <a:avLst/>
          </a:prstGeom>
          <a:noFill/>
        </p:spPr>
        <p:txBody>
          <a:bodyPr wrap="none" rtlCol="0">
            <a:spAutoFit/>
          </a:bodyPr>
          <a:lstStyle/>
          <a:p>
            <a:pPr algn="ctr"/>
            <a:r>
              <a:rPr lang="zh-CN" altLang="en-US" sz="4800" dirty="0">
                <a:solidFill>
                  <a:schemeClr val="bg1"/>
                </a:solidFill>
                <a:latin typeface="微软雅黑" panose="020B0503020204020204" pitchFamily="34" charset="-122"/>
                <a:ea typeface="微软雅黑" panose="020B0503020204020204" pitchFamily="34" charset="-122"/>
              </a:rPr>
              <a:t>解决方案</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154693" y="3385266"/>
            <a:ext cx="1745615" cy="46037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SOLUTION</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189262" y="2309172"/>
            <a:ext cx="1858201" cy="2169825"/>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zh-CN" altLang="en-US" dirty="0">
                <a:solidFill>
                  <a:schemeClr val="bg1"/>
                </a:solidFill>
              </a:rPr>
              <a:t>解决方案总述</a:t>
            </a:r>
            <a:endParaRPr lang="en-US" altLang="zh-CN" dirty="0">
              <a:solidFill>
                <a:schemeClr val="bg1"/>
              </a:solidFill>
            </a:endParaRPr>
          </a:p>
          <a:p>
            <a:pPr marL="285750" indent="-285750" algn="l">
              <a:lnSpc>
                <a:spcPct val="150000"/>
              </a:lnSpc>
              <a:buFont typeface="Arial" panose="020B0604020202020204" pitchFamily="34" charset="0"/>
              <a:buChar char="•"/>
            </a:pPr>
            <a:r>
              <a:rPr lang="zh-CN" altLang="en-US" dirty="0">
                <a:solidFill>
                  <a:schemeClr val="bg1"/>
                </a:solidFill>
              </a:rPr>
              <a:t>信用体系搭建</a:t>
            </a:r>
            <a:endParaRPr lang="en-US" altLang="zh-CN" dirty="0">
              <a:solidFill>
                <a:schemeClr val="bg1"/>
              </a:solidFill>
            </a:endParaRPr>
          </a:p>
          <a:p>
            <a:pPr marL="285750" indent="-285750">
              <a:lnSpc>
                <a:spcPct val="150000"/>
              </a:lnSpc>
              <a:buFont typeface="Arial" panose="020B0604020202020204" pitchFamily="34" charset="0"/>
              <a:buChar char="•"/>
            </a:pPr>
            <a:r>
              <a:rPr lang="zh-CN" altLang="en-US" dirty="0">
                <a:solidFill>
                  <a:schemeClr val="bg1"/>
                </a:solidFill>
                <a:sym typeface="+mn-ea"/>
              </a:rPr>
              <a:t>工程效能评估</a:t>
            </a:r>
            <a:endParaRPr lang="en-US" altLang="zh-CN" dirty="0">
              <a:solidFill>
                <a:schemeClr val="bg1"/>
              </a:solidFill>
              <a:sym typeface="+mn-ea"/>
            </a:endParaRPr>
          </a:p>
          <a:p>
            <a:pPr marL="285750" indent="-285750">
              <a:lnSpc>
                <a:spcPct val="150000"/>
              </a:lnSpc>
              <a:buFont typeface="Arial" panose="020B0604020202020204" pitchFamily="34" charset="0"/>
              <a:buChar char="•"/>
            </a:pPr>
            <a:r>
              <a:rPr lang="zh-CN" altLang="en-US" dirty="0">
                <a:solidFill>
                  <a:schemeClr val="bg1"/>
                </a:solidFill>
              </a:rPr>
              <a:t>解决方案</a:t>
            </a:r>
            <a:r>
              <a:rPr lang="zh-CN" altLang="en-US" dirty="0">
                <a:solidFill>
                  <a:schemeClr val="bg1"/>
                </a:solidFill>
                <a:sym typeface="+mn-ea"/>
              </a:rPr>
              <a:t>总结</a:t>
            </a:r>
            <a:endParaRPr lang="zh-CN" altLang="en-US" dirty="0">
              <a:solidFill>
                <a:schemeClr val="bg1"/>
              </a:solidFill>
              <a:sym typeface="+mn-ea"/>
            </a:endParaRPr>
          </a:p>
          <a:p>
            <a:pPr marL="285750" indent="-285750" algn="l">
              <a:lnSpc>
                <a:spcPct val="150000"/>
              </a:lnSpc>
              <a:buFont typeface="Arial" panose="020B0604020202020204" pitchFamily="34" charset="0"/>
              <a:buChar char="•"/>
            </a:pPr>
            <a:endParaRPr lang="zh-CN" altLang="en-US" dirty="0">
              <a:solidFill>
                <a:schemeClr val="bg1"/>
              </a:solidFill>
            </a:endParaRPr>
          </a:p>
        </p:txBody>
      </p:sp>
      <p:sp>
        <p:nvSpPr>
          <p:cNvPr id="9" name="矩形 8"/>
          <p:cNvSpPr/>
          <p:nvPr/>
        </p:nvSpPr>
        <p:spPr>
          <a:xfrm>
            <a:off x="1186770" y="2521899"/>
            <a:ext cx="743585" cy="1445260"/>
          </a:xfrm>
          <a:prstGeom prst="rect">
            <a:avLst/>
          </a:prstGeom>
        </p:spPr>
        <p:txBody>
          <a:bodyPr wrap="none">
            <a:spAutoFit/>
          </a:bodyPr>
          <a:lstStyle/>
          <a:p>
            <a:pPr algn="ctr"/>
            <a:r>
              <a:rPr lang="en-US" altLang="zh-CN" sz="8800" dirty="0">
                <a:solidFill>
                  <a:schemeClr val="bg1"/>
                </a:solidFill>
                <a:latin typeface="Impact" panose="020B0806030902050204" pitchFamily="34" charset="0"/>
              </a:rPr>
              <a:t>2</a:t>
            </a:r>
            <a:endParaRPr lang="en-US" altLang="zh-CN" sz="8800" dirty="0">
              <a:solidFill>
                <a:schemeClr val="bg1"/>
              </a:solidFill>
              <a:latin typeface="Impact" panose="020B0806030902050204" pitchFamily="34" charset="0"/>
            </a:endParaRPr>
          </a:p>
        </p:txBody>
      </p:sp>
      <p:sp>
        <p:nvSpPr>
          <p:cNvPr id="10" name="文本框 9"/>
          <p:cNvSpPr txBox="1"/>
          <p:nvPr/>
        </p:nvSpPr>
        <p:spPr>
          <a:xfrm>
            <a:off x="585175" y="3597863"/>
            <a:ext cx="1947360" cy="460375"/>
          </a:xfrm>
          <a:prstGeom prst="rect">
            <a:avLst/>
          </a:prstGeom>
          <a:solidFill>
            <a:srgbClr val="303C41"/>
          </a:solidFill>
        </p:spPr>
        <p:txBody>
          <a:bodyPr wrap="square" rtlCol="0">
            <a:spAutoFit/>
          </a:bodyPr>
          <a:lstStyle/>
          <a:p>
            <a:pPr algn="dist"/>
            <a:r>
              <a:rPr lang="en-US" altLang="zh-CN" sz="2400" dirty="0">
                <a:solidFill>
                  <a:schemeClr val="bg1"/>
                </a:solidFill>
              </a:rPr>
              <a:t>PART TWO</a:t>
            </a:r>
            <a:endParaRPr lang="zh-CN" altLang="en-US" sz="2400"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2"/>
          <a:stretch>
            <a:fillRect/>
          </a:stretch>
        </p:blipFill>
        <p:spPr>
          <a:xfrm>
            <a:off x="-640898" y="-356938"/>
            <a:ext cx="13368548" cy="7596482"/>
          </a:xfrm>
          <a:prstGeom prst="rect">
            <a:avLst/>
          </a:prstGeom>
        </p:spPr>
      </p:pic>
      <p:sp>
        <p:nvSpPr>
          <p:cNvPr id="5" name="矩形 4"/>
          <p:cNvSpPr/>
          <p:nvPr/>
        </p:nvSpPr>
        <p:spPr>
          <a:xfrm>
            <a:off x="0" y="1863398"/>
            <a:ext cx="12311016" cy="2800591"/>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a:off x="703121" y="2276389"/>
            <a:ext cx="1711468" cy="1989765"/>
          </a:xfrm>
          <a:custGeom>
            <a:avLst/>
            <a:gdLst>
              <a:gd name="T0" fmla="*/ 771 w 1519"/>
              <a:gd name="T1" fmla="*/ 1673 h 1766"/>
              <a:gd name="T2" fmla="*/ 70 w 1519"/>
              <a:gd name="T3" fmla="*/ 1278 h 1766"/>
              <a:gd name="T4" fmla="*/ 70 w 1519"/>
              <a:gd name="T5" fmla="*/ 488 h 1766"/>
              <a:gd name="T6" fmla="*/ 771 w 1519"/>
              <a:gd name="T7" fmla="*/ 93 h 1766"/>
              <a:gd name="T8" fmla="*/ 1449 w 1519"/>
              <a:gd name="T9" fmla="*/ 488 h 1766"/>
              <a:gd name="T10" fmla="*/ 1449 w 1519"/>
              <a:gd name="T11" fmla="*/ 1278 h 1766"/>
              <a:gd name="T12" fmla="*/ 771 w 1519"/>
              <a:gd name="T13" fmla="*/ 1673 h 1766"/>
              <a:gd name="T14" fmla="*/ 771 w 1519"/>
              <a:gd name="T15" fmla="*/ 0 h 1766"/>
              <a:gd name="T16" fmla="*/ 0 w 1519"/>
              <a:gd name="T17" fmla="*/ 441 h 1766"/>
              <a:gd name="T18" fmla="*/ 0 w 1519"/>
              <a:gd name="T19" fmla="*/ 1325 h 1766"/>
              <a:gd name="T20" fmla="*/ 771 w 1519"/>
              <a:gd name="T21" fmla="*/ 1766 h 1766"/>
              <a:gd name="T22" fmla="*/ 1519 w 1519"/>
              <a:gd name="T23" fmla="*/ 1325 h 1766"/>
              <a:gd name="T24" fmla="*/ 1519 w 1519"/>
              <a:gd name="T25" fmla="*/ 441 h 1766"/>
              <a:gd name="T26" fmla="*/ 771 w 1519"/>
              <a:gd name="T2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9" h="1766">
                <a:moveTo>
                  <a:pt x="771" y="1673"/>
                </a:moveTo>
                <a:lnTo>
                  <a:pt x="70" y="1278"/>
                </a:lnTo>
                <a:lnTo>
                  <a:pt x="70" y="488"/>
                </a:lnTo>
                <a:lnTo>
                  <a:pt x="771" y="93"/>
                </a:lnTo>
                <a:lnTo>
                  <a:pt x="1449" y="488"/>
                </a:lnTo>
                <a:lnTo>
                  <a:pt x="1449" y="1278"/>
                </a:lnTo>
                <a:lnTo>
                  <a:pt x="771" y="1673"/>
                </a:lnTo>
                <a:close/>
                <a:moveTo>
                  <a:pt x="771" y="0"/>
                </a:moveTo>
                <a:lnTo>
                  <a:pt x="0" y="441"/>
                </a:lnTo>
                <a:lnTo>
                  <a:pt x="0" y="1325"/>
                </a:lnTo>
                <a:lnTo>
                  <a:pt x="771" y="1766"/>
                </a:lnTo>
                <a:lnTo>
                  <a:pt x="1519" y="1325"/>
                </a:lnTo>
                <a:lnTo>
                  <a:pt x="1519" y="441"/>
                </a:lnTo>
                <a:lnTo>
                  <a:pt x="77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7" name="直接连接符 6"/>
          <p:cNvCxnSpPr/>
          <p:nvPr/>
        </p:nvCxnSpPr>
        <p:spPr>
          <a:xfrm>
            <a:off x="-31068" y="4470400"/>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535184" y="2061029"/>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39824" y="2597209"/>
            <a:ext cx="4144084" cy="830997"/>
          </a:xfrm>
          <a:prstGeom prst="rect">
            <a:avLst/>
          </a:prstGeom>
          <a:noFill/>
        </p:spPr>
        <p:txBody>
          <a:bodyPr wrap="none" rtlCol="0">
            <a:spAutoFit/>
          </a:bodyPr>
          <a:lstStyle/>
          <a:p>
            <a:pPr algn="ctr"/>
            <a:r>
              <a:rPr lang="zh-CN" altLang="en-US" sz="4800" dirty="0">
                <a:solidFill>
                  <a:schemeClr val="bg1"/>
                </a:solidFill>
                <a:latin typeface="微软雅黑" panose="020B0503020204020204" pitchFamily="34" charset="-122"/>
                <a:ea typeface="微软雅黑" panose="020B0503020204020204" pitchFamily="34" charset="-122"/>
              </a:rPr>
              <a:t>解决方案</a:t>
            </a:r>
            <a:r>
              <a:rPr lang="en-US" altLang="zh-CN" sz="4800" dirty="0">
                <a:solidFill>
                  <a:schemeClr val="bg1"/>
                </a:solidFill>
                <a:latin typeface="微软雅黑" panose="020B0503020204020204" pitchFamily="34" charset="-122"/>
                <a:ea typeface="微软雅黑" panose="020B0503020204020204" pitchFamily="34" charset="-122"/>
              </a:rPr>
              <a:t>-</a:t>
            </a:r>
            <a:r>
              <a:rPr lang="zh-CN" altLang="en-US" sz="4800" dirty="0">
                <a:solidFill>
                  <a:schemeClr val="bg1"/>
                </a:solidFill>
                <a:latin typeface="微软雅黑" panose="020B0503020204020204" pitchFamily="34" charset="-122"/>
                <a:ea typeface="微软雅黑" panose="020B0503020204020204" pitchFamily="34" charset="-122"/>
              </a:rPr>
              <a:t>总述</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614966" y="3385266"/>
            <a:ext cx="2825069"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Solution overview</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911299" y="2565296"/>
            <a:ext cx="2319866" cy="1156086"/>
          </a:xfrm>
          <a:prstGeom prst="rect">
            <a:avLst/>
          </a:prstGeom>
          <a:noFill/>
        </p:spPr>
        <p:txBody>
          <a:bodyPr wrap="none" rtlCol="0">
            <a:spAutoFit/>
          </a:bodyPr>
          <a:lstStyle/>
          <a:p>
            <a:r>
              <a:rPr lang="zh-CN" altLang="en-US" b="1" dirty="0">
                <a:solidFill>
                  <a:schemeClr val="bg1"/>
                </a:solidFill>
              </a:rPr>
              <a:t> </a:t>
            </a:r>
            <a:endParaRPr lang="zh-CN" altLang="en-US" b="1" dirty="0">
              <a:solidFill>
                <a:schemeClr val="bg1"/>
              </a:solidFill>
            </a:endParaRPr>
          </a:p>
          <a:p>
            <a:pPr marL="285750" indent="-285750">
              <a:lnSpc>
                <a:spcPct val="150000"/>
              </a:lnSpc>
              <a:buFont typeface="Arial" panose="020B0604020202020204" pitchFamily="34" charset="0"/>
              <a:buChar char="•"/>
            </a:pPr>
            <a:r>
              <a:rPr lang="zh-CN" altLang="en-US" dirty="0">
                <a:solidFill>
                  <a:schemeClr val="bg1"/>
                </a:solidFill>
              </a:rPr>
              <a:t>工程给付方案说明</a:t>
            </a:r>
            <a:endParaRPr lang="en-US" altLang="zh-CN" dirty="0">
              <a:solidFill>
                <a:schemeClr val="bg1"/>
              </a:solidFill>
            </a:endParaRPr>
          </a:p>
          <a:p>
            <a:pPr marL="285750" indent="-285750">
              <a:lnSpc>
                <a:spcPct val="150000"/>
              </a:lnSpc>
              <a:buFont typeface="Arial" panose="020B0604020202020204" pitchFamily="34" charset="0"/>
              <a:buChar char="•"/>
            </a:pPr>
            <a:r>
              <a:rPr lang="zh-CN" altLang="en-US" dirty="0">
                <a:solidFill>
                  <a:schemeClr val="bg1"/>
                </a:solidFill>
              </a:rPr>
              <a:t>中台技术方案架构</a:t>
            </a:r>
            <a:endParaRPr lang="zh-CN" altLang="en-US" dirty="0">
              <a:solidFill>
                <a:schemeClr val="bg1"/>
              </a:solidFill>
            </a:endParaRPr>
          </a:p>
        </p:txBody>
      </p:sp>
      <p:sp>
        <p:nvSpPr>
          <p:cNvPr id="9" name="矩形 8"/>
          <p:cNvSpPr/>
          <p:nvPr/>
        </p:nvSpPr>
        <p:spPr>
          <a:xfrm>
            <a:off x="862698" y="2521899"/>
            <a:ext cx="1391728" cy="1323439"/>
          </a:xfrm>
          <a:prstGeom prst="rect">
            <a:avLst/>
          </a:prstGeom>
        </p:spPr>
        <p:txBody>
          <a:bodyPr wrap="none">
            <a:spAutoFit/>
          </a:bodyPr>
          <a:lstStyle/>
          <a:p>
            <a:pPr algn="ctr"/>
            <a:r>
              <a:rPr lang="en-US" altLang="zh-CN" sz="8000" dirty="0">
                <a:solidFill>
                  <a:schemeClr val="bg1"/>
                </a:solidFill>
                <a:latin typeface="Impact" panose="020B0806030902050204" pitchFamily="34" charset="0"/>
              </a:rPr>
              <a:t>2-1</a:t>
            </a:r>
            <a:endParaRPr lang="en-US" altLang="zh-CN" sz="8000" dirty="0">
              <a:solidFill>
                <a:schemeClr val="bg1"/>
              </a:solidFill>
              <a:latin typeface="Impact" panose="020B0806030902050204" pitchFamily="34" charset="0"/>
            </a:endParaRPr>
          </a:p>
        </p:txBody>
      </p:sp>
      <p:sp>
        <p:nvSpPr>
          <p:cNvPr id="10" name="文本框 9"/>
          <p:cNvSpPr txBox="1"/>
          <p:nvPr/>
        </p:nvSpPr>
        <p:spPr>
          <a:xfrm>
            <a:off x="585175" y="3597863"/>
            <a:ext cx="1947360" cy="460375"/>
          </a:xfrm>
          <a:prstGeom prst="rect">
            <a:avLst/>
          </a:prstGeom>
          <a:solidFill>
            <a:srgbClr val="303C41"/>
          </a:solidFill>
        </p:spPr>
        <p:txBody>
          <a:bodyPr wrap="square" rtlCol="0">
            <a:spAutoFit/>
          </a:bodyPr>
          <a:lstStyle/>
          <a:p>
            <a:pPr algn="dist"/>
            <a:r>
              <a:rPr lang="en-US" altLang="zh-CN" sz="2400" dirty="0">
                <a:solidFill>
                  <a:schemeClr val="bg1"/>
                </a:solidFill>
              </a:rPr>
              <a:t>PART TWO</a:t>
            </a:r>
            <a:endParaRPr lang="zh-CN" altLang="en-US" sz="2400"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descr="素材-楼房"/>
          <p:cNvPicPr>
            <a:picLocks noChangeAspect="1"/>
          </p:cNvPicPr>
          <p:nvPr>
            <p:custDataLst>
              <p:tags r:id="rId1"/>
            </p:custDataLst>
          </p:nvPr>
        </p:nvPicPr>
        <p:blipFill>
          <a:blip r:embed="rId2">
            <a:duotone>
              <a:schemeClr val="bg2">
                <a:shade val="45000"/>
                <a:satMod val="135000"/>
              </a:schemeClr>
              <a:prstClr val="white"/>
            </a:duotone>
          </a:blip>
          <a:stretch>
            <a:fillRect/>
          </a:stretch>
        </p:blipFill>
        <p:spPr>
          <a:xfrm>
            <a:off x="-960120" y="-921385"/>
            <a:ext cx="13772515" cy="10058400"/>
          </a:xfrm>
          <a:prstGeom prst="rect">
            <a:avLst/>
          </a:prstGeom>
          <a:effectLst>
            <a:outerShdw blurRad="50800" dist="50800" dir="5400000" algn="ctr" rotWithShape="0">
              <a:schemeClr val="bg1">
                <a:lumMod val="95000"/>
                <a:alpha val="100000"/>
              </a:schemeClr>
            </a:outerShdw>
          </a:effectLst>
        </p:spPr>
      </p:pic>
      <p:pic>
        <p:nvPicPr>
          <p:cNvPr id="8" name="图片 7" descr="手机终端信息查询"/>
          <p:cNvPicPr>
            <a:picLocks noChangeAspect="1"/>
          </p:cNvPicPr>
          <p:nvPr/>
        </p:nvPicPr>
        <p:blipFill>
          <a:blip r:embed="rId3"/>
          <a:stretch>
            <a:fillRect/>
          </a:stretch>
        </p:blipFill>
        <p:spPr>
          <a:xfrm>
            <a:off x="1764665" y="1557020"/>
            <a:ext cx="650240" cy="650240"/>
          </a:xfrm>
          <a:prstGeom prst="rect">
            <a:avLst/>
          </a:prstGeom>
        </p:spPr>
      </p:pic>
      <p:sp>
        <p:nvSpPr>
          <p:cNvPr id="10" name="Oval 3"/>
          <p:cNvSpPr>
            <a:spLocks noChangeArrowheads="1"/>
          </p:cNvSpPr>
          <p:nvPr/>
        </p:nvSpPr>
        <p:spPr bwMode="gray">
          <a:xfrm>
            <a:off x="4278003" y="1069914"/>
            <a:ext cx="3239119" cy="3154424"/>
          </a:xfrm>
          <a:prstGeom prst="ellipse">
            <a:avLst/>
          </a:prstGeom>
          <a:solidFill>
            <a:srgbClr val="377790">
              <a:alpha val="69000"/>
            </a:srgbClr>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Oval 4"/>
          <p:cNvSpPr>
            <a:spLocks noChangeArrowheads="1"/>
          </p:cNvSpPr>
          <p:nvPr/>
        </p:nvSpPr>
        <p:spPr bwMode="gray">
          <a:xfrm>
            <a:off x="5293316" y="2517991"/>
            <a:ext cx="3254606" cy="3167663"/>
          </a:xfrm>
          <a:prstGeom prst="ellipse">
            <a:avLst/>
          </a:prstGeom>
          <a:solidFill>
            <a:srgbClr val="F09C2A">
              <a:alpha val="69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Oval 5"/>
          <p:cNvSpPr>
            <a:spLocks noChangeArrowheads="1"/>
          </p:cNvSpPr>
          <p:nvPr/>
        </p:nvSpPr>
        <p:spPr bwMode="gray">
          <a:xfrm>
            <a:off x="3242953" y="2530444"/>
            <a:ext cx="3239119" cy="3154424"/>
          </a:xfrm>
          <a:prstGeom prst="ellipse">
            <a:avLst/>
          </a:prstGeom>
          <a:solidFill>
            <a:srgbClr val="189A7F">
              <a:alpha val="69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Line 6"/>
          <p:cNvSpPr>
            <a:spLocks noChangeShapeType="1"/>
          </p:cNvSpPr>
          <p:nvPr/>
        </p:nvSpPr>
        <p:spPr bwMode="auto">
          <a:xfrm flipH="1" flipV="1">
            <a:off x="3608667" y="1974129"/>
            <a:ext cx="1385888" cy="974725"/>
          </a:xfrm>
          <a:prstGeom prst="line">
            <a:avLst/>
          </a:prstGeom>
          <a:noFill/>
          <a:ln w="19050">
            <a:solidFill>
              <a:srgbClr val="4D4D4D"/>
            </a:solidFill>
            <a:round/>
            <a:headEnd type="oval" w="lg" len="lg"/>
          </a:ln>
          <a:extLst>
            <a:ext uri="{909E8E84-426E-40DD-AFC4-6F175D3DCCD1}">
              <a14:hiddenFill xmlns:a14="http://schemas.microsoft.com/office/drawing/2010/main">
                <a:noFill/>
              </a14:hiddenFill>
            </a:ext>
          </a:extLst>
        </p:spPr>
        <p:txBody>
          <a:bodyPr wrap="none"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sp>
        <p:nvSpPr>
          <p:cNvPr id="14" name="Line 7"/>
          <p:cNvSpPr>
            <a:spLocks noChangeShapeType="1"/>
          </p:cNvSpPr>
          <p:nvPr/>
        </p:nvSpPr>
        <p:spPr bwMode="auto">
          <a:xfrm flipV="1">
            <a:off x="6780497" y="2164292"/>
            <a:ext cx="1677987" cy="787400"/>
          </a:xfrm>
          <a:prstGeom prst="line">
            <a:avLst/>
          </a:prstGeom>
          <a:noFill/>
          <a:ln w="19050">
            <a:solidFill>
              <a:srgbClr val="4D4D4D"/>
            </a:solidFill>
            <a:round/>
            <a:headEnd type="oval" w="lg" len="lg"/>
          </a:ln>
          <a:extLst>
            <a:ext uri="{909E8E84-426E-40DD-AFC4-6F175D3DCCD1}">
              <a14:hiddenFill xmlns:a14="http://schemas.microsoft.com/office/drawing/2010/main">
                <a:noFill/>
              </a14:hiddenFill>
            </a:ext>
          </a:extLst>
        </p:spPr>
        <p:txBody>
          <a:bodyPr wrap="none"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sp>
        <p:nvSpPr>
          <p:cNvPr id="15" name="Line 8"/>
          <p:cNvSpPr>
            <a:spLocks noChangeShapeType="1"/>
          </p:cNvSpPr>
          <p:nvPr/>
        </p:nvSpPr>
        <p:spPr bwMode="auto">
          <a:xfrm flipH="1">
            <a:off x="5930900" y="4855845"/>
            <a:ext cx="635" cy="1177290"/>
          </a:xfrm>
          <a:prstGeom prst="line">
            <a:avLst/>
          </a:prstGeom>
          <a:noFill/>
          <a:ln w="19050">
            <a:solidFill>
              <a:srgbClr val="4D4D4D"/>
            </a:solidFill>
            <a:round/>
            <a:headEnd type="oval" w="lg" len="lg"/>
          </a:ln>
          <a:extLst>
            <a:ext uri="{909E8E84-426E-40DD-AFC4-6F175D3DCCD1}">
              <a14:hiddenFill xmlns:a14="http://schemas.microsoft.com/office/drawing/2010/main">
                <a:noFill/>
              </a14:hiddenFill>
            </a:ext>
          </a:extLst>
        </p:spPr>
        <p:txBody>
          <a:bodyPr wrap="none"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sp>
        <p:nvSpPr>
          <p:cNvPr id="16" name="Rectangle 9"/>
          <p:cNvSpPr>
            <a:spLocks noChangeArrowheads="1"/>
          </p:cNvSpPr>
          <p:nvPr/>
        </p:nvSpPr>
        <p:spPr bwMode="gray">
          <a:xfrm>
            <a:off x="5268595" y="3460115"/>
            <a:ext cx="12573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sym typeface="+mn-ea"/>
              </a:rPr>
              <a:t>工程给付方案</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
        <p:nvSpPr>
          <p:cNvPr id="17" name="Text Box 13"/>
          <p:cNvSpPr txBox="1">
            <a:spLocks noChangeArrowheads="1"/>
          </p:cNvSpPr>
          <p:nvPr/>
        </p:nvSpPr>
        <p:spPr bwMode="black">
          <a:xfrm>
            <a:off x="4985543" y="1888406"/>
            <a:ext cx="18240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项 目</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18" name="Text Box 14"/>
          <p:cNvSpPr txBox="1">
            <a:spLocks noChangeArrowheads="1"/>
          </p:cNvSpPr>
          <p:nvPr/>
        </p:nvSpPr>
        <p:spPr bwMode="black">
          <a:xfrm>
            <a:off x="3469459" y="4105336"/>
            <a:ext cx="18240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工人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black">
          <a:xfrm>
            <a:off x="6633697" y="4105335"/>
            <a:ext cx="18240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ClrTx/>
              <a:buSzTx/>
              <a:buFontTx/>
            </a:pPr>
            <a:r>
              <a:rPr lang="zh-CN" altLang="en-US" sz="2400" b="1" dirty="0">
                <a:solidFill>
                  <a:schemeClr val="bg1"/>
                </a:solidFill>
                <a:latin typeface="微软雅黑" panose="020B0503020204020204" pitchFamily="34" charset="-122"/>
                <a:ea typeface="微软雅黑" panose="020B0503020204020204" pitchFamily="34" charset="-122"/>
              </a:rPr>
              <a:t>企业</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Text Box 13"/>
          <p:cNvSpPr txBox="1">
            <a:spLocks noChangeArrowheads="1"/>
          </p:cNvSpPr>
          <p:nvPr/>
        </p:nvSpPr>
        <p:spPr bwMode="black">
          <a:xfrm>
            <a:off x="4106703" y="3049186"/>
            <a:ext cx="182403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dirty="0">
                <a:solidFill>
                  <a:srgbClr val="FFFFFF"/>
                </a:solidFill>
                <a:latin typeface="微软雅黑" panose="020B0503020204020204" pitchFamily="34" charset="-122"/>
                <a:ea typeface="微软雅黑" panose="020B0503020204020204" pitchFamily="34" charset="-122"/>
                <a:sym typeface="+mn-ea"/>
              </a:rPr>
              <a:t>工薪结算</a:t>
            </a:r>
            <a:endParaRPr lang="zh-CN" altLang="en-US" sz="1400" b="1" dirty="0">
              <a:solidFill>
                <a:srgbClr val="FFFFFF"/>
              </a:solidFill>
              <a:latin typeface="微软雅黑" panose="020B0503020204020204" pitchFamily="34" charset="-122"/>
              <a:ea typeface="微软雅黑" panose="020B0503020204020204" pitchFamily="34" charset="-122"/>
              <a:sym typeface="+mn-ea"/>
            </a:endParaRPr>
          </a:p>
        </p:txBody>
      </p:sp>
      <p:sp>
        <p:nvSpPr>
          <p:cNvPr id="4" name="Text Box 13"/>
          <p:cNvSpPr txBox="1">
            <a:spLocks noChangeArrowheads="1"/>
          </p:cNvSpPr>
          <p:nvPr/>
        </p:nvSpPr>
        <p:spPr bwMode="black">
          <a:xfrm>
            <a:off x="5090953" y="6032416"/>
            <a:ext cx="1824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189A7F"/>
                </a:solidFill>
                <a:latin typeface="微软雅黑" panose="020B0503020204020204" pitchFamily="34" charset="-122"/>
                <a:ea typeface="微软雅黑" panose="020B0503020204020204" pitchFamily="34" charset="-122"/>
                <a:sym typeface="+mn-ea"/>
              </a:rPr>
              <a:t>数据实时互通</a:t>
            </a:r>
            <a:endParaRPr lang="zh-CN" altLang="en-US" b="1" dirty="0">
              <a:solidFill>
                <a:srgbClr val="189A7F"/>
              </a:solidFill>
              <a:latin typeface="微软雅黑" panose="020B0503020204020204" pitchFamily="34" charset="-122"/>
              <a:ea typeface="微软雅黑" panose="020B0503020204020204" pitchFamily="34" charset="-122"/>
              <a:sym typeface="+mn-ea"/>
            </a:endParaRPr>
          </a:p>
        </p:txBody>
      </p:sp>
      <p:sp>
        <p:nvSpPr>
          <p:cNvPr id="5" name="Text Box 13"/>
          <p:cNvSpPr txBox="1">
            <a:spLocks noChangeArrowheads="1"/>
          </p:cNvSpPr>
          <p:nvPr/>
        </p:nvSpPr>
        <p:spPr bwMode="black">
          <a:xfrm>
            <a:off x="5931058" y="3049186"/>
            <a:ext cx="182403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dirty="0">
                <a:solidFill>
                  <a:srgbClr val="FFFFFF"/>
                </a:solidFill>
                <a:latin typeface="微软雅黑" panose="020B0503020204020204" pitchFamily="34" charset="-122"/>
                <a:ea typeface="微软雅黑" panose="020B0503020204020204" pitchFamily="34" charset="-122"/>
                <a:sym typeface="+mn-ea"/>
              </a:rPr>
              <a:t>效能评估</a:t>
            </a:r>
            <a:endParaRPr lang="zh-CN" altLang="en-US" sz="1400" b="1" dirty="0">
              <a:solidFill>
                <a:srgbClr val="FFFFFF"/>
              </a:solidFill>
              <a:latin typeface="微软雅黑" panose="020B0503020204020204" pitchFamily="34" charset="-122"/>
              <a:ea typeface="微软雅黑" panose="020B0503020204020204" pitchFamily="34" charset="-122"/>
              <a:sym typeface="+mn-ea"/>
            </a:endParaRPr>
          </a:p>
        </p:txBody>
      </p:sp>
      <p:sp>
        <p:nvSpPr>
          <p:cNvPr id="6" name="Text Box 13"/>
          <p:cNvSpPr txBox="1">
            <a:spLocks noChangeArrowheads="1"/>
          </p:cNvSpPr>
          <p:nvPr/>
        </p:nvSpPr>
        <p:spPr bwMode="black">
          <a:xfrm>
            <a:off x="4956333" y="4359191"/>
            <a:ext cx="182403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dirty="0">
                <a:solidFill>
                  <a:srgbClr val="FFFFFF"/>
                </a:solidFill>
                <a:latin typeface="微软雅黑" panose="020B0503020204020204" pitchFamily="34" charset="-122"/>
                <a:ea typeface="微软雅黑" panose="020B0503020204020204" pitchFamily="34" charset="-122"/>
                <a:sym typeface="+mn-ea"/>
              </a:rPr>
              <a:t>劳动保障</a:t>
            </a:r>
            <a:endParaRPr lang="zh-CN" altLang="en-US" sz="1400" b="1" dirty="0">
              <a:solidFill>
                <a:srgbClr val="FFFFFF"/>
              </a:solidFill>
              <a:latin typeface="微软雅黑" panose="020B0503020204020204" pitchFamily="34" charset="-122"/>
              <a:ea typeface="微软雅黑" panose="020B0503020204020204" pitchFamily="34" charset="-122"/>
              <a:sym typeface="+mn-ea"/>
            </a:endParaRPr>
          </a:p>
        </p:txBody>
      </p:sp>
      <p:sp>
        <p:nvSpPr>
          <p:cNvPr id="25" name="文本框 24"/>
          <p:cNvSpPr txBox="1"/>
          <p:nvPr/>
        </p:nvSpPr>
        <p:spPr>
          <a:xfrm>
            <a:off x="9100185" y="1697990"/>
            <a:ext cx="1616075" cy="368300"/>
          </a:xfrm>
          <a:prstGeom prst="rect">
            <a:avLst/>
          </a:prstGeom>
          <a:noFill/>
        </p:spPr>
        <p:txBody>
          <a:bodyPr wrap="square" rtlCol="0">
            <a:spAutoFit/>
          </a:bodyPr>
          <a:lstStyle/>
          <a:p>
            <a:r>
              <a:rPr lang="zh-CN" altLang="en-US" b="1" dirty="0">
                <a:solidFill>
                  <a:srgbClr val="F09C2A"/>
                </a:solidFill>
              </a:rPr>
              <a:t>企业管理后台</a:t>
            </a:r>
            <a:endParaRPr lang="zh-CN" altLang="en-US" b="1" dirty="0">
              <a:solidFill>
                <a:srgbClr val="F09C2A"/>
              </a:solidFill>
            </a:endParaRPr>
          </a:p>
        </p:txBody>
      </p:sp>
      <p:sp>
        <p:nvSpPr>
          <p:cNvPr id="7" name="文本框 6"/>
          <p:cNvSpPr txBox="1"/>
          <p:nvPr/>
        </p:nvSpPr>
        <p:spPr>
          <a:xfrm>
            <a:off x="2420620" y="1697990"/>
            <a:ext cx="1188085" cy="368300"/>
          </a:xfrm>
          <a:prstGeom prst="rect">
            <a:avLst/>
          </a:prstGeom>
          <a:noFill/>
        </p:spPr>
        <p:txBody>
          <a:bodyPr wrap="square" rtlCol="0">
            <a:spAutoFit/>
          </a:bodyPr>
          <a:lstStyle/>
          <a:p>
            <a:r>
              <a:rPr lang="zh-CN" altLang="en-US" b="1" dirty="0">
                <a:solidFill>
                  <a:srgbClr val="377790"/>
                </a:solidFill>
              </a:rPr>
              <a:t>工人终端</a:t>
            </a:r>
            <a:endParaRPr lang="zh-CN" altLang="en-US" b="1" dirty="0">
              <a:solidFill>
                <a:srgbClr val="377790"/>
              </a:solidFill>
            </a:endParaRPr>
          </a:p>
        </p:txBody>
      </p:sp>
      <p:pic>
        <p:nvPicPr>
          <p:cNvPr id="20" name="图片 19" descr="后台"/>
          <p:cNvPicPr>
            <a:picLocks noChangeAspect="1"/>
          </p:cNvPicPr>
          <p:nvPr/>
        </p:nvPicPr>
        <p:blipFill>
          <a:blip r:embed="rId4"/>
          <a:stretch>
            <a:fillRect/>
          </a:stretch>
        </p:blipFill>
        <p:spPr>
          <a:xfrm>
            <a:off x="8547735" y="1697990"/>
            <a:ext cx="552450" cy="509270"/>
          </a:xfrm>
          <a:prstGeom prst="rect">
            <a:avLst/>
          </a:prstGeom>
        </p:spPr>
      </p:pic>
      <p:pic>
        <p:nvPicPr>
          <p:cNvPr id="21" name="图片 20" descr="数据流转"/>
          <p:cNvPicPr>
            <a:picLocks noChangeAspect="1"/>
          </p:cNvPicPr>
          <p:nvPr/>
        </p:nvPicPr>
        <p:blipFill>
          <a:blip r:embed="rId5"/>
          <a:stretch>
            <a:fillRect/>
          </a:stretch>
        </p:blipFill>
        <p:spPr>
          <a:xfrm>
            <a:off x="4455795" y="5810250"/>
            <a:ext cx="812800" cy="812800"/>
          </a:xfrm>
          <a:prstGeom prst="rect">
            <a:avLst/>
          </a:prstGeom>
        </p:spPr>
      </p:pic>
      <p:cxnSp>
        <p:nvCxnSpPr>
          <p:cNvPr id="22" name="直接连接符 21"/>
          <p:cNvCxnSpPr/>
          <p:nvPr/>
        </p:nvCxnSpPr>
        <p:spPr>
          <a:xfrm>
            <a:off x="2473325" y="2118360"/>
            <a:ext cx="1082675" cy="0"/>
          </a:xfrm>
          <a:prstGeom prst="line">
            <a:avLst/>
          </a:prstGeom>
          <a:ln w="12700">
            <a:solidFill>
              <a:srgbClr val="62A4A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195435" y="2117090"/>
            <a:ext cx="1440180" cy="1905"/>
          </a:xfrm>
          <a:prstGeom prst="line">
            <a:avLst/>
          </a:prstGeom>
          <a:ln w="12700">
            <a:solidFill>
              <a:srgbClr val="DBCD8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268595" y="6400800"/>
            <a:ext cx="1570990" cy="635"/>
          </a:xfrm>
          <a:prstGeom prst="line">
            <a:avLst/>
          </a:prstGeom>
          <a:ln w="12700">
            <a:solidFill>
              <a:srgbClr val="8CB397"/>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0" y="224604"/>
            <a:ext cx="4994275" cy="748030"/>
            <a:chOff x="0" y="557"/>
            <a:chExt cx="7865" cy="1178"/>
          </a:xfrm>
        </p:grpSpPr>
        <p:grpSp>
          <p:nvGrpSpPr>
            <p:cNvPr id="39" name="组合 38"/>
            <p:cNvGrpSpPr/>
            <p:nvPr/>
          </p:nvGrpSpPr>
          <p:grpSpPr>
            <a:xfrm>
              <a:off x="299" y="557"/>
              <a:ext cx="7566" cy="1178"/>
              <a:chOff x="-442" y="540"/>
              <a:chExt cx="7566" cy="1178"/>
            </a:xfrm>
          </p:grpSpPr>
          <p:grpSp>
            <p:nvGrpSpPr>
              <p:cNvPr id="42" name="组合 41"/>
              <p:cNvGrpSpPr/>
              <p:nvPr/>
            </p:nvGrpSpPr>
            <p:grpSpPr>
              <a:xfrm>
                <a:off x="-442" y="540"/>
                <a:ext cx="7566" cy="756"/>
                <a:chOff x="-426" y="540"/>
                <a:chExt cx="7298" cy="756"/>
              </a:xfrm>
            </p:grpSpPr>
            <p:sp>
              <p:nvSpPr>
                <p:cNvPr id="44" name="矩形 43"/>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204" y="603"/>
                <a:ext cx="6951" cy="1115"/>
              </a:xfrm>
              <a:prstGeom prst="rect">
                <a:avLst/>
              </a:prstGeom>
              <a:noFill/>
            </p:spPr>
            <p:txBody>
              <a:bodyPr wrap="square" rtlCol="0">
                <a:spAutoFit/>
              </a:bodyPr>
              <a:lstStyle/>
              <a:p>
                <a:r>
                  <a:rPr lang="zh-CN" altLang="en-US" sz="2000" b="1" dirty="0">
                    <a:solidFill>
                      <a:schemeClr val="bg1"/>
                    </a:solidFill>
                    <a:sym typeface="+mn-ea"/>
                  </a:rPr>
                  <a:t>解决方案总述</a:t>
                </a:r>
                <a:r>
                  <a:rPr lang="en-US" altLang="zh-CN" sz="2000" b="1" dirty="0">
                    <a:solidFill>
                      <a:schemeClr val="bg1"/>
                    </a:solidFill>
                    <a:sym typeface="+mn-ea"/>
                  </a:rPr>
                  <a:t>----</a:t>
                </a:r>
                <a:r>
                  <a:rPr lang="zh-CN" altLang="en-US" sz="2000" dirty="0">
                    <a:solidFill>
                      <a:schemeClr val="bg1"/>
                    </a:solidFill>
                  </a:rPr>
                  <a:t>工程给付方案说明</a:t>
                </a:r>
                <a:endParaRPr lang="en-US" altLang="zh-CN" sz="2000" dirty="0">
                  <a:solidFill>
                    <a:schemeClr val="bg1"/>
                  </a:solidFill>
                </a:endParaRPr>
              </a:p>
              <a:p>
                <a:endParaRPr lang="zh-CN" altLang="en-US" sz="2000" b="1" dirty="0">
                  <a:solidFill>
                    <a:schemeClr val="bg1"/>
                  </a:solidFill>
                </a:endParaRPr>
              </a:p>
            </p:txBody>
          </p:sp>
        </p:grpSp>
        <p:sp>
          <p:nvSpPr>
            <p:cNvPr id="41" name="矩形 40"/>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Slide Number Placeholder 126"/>
          <p:cNvSpPr>
            <a:spLocks noGrp="1"/>
          </p:cNvSpPr>
          <p:nvPr/>
        </p:nvSpPr>
        <p:spPr>
          <a:xfrm>
            <a:off x="11643205" y="6340867"/>
            <a:ext cx="610241" cy="366183"/>
          </a:xfrm>
          <a:prstGeom prst="rect">
            <a:avLst/>
          </a:prstGeom>
        </p:spPr>
        <p:txBody>
          <a:bodyPr anchor="ctr"/>
          <a:lstStyle>
            <a:defPPr>
              <a:defRPr lang="zh-CN"/>
            </a:defPPr>
            <a:lvl1pPr marL="0" algn="ctr" defTabSz="914400" rtl="0" eaLnBrk="1" latinLnBrk="0" hangingPunct="1">
              <a:defRPr sz="1335"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780" smtClean="0"/>
            </a:fld>
            <a:endParaRPr lang="en-US" sz="1780" dirty="0"/>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电脑"/>
          <p:cNvPicPr>
            <a:picLocks noChangeAspect="1"/>
          </p:cNvPicPr>
          <p:nvPr/>
        </p:nvPicPr>
        <p:blipFill>
          <a:blip r:embed="rId1"/>
          <a:stretch>
            <a:fillRect/>
          </a:stretch>
        </p:blipFill>
        <p:spPr>
          <a:xfrm>
            <a:off x="7393940" y="5121910"/>
            <a:ext cx="1725930" cy="1450975"/>
          </a:xfrm>
          <a:prstGeom prst="rect">
            <a:avLst/>
          </a:prstGeom>
        </p:spPr>
      </p:pic>
      <p:pic>
        <p:nvPicPr>
          <p:cNvPr id="20" name="图片 19" descr="电脑"/>
          <p:cNvPicPr>
            <a:picLocks noChangeAspect="1"/>
          </p:cNvPicPr>
          <p:nvPr/>
        </p:nvPicPr>
        <p:blipFill>
          <a:blip r:embed="rId1"/>
          <a:stretch>
            <a:fillRect/>
          </a:stretch>
        </p:blipFill>
        <p:spPr>
          <a:xfrm>
            <a:off x="7399655" y="3957955"/>
            <a:ext cx="1725930" cy="1450975"/>
          </a:xfrm>
          <a:prstGeom prst="rect">
            <a:avLst/>
          </a:prstGeom>
        </p:spPr>
      </p:pic>
      <p:pic>
        <p:nvPicPr>
          <p:cNvPr id="19" name="图片 18" descr="电脑"/>
          <p:cNvPicPr>
            <a:picLocks noChangeAspect="1"/>
          </p:cNvPicPr>
          <p:nvPr/>
        </p:nvPicPr>
        <p:blipFill>
          <a:blip r:embed="rId1"/>
          <a:stretch>
            <a:fillRect/>
          </a:stretch>
        </p:blipFill>
        <p:spPr>
          <a:xfrm>
            <a:off x="7413625" y="2745740"/>
            <a:ext cx="1725930" cy="1450975"/>
          </a:xfrm>
          <a:prstGeom prst="rect">
            <a:avLst/>
          </a:prstGeom>
        </p:spPr>
      </p:pic>
      <p:pic>
        <p:nvPicPr>
          <p:cNvPr id="16" name="图片 15" descr="电脑"/>
          <p:cNvPicPr>
            <a:picLocks noChangeAspect="1"/>
          </p:cNvPicPr>
          <p:nvPr/>
        </p:nvPicPr>
        <p:blipFill>
          <a:blip r:embed="rId1"/>
          <a:stretch>
            <a:fillRect/>
          </a:stretch>
        </p:blipFill>
        <p:spPr>
          <a:xfrm>
            <a:off x="7392670" y="1557020"/>
            <a:ext cx="1725930" cy="1450975"/>
          </a:xfrm>
          <a:prstGeom prst="rect">
            <a:avLst/>
          </a:prstGeom>
        </p:spPr>
      </p:pic>
      <p:pic>
        <p:nvPicPr>
          <p:cNvPr id="8" name="图片 7" descr="云 (1)"/>
          <p:cNvPicPr>
            <a:picLocks noChangeAspect="1"/>
          </p:cNvPicPr>
          <p:nvPr/>
        </p:nvPicPr>
        <p:blipFill>
          <a:blip r:embed="rId2"/>
          <a:stretch>
            <a:fillRect/>
          </a:stretch>
        </p:blipFill>
        <p:spPr>
          <a:xfrm>
            <a:off x="3914775" y="4438015"/>
            <a:ext cx="1905000" cy="1905000"/>
          </a:xfrm>
          <a:prstGeom prst="rect">
            <a:avLst/>
          </a:prstGeom>
        </p:spPr>
      </p:pic>
      <p:pic>
        <p:nvPicPr>
          <p:cNvPr id="9" name="图片 8" descr="云 (1)"/>
          <p:cNvPicPr>
            <a:picLocks noChangeAspect="1"/>
          </p:cNvPicPr>
          <p:nvPr/>
        </p:nvPicPr>
        <p:blipFill>
          <a:blip r:embed="rId2"/>
          <a:stretch>
            <a:fillRect/>
          </a:stretch>
        </p:blipFill>
        <p:spPr>
          <a:xfrm>
            <a:off x="3924300" y="2963545"/>
            <a:ext cx="1905000" cy="1905000"/>
          </a:xfrm>
          <a:prstGeom prst="rect">
            <a:avLst/>
          </a:prstGeom>
        </p:spPr>
      </p:pic>
      <p:pic>
        <p:nvPicPr>
          <p:cNvPr id="7" name="图片 6" descr="云 (1)"/>
          <p:cNvPicPr>
            <a:picLocks noChangeAspect="1"/>
          </p:cNvPicPr>
          <p:nvPr/>
        </p:nvPicPr>
        <p:blipFill>
          <a:blip r:embed="rId2"/>
          <a:stretch>
            <a:fillRect/>
          </a:stretch>
        </p:blipFill>
        <p:spPr>
          <a:xfrm>
            <a:off x="3852545" y="1557020"/>
            <a:ext cx="1905000" cy="1905000"/>
          </a:xfrm>
          <a:prstGeom prst="rect">
            <a:avLst/>
          </a:prstGeom>
        </p:spPr>
      </p:pic>
      <p:pic>
        <p:nvPicPr>
          <p:cNvPr id="6" name="图片 5" descr="云"/>
          <p:cNvPicPr>
            <a:picLocks noChangeAspect="1"/>
          </p:cNvPicPr>
          <p:nvPr/>
        </p:nvPicPr>
        <p:blipFill>
          <a:blip r:embed="rId3"/>
          <a:stretch>
            <a:fillRect/>
          </a:stretch>
        </p:blipFill>
        <p:spPr>
          <a:xfrm>
            <a:off x="275590" y="3798570"/>
            <a:ext cx="2173605" cy="1905000"/>
          </a:xfrm>
          <a:prstGeom prst="rect">
            <a:avLst/>
          </a:prstGeom>
        </p:spPr>
      </p:pic>
      <p:pic>
        <p:nvPicPr>
          <p:cNvPr id="2" name="图片 1" descr="云"/>
          <p:cNvPicPr>
            <a:picLocks noChangeAspect="1"/>
          </p:cNvPicPr>
          <p:nvPr/>
        </p:nvPicPr>
        <p:blipFill>
          <a:blip r:embed="rId3"/>
          <a:stretch>
            <a:fillRect/>
          </a:stretch>
        </p:blipFill>
        <p:spPr>
          <a:xfrm>
            <a:off x="373380" y="2108835"/>
            <a:ext cx="2024380" cy="1905000"/>
          </a:xfrm>
          <a:prstGeom prst="rect">
            <a:avLst/>
          </a:prstGeom>
        </p:spPr>
      </p:pic>
      <p:sp>
        <p:nvSpPr>
          <p:cNvPr id="115" name="圆角矩形 114"/>
          <p:cNvSpPr/>
          <p:nvPr/>
        </p:nvSpPr>
        <p:spPr>
          <a:xfrm>
            <a:off x="189865" y="991235"/>
            <a:ext cx="9477375" cy="58039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p>
        </p:txBody>
      </p:sp>
      <p:grpSp>
        <p:nvGrpSpPr>
          <p:cNvPr id="38" name="组合 37"/>
          <p:cNvGrpSpPr/>
          <p:nvPr/>
        </p:nvGrpSpPr>
        <p:grpSpPr>
          <a:xfrm>
            <a:off x="0" y="224604"/>
            <a:ext cx="4994275" cy="748030"/>
            <a:chOff x="0" y="557"/>
            <a:chExt cx="7865" cy="1178"/>
          </a:xfrm>
        </p:grpSpPr>
        <p:grpSp>
          <p:nvGrpSpPr>
            <p:cNvPr id="39" name="组合 38"/>
            <p:cNvGrpSpPr/>
            <p:nvPr/>
          </p:nvGrpSpPr>
          <p:grpSpPr>
            <a:xfrm>
              <a:off x="299" y="557"/>
              <a:ext cx="7566" cy="1178"/>
              <a:chOff x="-442" y="540"/>
              <a:chExt cx="7566" cy="1178"/>
            </a:xfrm>
          </p:grpSpPr>
          <p:grpSp>
            <p:nvGrpSpPr>
              <p:cNvPr id="42" name="组合 41"/>
              <p:cNvGrpSpPr/>
              <p:nvPr/>
            </p:nvGrpSpPr>
            <p:grpSpPr>
              <a:xfrm>
                <a:off x="-442" y="540"/>
                <a:ext cx="7566" cy="756"/>
                <a:chOff x="-426" y="540"/>
                <a:chExt cx="7298" cy="756"/>
              </a:xfrm>
            </p:grpSpPr>
            <p:sp>
              <p:nvSpPr>
                <p:cNvPr id="44" name="矩形 43"/>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204" y="603"/>
                <a:ext cx="6951" cy="1115"/>
              </a:xfrm>
              <a:prstGeom prst="rect">
                <a:avLst/>
              </a:prstGeom>
              <a:noFill/>
            </p:spPr>
            <p:txBody>
              <a:bodyPr wrap="square" rtlCol="0">
                <a:spAutoFit/>
              </a:bodyPr>
              <a:lstStyle/>
              <a:p>
                <a:r>
                  <a:rPr lang="zh-CN" altLang="en-US" sz="2000" b="1" dirty="0">
                    <a:solidFill>
                      <a:schemeClr val="bg1"/>
                    </a:solidFill>
                    <a:sym typeface="+mn-ea"/>
                  </a:rPr>
                  <a:t>解决方案总述</a:t>
                </a:r>
                <a:r>
                  <a:rPr lang="en-US" altLang="zh-CN" sz="2000" b="1" dirty="0">
                    <a:solidFill>
                      <a:schemeClr val="bg1"/>
                    </a:solidFill>
                    <a:sym typeface="+mn-ea"/>
                  </a:rPr>
                  <a:t>----</a:t>
                </a:r>
                <a:r>
                  <a:rPr lang="zh-CN" altLang="en-US" sz="2000" b="1" dirty="0">
                    <a:solidFill>
                      <a:schemeClr val="bg1"/>
                    </a:solidFill>
                  </a:rPr>
                  <a:t>工程给付方案说明</a:t>
                </a:r>
                <a:endParaRPr lang="en-US" altLang="zh-CN" sz="2000" b="1" dirty="0">
                  <a:solidFill>
                    <a:schemeClr val="bg1"/>
                  </a:solidFill>
                </a:endParaRPr>
              </a:p>
              <a:p>
                <a:endParaRPr lang="zh-CN" altLang="en-US" sz="2000" b="1" dirty="0">
                  <a:ln>
                    <a:solidFill>
                      <a:sysClr val="windowText" lastClr="000000"/>
                    </a:solidFill>
                  </a:ln>
                  <a:solidFill>
                    <a:schemeClr val="bg1"/>
                  </a:solidFill>
                </a:endParaRPr>
              </a:p>
            </p:txBody>
          </p:sp>
        </p:grpSp>
        <p:sp>
          <p:nvSpPr>
            <p:cNvPr id="41" name="矩形 40"/>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燕尾形 27"/>
          <p:cNvSpPr/>
          <p:nvPr/>
        </p:nvSpPr>
        <p:spPr>
          <a:xfrm>
            <a:off x="2496311" y="2898292"/>
            <a:ext cx="1292598" cy="547267"/>
          </a:xfrm>
          <a:prstGeom prst="chevron">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知识图谱</a:t>
            </a:r>
            <a:endParaRPr lang="zh-CN" altLang="en-US" sz="1600" b="1" dirty="0">
              <a:solidFill>
                <a:schemeClr val="bg1"/>
              </a:solidFill>
            </a:endParaRPr>
          </a:p>
        </p:txBody>
      </p:sp>
      <p:grpSp>
        <p:nvGrpSpPr>
          <p:cNvPr id="47" name="组合 46"/>
          <p:cNvGrpSpPr/>
          <p:nvPr/>
        </p:nvGrpSpPr>
        <p:grpSpPr>
          <a:xfrm>
            <a:off x="10069712" y="484870"/>
            <a:ext cx="1727200" cy="1858010"/>
            <a:chOff x="2810" y="3198"/>
            <a:chExt cx="3159" cy="3565"/>
          </a:xfrm>
        </p:grpSpPr>
        <p:sp>
          <p:nvSpPr>
            <p:cNvPr id="48" name="Freeform 5"/>
            <p:cNvSpPr/>
            <p:nvPr/>
          </p:nvSpPr>
          <p:spPr bwMode="auto">
            <a:xfrm rot="5400000">
              <a:off x="2608" y="3400"/>
              <a:ext cx="3565" cy="315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77790"/>
            </a:solidFill>
            <a:ln w="38100">
              <a:solidFill>
                <a:sysClr val="window" lastClr="FFFFFF"/>
              </a:solidFill>
            </a:ln>
            <a:effectLst>
              <a:outerShdw blurRad="127000" dist="63500" dir="2700000" algn="tl" rotWithShape="0">
                <a:prstClr val="black">
                  <a:alpha val="2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ysClr val="window" lastClr="FFFFFF"/>
                </a:solidFill>
                <a:sym typeface="Arial" panose="020B0604020202020204" pitchFamily="34" charset="0"/>
              </a:endParaRPr>
            </a:p>
          </p:txBody>
        </p:sp>
        <p:sp>
          <p:nvSpPr>
            <p:cNvPr id="49" name="文本框 48"/>
            <p:cNvSpPr txBox="1"/>
            <p:nvPr/>
          </p:nvSpPr>
          <p:spPr>
            <a:xfrm>
              <a:off x="2854" y="4169"/>
              <a:ext cx="3030" cy="1592"/>
            </a:xfrm>
            <a:prstGeom prst="rect">
              <a:avLst/>
            </a:prstGeom>
            <a:noFill/>
          </p:spPr>
          <p:txBody>
            <a:bodyPr wrap="square" rtlCol="0">
              <a:spAutoFit/>
            </a:bodyPr>
            <a:lstStyle/>
            <a:p>
              <a:pPr algn="ctr"/>
              <a:r>
                <a:rPr lang="zh-CN" altLang="en-US" sz="2400" dirty="0">
                  <a:solidFill>
                    <a:schemeClr val="bg1"/>
                  </a:solidFill>
                  <a:sym typeface="+mn-ea"/>
                </a:rPr>
                <a:t>搭建</a:t>
              </a:r>
              <a:endParaRPr lang="zh-CN" altLang="en-US" sz="2400" dirty="0">
                <a:solidFill>
                  <a:schemeClr val="bg1"/>
                </a:solidFill>
                <a:sym typeface="+mn-ea"/>
              </a:endParaRPr>
            </a:p>
            <a:p>
              <a:pPr algn="ctr"/>
              <a:r>
                <a:rPr lang="zh-CN" altLang="en-US" sz="2400" dirty="0">
                  <a:solidFill>
                    <a:schemeClr val="bg1"/>
                  </a:solidFill>
                  <a:sym typeface="+mn-ea"/>
                </a:rPr>
                <a:t>信用体系</a:t>
              </a:r>
              <a:endParaRPr lang="zh-CN" altLang="en-US" sz="2400" dirty="0">
                <a:solidFill>
                  <a:schemeClr val="bg1"/>
                </a:solidFill>
                <a:latin typeface="Impact" panose="020B0806030902050204" pitchFamily="34" charset="0"/>
                <a:sym typeface="+mn-ea"/>
              </a:endParaRPr>
            </a:p>
          </p:txBody>
        </p:sp>
      </p:grpSp>
      <p:grpSp>
        <p:nvGrpSpPr>
          <p:cNvPr id="62" name="组合 61"/>
          <p:cNvGrpSpPr/>
          <p:nvPr/>
        </p:nvGrpSpPr>
        <p:grpSpPr>
          <a:xfrm>
            <a:off x="10105303" y="2542269"/>
            <a:ext cx="1727200" cy="1858010"/>
            <a:chOff x="2811" y="3197"/>
            <a:chExt cx="3159" cy="3565"/>
          </a:xfrm>
        </p:grpSpPr>
        <p:sp>
          <p:nvSpPr>
            <p:cNvPr id="63" name="Freeform 5"/>
            <p:cNvSpPr/>
            <p:nvPr/>
          </p:nvSpPr>
          <p:spPr bwMode="auto">
            <a:xfrm rot="5400000">
              <a:off x="2608" y="3400"/>
              <a:ext cx="3565" cy="315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77790"/>
            </a:solidFill>
            <a:ln w="38100">
              <a:solidFill>
                <a:sysClr val="window" lastClr="FFFFFF"/>
              </a:solidFill>
            </a:ln>
            <a:effectLst>
              <a:outerShdw blurRad="127000" dist="63500" dir="2700000" algn="tl" rotWithShape="0">
                <a:prstClr val="black">
                  <a:alpha val="2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ysClr val="window" lastClr="FFFFFF"/>
                </a:solidFill>
                <a:sym typeface="Arial" panose="020B0604020202020204" pitchFamily="34" charset="0"/>
              </a:endParaRPr>
            </a:p>
          </p:txBody>
        </p:sp>
        <p:sp>
          <p:nvSpPr>
            <p:cNvPr id="64" name="文本框 63"/>
            <p:cNvSpPr txBox="1"/>
            <p:nvPr/>
          </p:nvSpPr>
          <p:spPr>
            <a:xfrm>
              <a:off x="2854" y="4169"/>
              <a:ext cx="3030" cy="1592"/>
            </a:xfrm>
            <a:prstGeom prst="rect">
              <a:avLst/>
            </a:prstGeom>
            <a:noFill/>
          </p:spPr>
          <p:txBody>
            <a:bodyPr wrap="square" rtlCol="0">
              <a:spAutoFit/>
            </a:bodyPr>
            <a:lstStyle/>
            <a:p>
              <a:pPr algn="ctr"/>
              <a:r>
                <a:rPr lang="zh-CN" altLang="en-US" sz="2400" dirty="0">
                  <a:solidFill>
                    <a:schemeClr val="bg1"/>
                  </a:solidFill>
                  <a:sym typeface="+mn-ea"/>
                </a:rPr>
                <a:t>评估</a:t>
              </a:r>
              <a:endParaRPr lang="zh-CN" altLang="en-US" sz="2400" dirty="0">
                <a:solidFill>
                  <a:schemeClr val="bg1"/>
                </a:solidFill>
                <a:latin typeface="Impact" panose="020B0806030902050204" pitchFamily="34" charset="0"/>
                <a:sym typeface="+mn-ea"/>
              </a:endParaRPr>
            </a:p>
            <a:p>
              <a:pPr algn="ctr"/>
              <a:r>
                <a:rPr lang="zh-CN" altLang="en-US" sz="2400" dirty="0">
                  <a:solidFill>
                    <a:schemeClr val="bg1"/>
                  </a:solidFill>
                  <a:sym typeface="+mn-ea"/>
                </a:rPr>
                <a:t>工程效能</a:t>
              </a:r>
              <a:endParaRPr lang="zh-CN" altLang="en-US" sz="2400" dirty="0">
                <a:solidFill>
                  <a:schemeClr val="bg1"/>
                </a:solidFill>
                <a:latin typeface="Impact" panose="020B0806030902050204" pitchFamily="34" charset="0"/>
                <a:sym typeface="+mn-ea"/>
              </a:endParaRPr>
            </a:p>
          </p:txBody>
        </p:sp>
      </p:grpSp>
      <p:grpSp>
        <p:nvGrpSpPr>
          <p:cNvPr id="65" name="组合 64"/>
          <p:cNvGrpSpPr/>
          <p:nvPr/>
        </p:nvGrpSpPr>
        <p:grpSpPr>
          <a:xfrm>
            <a:off x="10128163" y="4641195"/>
            <a:ext cx="1727200" cy="1858010"/>
            <a:chOff x="2811" y="3197"/>
            <a:chExt cx="3159" cy="3565"/>
          </a:xfrm>
        </p:grpSpPr>
        <p:sp>
          <p:nvSpPr>
            <p:cNvPr id="66" name="Freeform 5"/>
            <p:cNvSpPr/>
            <p:nvPr/>
          </p:nvSpPr>
          <p:spPr bwMode="auto">
            <a:xfrm rot="5400000">
              <a:off x="2608" y="3400"/>
              <a:ext cx="3565" cy="315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77790"/>
            </a:solidFill>
            <a:ln w="38100">
              <a:solidFill>
                <a:sysClr val="window" lastClr="FFFFFF"/>
              </a:solidFill>
            </a:ln>
            <a:effectLst>
              <a:outerShdw blurRad="127000" dist="63500" dir="2700000" algn="tl" rotWithShape="0">
                <a:prstClr val="black">
                  <a:alpha val="2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ysClr val="window" lastClr="FFFFFF"/>
                </a:solidFill>
                <a:sym typeface="Arial" panose="020B0604020202020204" pitchFamily="34" charset="0"/>
              </a:endParaRPr>
            </a:p>
          </p:txBody>
        </p:sp>
        <p:sp>
          <p:nvSpPr>
            <p:cNvPr id="67" name="文本框 66"/>
            <p:cNvSpPr txBox="1"/>
            <p:nvPr/>
          </p:nvSpPr>
          <p:spPr>
            <a:xfrm>
              <a:off x="2854" y="4169"/>
              <a:ext cx="3030" cy="1592"/>
            </a:xfrm>
            <a:prstGeom prst="rect">
              <a:avLst/>
            </a:prstGeom>
            <a:noFill/>
          </p:spPr>
          <p:txBody>
            <a:bodyPr wrap="square" rtlCol="0">
              <a:spAutoFit/>
            </a:bodyPr>
            <a:lstStyle/>
            <a:p>
              <a:pPr algn="ctr"/>
              <a:r>
                <a:rPr lang="zh-CN" altLang="en-US" sz="2400" dirty="0">
                  <a:solidFill>
                    <a:schemeClr val="bg1"/>
                  </a:solidFill>
                  <a:sym typeface="+mn-ea"/>
                </a:rPr>
                <a:t>工人</a:t>
              </a:r>
              <a:endParaRPr lang="zh-CN" altLang="en-US" sz="2400" dirty="0">
                <a:solidFill>
                  <a:schemeClr val="bg1"/>
                </a:solidFill>
                <a:sym typeface="+mn-ea"/>
              </a:endParaRPr>
            </a:p>
            <a:p>
              <a:pPr algn="ctr"/>
              <a:r>
                <a:rPr lang="zh-CN" altLang="en-US" sz="2400" dirty="0">
                  <a:solidFill>
                    <a:schemeClr val="bg1"/>
                  </a:solidFill>
                  <a:sym typeface="+mn-ea"/>
                </a:rPr>
                <a:t>劳动保障</a:t>
              </a:r>
              <a:endParaRPr lang="zh-CN" altLang="en-US" sz="2400" dirty="0">
                <a:solidFill>
                  <a:schemeClr val="bg1"/>
                </a:solidFill>
                <a:latin typeface="Impact" panose="020B0806030902050204" pitchFamily="34" charset="0"/>
                <a:sym typeface="+mn-ea"/>
              </a:endParaRPr>
            </a:p>
          </p:txBody>
        </p:sp>
      </p:grpSp>
      <p:sp>
        <p:nvSpPr>
          <p:cNvPr id="4" name="文本框 3"/>
          <p:cNvSpPr txBox="1"/>
          <p:nvPr/>
        </p:nvSpPr>
        <p:spPr>
          <a:xfrm>
            <a:off x="748030" y="3084195"/>
            <a:ext cx="1210310" cy="338455"/>
          </a:xfrm>
          <a:prstGeom prst="rect">
            <a:avLst/>
          </a:prstGeom>
          <a:noFill/>
          <a:ln>
            <a:noFill/>
          </a:ln>
        </p:spPr>
        <p:txBody>
          <a:bodyPr wrap="none" rtlCol="0">
            <a:spAutoFit/>
          </a:bodyPr>
          <a:lstStyle/>
          <a:p>
            <a:r>
              <a:rPr lang="zh-CN" altLang="en-US" sz="1600" b="1" dirty="0" smtClean="0">
                <a:solidFill>
                  <a:srgbClr val="377790"/>
                </a:solidFill>
              </a:rPr>
              <a:t>标准</a:t>
            </a:r>
            <a:r>
              <a:rPr lang="zh-CN" altLang="en-US" sz="1600" b="1" dirty="0">
                <a:solidFill>
                  <a:srgbClr val="377790"/>
                </a:solidFill>
              </a:rPr>
              <a:t>指标</a:t>
            </a:r>
            <a:r>
              <a:rPr lang="zh-CN" altLang="en-US" sz="1600" b="1" dirty="0" smtClean="0">
                <a:solidFill>
                  <a:srgbClr val="377790"/>
                </a:solidFill>
              </a:rPr>
              <a:t>库</a:t>
            </a:r>
            <a:endParaRPr lang="zh-CN" altLang="en-US" sz="1600" b="1" dirty="0" smtClean="0">
              <a:solidFill>
                <a:srgbClr val="377790"/>
              </a:solidFill>
            </a:endParaRPr>
          </a:p>
        </p:txBody>
      </p:sp>
      <p:sp>
        <p:nvSpPr>
          <p:cNvPr id="77" name="文本框 76"/>
          <p:cNvSpPr txBox="1"/>
          <p:nvPr/>
        </p:nvSpPr>
        <p:spPr>
          <a:xfrm>
            <a:off x="654050" y="4783455"/>
            <a:ext cx="1416050" cy="338455"/>
          </a:xfrm>
          <a:prstGeom prst="rect">
            <a:avLst/>
          </a:prstGeom>
          <a:noFill/>
        </p:spPr>
        <p:txBody>
          <a:bodyPr wrap="none" rtlCol="0">
            <a:spAutoFit/>
          </a:bodyPr>
          <a:lstStyle/>
          <a:p>
            <a:pPr algn="ctr"/>
            <a:r>
              <a:rPr lang="zh-CN" altLang="en-US" sz="1600" b="1" dirty="0">
                <a:solidFill>
                  <a:srgbClr val="377790"/>
                </a:solidFill>
              </a:rPr>
              <a:t>实体关联关系</a:t>
            </a:r>
            <a:endParaRPr lang="zh-CN" altLang="en-US" sz="1600" b="1" dirty="0">
              <a:solidFill>
                <a:srgbClr val="377790"/>
              </a:solidFill>
            </a:endParaRPr>
          </a:p>
        </p:txBody>
      </p:sp>
      <p:sp>
        <p:nvSpPr>
          <p:cNvPr id="78" name="燕尾形 77"/>
          <p:cNvSpPr/>
          <p:nvPr/>
        </p:nvSpPr>
        <p:spPr>
          <a:xfrm>
            <a:off x="2503804" y="4644014"/>
            <a:ext cx="1319986" cy="547267"/>
          </a:xfrm>
          <a:prstGeom prst="chevron">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bg1"/>
                </a:solidFill>
              </a:rPr>
              <a:t>维度关联</a:t>
            </a:r>
            <a:endParaRPr lang="zh-CN" altLang="en-US" sz="1600" b="1" dirty="0">
              <a:solidFill>
                <a:schemeClr val="bg1"/>
              </a:solidFill>
            </a:endParaRPr>
          </a:p>
        </p:txBody>
      </p:sp>
      <p:sp>
        <p:nvSpPr>
          <p:cNvPr id="88" name="燕尾形 87"/>
          <p:cNvSpPr/>
          <p:nvPr/>
        </p:nvSpPr>
        <p:spPr>
          <a:xfrm>
            <a:off x="5977030" y="2898292"/>
            <a:ext cx="1256722" cy="547267"/>
          </a:xfrm>
          <a:prstGeom prst="chevron">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bg1"/>
                </a:solidFill>
              </a:rPr>
              <a:t>预测模型</a:t>
            </a:r>
            <a:endParaRPr lang="zh-CN" altLang="en-US" sz="1600" b="1" dirty="0">
              <a:solidFill>
                <a:schemeClr val="bg1"/>
              </a:solidFill>
            </a:endParaRPr>
          </a:p>
        </p:txBody>
      </p:sp>
      <p:sp>
        <p:nvSpPr>
          <p:cNvPr id="89" name="燕尾形 88"/>
          <p:cNvSpPr/>
          <p:nvPr/>
        </p:nvSpPr>
        <p:spPr>
          <a:xfrm>
            <a:off x="6035540" y="4584531"/>
            <a:ext cx="1211673" cy="547267"/>
          </a:xfrm>
          <a:prstGeom prst="chevron">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bg1"/>
                </a:solidFill>
              </a:rPr>
              <a:t>归因分析</a:t>
            </a:r>
            <a:endParaRPr lang="zh-CN" altLang="en-US" sz="1600" b="1" dirty="0">
              <a:solidFill>
                <a:schemeClr val="bg1"/>
              </a:solidFill>
            </a:endParaRPr>
          </a:p>
        </p:txBody>
      </p:sp>
      <p:sp>
        <p:nvSpPr>
          <p:cNvPr id="90" name="文本框 89"/>
          <p:cNvSpPr txBox="1"/>
          <p:nvPr/>
        </p:nvSpPr>
        <p:spPr>
          <a:xfrm>
            <a:off x="7726680" y="1917065"/>
            <a:ext cx="1072515" cy="521970"/>
          </a:xfrm>
          <a:prstGeom prst="rect">
            <a:avLst/>
          </a:prstGeom>
          <a:noFill/>
        </p:spPr>
        <p:txBody>
          <a:bodyPr wrap="square" rtlCol="0">
            <a:spAutoFit/>
          </a:bodyPr>
          <a:lstStyle/>
          <a:p>
            <a:pPr algn="ctr"/>
            <a:r>
              <a:rPr lang="en-US" altLang="zh-CN" sz="2800" b="1" dirty="0" smtClean="0">
                <a:solidFill>
                  <a:srgbClr val="D24132"/>
                </a:solidFill>
              </a:rPr>
              <a:t>ERP</a:t>
            </a:r>
            <a:endParaRPr lang="en-US" altLang="zh-CN" sz="2800" b="1" dirty="0" smtClean="0">
              <a:solidFill>
                <a:srgbClr val="D24132"/>
              </a:solidFill>
            </a:endParaRPr>
          </a:p>
        </p:txBody>
      </p:sp>
      <p:sp>
        <p:nvSpPr>
          <p:cNvPr id="93" name="文本框 92"/>
          <p:cNvSpPr txBox="1"/>
          <p:nvPr/>
        </p:nvSpPr>
        <p:spPr>
          <a:xfrm>
            <a:off x="7785735" y="3167380"/>
            <a:ext cx="1062990" cy="521970"/>
          </a:xfrm>
          <a:prstGeom prst="rect">
            <a:avLst/>
          </a:prstGeom>
          <a:noFill/>
        </p:spPr>
        <p:txBody>
          <a:bodyPr wrap="square" rtlCol="0">
            <a:spAutoFit/>
          </a:bodyPr>
          <a:lstStyle/>
          <a:p>
            <a:pPr algn="ctr"/>
            <a:r>
              <a:rPr lang="en-US" altLang="zh-CN" sz="2800" b="1" dirty="0" smtClean="0">
                <a:solidFill>
                  <a:srgbClr val="D24132"/>
                </a:solidFill>
              </a:rPr>
              <a:t>CRM</a:t>
            </a:r>
            <a:endParaRPr lang="en-US" altLang="zh-CN" sz="2800" b="1" dirty="0" smtClean="0">
              <a:solidFill>
                <a:srgbClr val="D24132"/>
              </a:solidFill>
            </a:endParaRPr>
          </a:p>
        </p:txBody>
      </p:sp>
      <p:sp>
        <p:nvSpPr>
          <p:cNvPr id="96" name="文本框 95"/>
          <p:cNvSpPr txBox="1"/>
          <p:nvPr/>
        </p:nvSpPr>
        <p:spPr>
          <a:xfrm>
            <a:off x="7785735" y="4390390"/>
            <a:ext cx="1071880" cy="521970"/>
          </a:xfrm>
          <a:prstGeom prst="rect">
            <a:avLst/>
          </a:prstGeom>
          <a:noFill/>
        </p:spPr>
        <p:txBody>
          <a:bodyPr wrap="square" rtlCol="0">
            <a:spAutoFit/>
          </a:bodyPr>
          <a:lstStyle/>
          <a:p>
            <a:pPr algn="ctr"/>
            <a:r>
              <a:rPr lang="en-US" altLang="zh-CN" sz="2800" b="1" dirty="0" smtClean="0">
                <a:solidFill>
                  <a:srgbClr val="D24132"/>
                </a:solidFill>
              </a:rPr>
              <a:t>BPM</a:t>
            </a:r>
            <a:endParaRPr lang="en-US" altLang="zh-CN" sz="2800" b="1" dirty="0" smtClean="0">
              <a:solidFill>
                <a:srgbClr val="D24132"/>
              </a:solidFill>
            </a:endParaRPr>
          </a:p>
        </p:txBody>
      </p:sp>
      <p:sp>
        <p:nvSpPr>
          <p:cNvPr id="99" name="文本框 98"/>
          <p:cNvSpPr txBox="1"/>
          <p:nvPr/>
        </p:nvSpPr>
        <p:spPr>
          <a:xfrm>
            <a:off x="7724775" y="5445125"/>
            <a:ext cx="1063625" cy="521970"/>
          </a:xfrm>
          <a:prstGeom prst="rect">
            <a:avLst/>
          </a:prstGeom>
          <a:noFill/>
        </p:spPr>
        <p:txBody>
          <a:bodyPr wrap="square" rtlCol="0">
            <a:spAutoFit/>
          </a:bodyPr>
          <a:lstStyle/>
          <a:p>
            <a:pPr algn="ctr"/>
            <a:r>
              <a:rPr lang="en-US" altLang="zh-CN" sz="2800" b="1" dirty="0" smtClean="0">
                <a:solidFill>
                  <a:srgbClr val="D24132"/>
                </a:solidFill>
              </a:rPr>
              <a:t>……</a:t>
            </a:r>
            <a:endParaRPr lang="en-US" altLang="zh-CN" sz="2800" b="1" dirty="0" smtClean="0">
              <a:solidFill>
                <a:srgbClr val="D24132"/>
              </a:solidFill>
            </a:endParaRPr>
          </a:p>
        </p:txBody>
      </p:sp>
      <p:sp>
        <p:nvSpPr>
          <p:cNvPr id="100" name="矩形 99"/>
          <p:cNvSpPr/>
          <p:nvPr>
            <p:custDataLst>
              <p:tags r:id="rId4"/>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57480" y="972820"/>
            <a:ext cx="9288145" cy="5511800"/>
          </a:xfrm>
          <a:prstGeom prst="rect">
            <a:avLst/>
          </a:prstGeom>
          <a:noFill/>
          <a:ln w="22225">
            <a:solidFill>
              <a:srgbClr val="2C354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p>
        </p:txBody>
      </p:sp>
      <p:sp>
        <p:nvSpPr>
          <p:cNvPr id="102" name="文本框 101"/>
          <p:cNvSpPr txBox="1"/>
          <p:nvPr/>
        </p:nvSpPr>
        <p:spPr>
          <a:xfrm>
            <a:off x="695960" y="1116330"/>
            <a:ext cx="1452880" cy="398780"/>
          </a:xfrm>
          <a:prstGeom prst="rect">
            <a:avLst/>
          </a:prstGeom>
          <a:noFill/>
        </p:spPr>
        <p:txBody>
          <a:bodyPr wrap="none" rtlCol="0">
            <a:spAutoFit/>
          </a:bodyPr>
          <a:lstStyle/>
          <a:p>
            <a:r>
              <a:rPr lang="zh-CN" altLang="en-US" sz="2000" b="1" dirty="0" smtClean="0">
                <a:solidFill>
                  <a:srgbClr val="377790"/>
                </a:solidFill>
              </a:rPr>
              <a:t>行业标准化</a:t>
            </a:r>
            <a:endParaRPr lang="zh-CN" altLang="en-US" sz="2000" b="1" dirty="0" smtClean="0">
              <a:solidFill>
                <a:srgbClr val="377790"/>
              </a:solidFill>
            </a:endParaRPr>
          </a:p>
        </p:txBody>
      </p:sp>
      <p:sp>
        <p:nvSpPr>
          <p:cNvPr id="106" name="文本框 105"/>
          <p:cNvSpPr txBox="1"/>
          <p:nvPr/>
        </p:nvSpPr>
        <p:spPr>
          <a:xfrm>
            <a:off x="3419158" y="1116330"/>
            <a:ext cx="2722880" cy="398780"/>
          </a:xfrm>
          <a:prstGeom prst="rect">
            <a:avLst/>
          </a:prstGeom>
          <a:noFill/>
        </p:spPr>
        <p:txBody>
          <a:bodyPr wrap="none" rtlCol="0">
            <a:spAutoFit/>
          </a:bodyPr>
          <a:lstStyle/>
          <a:p>
            <a:pPr algn="ctr"/>
            <a:r>
              <a:rPr lang="zh-CN" altLang="en-US" sz="2000" b="1" dirty="0">
                <a:solidFill>
                  <a:srgbClr val="189A7F"/>
                </a:solidFill>
                <a:sym typeface="+mn-ea"/>
              </a:rPr>
              <a:t>数据信息深度挖掘利用</a:t>
            </a:r>
            <a:endParaRPr lang="zh-CN" altLang="en-US" sz="2000" b="1" dirty="0">
              <a:solidFill>
                <a:srgbClr val="189A7F"/>
              </a:solidFill>
              <a:sym typeface="+mn-ea"/>
            </a:endParaRPr>
          </a:p>
        </p:txBody>
      </p:sp>
      <p:sp>
        <p:nvSpPr>
          <p:cNvPr id="109" name="文本框 108"/>
          <p:cNvSpPr txBox="1"/>
          <p:nvPr/>
        </p:nvSpPr>
        <p:spPr>
          <a:xfrm>
            <a:off x="7593965" y="1125220"/>
            <a:ext cx="1452880" cy="398780"/>
          </a:xfrm>
          <a:prstGeom prst="rect">
            <a:avLst/>
          </a:prstGeom>
          <a:noFill/>
        </p:spPr>
        <p:txBody>
          <a:bodyPr wrap="none" rtlCol="0">
            <a:spAutoFit/>
          </a:bodyPr>
          <a:lstStyle/>
          <a:p>
            <a:pPr algn="ctr"/>
            <a:r>
              <a:rPr lang="zh-CN" altLang="en-US" sz="2000" b="1" dirty="0" smtClean="0">
                <a:solidFill>
                  <a:srgbClr val="D24132"/>
                </a:solidFill>
                <a:sym typeface="+mn-ea"/>
              </a:rPr>
              <a:t>产品模块化</a:t>
            </a:r>
            <a:endParaRPr lang="zh-CN" altLang="en-US" sz="2000" b="1" dirty="0" smtClean="0">
              <a:solidFill>
                <a:srgbClr val="D24132"/>
              </a:solidFill>
              <a:sym typeface="+mn-ea"/>
            </a:endParaRPr>
          </a:p>
        </p:txBody>
      </p:sp>
      <p:sp>
        <p:nvSpPr>
          <p:cNvPr id="111" name="任意多边形 16"/>
          <p:cNvSpPr/>
          <p:nvPr/>
        </p:nvSpPr>
        <p:spPr>
          <a:xfrm rot="10800000">
            <a:off x="9479915" y="2342515"/>
            <a:ext cx="611505" cy="364490"/>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solidFill>
            <a:schemeClr val="tx1">
              <a:alpha val="80000"/>
            </a:schemeClr>
          </a:solidFill>
          <a:ln w="22225">
            <a:solidFill>
              <a:srgbClr val="2228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16"/>
          <p:cNvSpPr/>
          <p:nvPr/>
        </p:nvSpPr>
        <p:spPr>
          <a:xfrm rot="10800000">
            <a:off x="9486900" y="4438015"/>
            <a:ext cx="563880" cy="364490"/>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solidFill>
            <a:schemeClr val="tx1">
              <a:alpha val="80000"/>
            </a:schemeClr>
          </a:solidFill>
          <a:ln w="22225">
            <a:solidFill>
              <a:srgbClr val="2228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可选过程 33"/>
          <p:cNvSpPr/>
          <p:nvPr/>
        </p:nvSpPr>
        <p:spPr>
          <a:xfrm>
            <a:off x="367640" y="1761577"/>
            <a:ext cx="2030144" cy="4596192"/>
          </a:xfrm>
          <a:prstGeom prst="flowChartAlternateProcess">
            <a:avLst/>
          </a:prstGeom>
          <a:noFill/>
          <a:ln w="19050">
            <a:solidFill>
              <a:srgbClr val="3777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p>
        </p:txBody>
      </p:sp>
      <p:grpSp>
        <p:nvGrpSpPr>
          <p:cNvPr id="40" name="组合 39"/>
          <p:cNvGrpSpPr/>
          <p:nvPr/>
        </p:nvGrpSpPr>
        <p:grpSpPr>
          <a:xfrm>
            <a:off x="3837427" y="1761577"/>
            <a:ext cx="2030144" cy="4596192"/>
            <a:chOff x="4113375" y="1761577"/>
            <a:chExt cx="2030144" cy="4596192"/>
          </a:xfrm>
        </p:grpSpPr>
        <p:sp>
          <p:nvSpPr>
            <p:cNvPr id="81" name="文本框 80"/>
            <p:cNvSpPr txBox="1"/>
            <p:nvPr/>
          </p:nvSpPr>
          <p:spPr>
            <a:xfrm>
              <a:off x="4517553" y="2486390"/>
              <a:ext cx="1107996" cy="369332"/>
            </a:xfrm>
            <a:prstGeom prst="rect">
              <a:avLst/>
            </a:prstGeom>
            <a:noFill/>
            <a:ln>
              <a:noFill/>
            </a:ln>
          </p:spPr>
          <p:txBody>
            <a:bodyPr wrap="none" rtlCol="0">
              <a:spAutoFit/>
            </a:bodyPr>
            <a:lstStyle/>
            <a:p>
              <a:r>
                <a:rPr lang="zh-CN" altLang="en-US" b="1" dirty="0" smtClean="0">
                  <a:solidFill>
                    <a:srgbClr val="189A7F"/>
                  </a:solidFill>
                </a:rPr>
                <a:t>报表体系</a:t>
              </a:r>
              <a:endParaRPr lang="zh-CN" altLang="en-US" b="1" dirty="0" smtClean="0">
                <a:solidFill>
                  <a:srgbClr val="189A7F"/>
                </a:solidFill>
              </a:endParaRPr>
            </a:p>
          </p:txBody>
        </p:sp>
        <p:sp>
          <p:nvSpPr>
            <p:cNvPr id="84" name="文本框 83"/>
            <p:cNvSpPr txBox="1"/>
            <p:nvPr/>
          </p:nvSpPr>
          <p:spPr>
            <a:xfrm>
              <a:off x="4574030" y="3918040"/>
              <a:ext cx="1107996" cy="369332"/>
            </a:xfrm>
            <a:prstGeom prst="rect">
              <a:avLst/>
            </a:prstGeom>
            <a:noFill/>
            <a:ln>
              <a:noFill/>
            </a:ln>
          </p:spPr>
          <p:txBody>
            <a:bodyPr wrap="none" rtlCol="0">
              <a:spAutoFit/>
            </a:bodyPr>
            <a:lstStyle/>
            <a:p>
              <a:r>
                <a:rPr lang="zh-CN" altLang="en-US" b="1" dirty="0" smtClean="0">
                  <a:solidFill>
                    <a:srgbClr val="189A7F"/>
                  </a:solidFill>
                </a:rPr>
                <a:t>分析报告</a:t>
              </a:r>
              <a:endParaRPr lang="zh-CN" altLang="en-US" b="1" dirty="0" smtClean="0">
                <a:solidFill>
                  <a:srgbClr val="189A7F"/>
                </a:solidFill>
              </a:endParaRPr>
            </a:p>
          </p:txBody>
        </p:sp>
        <p:sp>
          <p:nvSpPr>
            <p:cNvPr id="87" name="文本框 86"/>
            <p:cNvSpPr txBox="1"/>
            <p:nvPr/>
          </p:nvSpPr>
          <p:spPr>
            <a:xfrm>
              <a:off x="4574449" y="5385451"/>
              <a:ext cx="1107996" cy="369332"/>
            </a:xfrm>
            <a:prstGeom prst="rect">
              <a:avLst/>
            </a:prstGeom>
            <a:noFill/>
            <a:ln>
              <a:noFill/>
            </a:ln>
          </p:spPr>
          <p:txBody>
            <a:bodyPr wrap="none" rtlCol="0">
              <a:spAutoFit/>
            </a:bodyPr>
            <a:lstStyle/>
            <a:p>
              <a:pPr algn="ctr"/>
              <a:r>
                <a:rPr lang="zh-CN" altLang="en-US" b="1" dirty="0">
                  <a:solidFill>
                    <a:srgbClr val="189A7F"/>
                  </a:solidFill>
                </a:rPr>
                <a:t>策略模型</a:t>
              </a:r>
              <a:endParaRPr lang="zh-CN" altLang="en-US" b="1" dirty="0">
                <a:solidFill>
                  <a:srgbClr val="189A7F"/>
                </a:solidFill>
              </a:endParaRPr>
            </a:p>
          </p:txBody>
        </p:sp>
        <p:sp>
          <p:nvSpPr>
            <p:cNvPr id="113" name="流程图: 可选过程 112"/>
            <p:cNvSpPr/>
            <p:nvPr/>
          </p:nvSpPr>
          <p:spPr>
            <a:xfrm>
              <a:off x="4113375" y="1761577"/>
              <a:ext cx="2030144" cy="4596192"/>
            </a:xfrm>
            <a:prstGeom prst="flowChartAlternateProcess">
              <a:avLst/>
            </a:prstGeom>
            <a:noFill/>
            <a:ln w="19050">
              <a:solidFill>
                <a:srgbClr val="189A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p>
          </p:txBody>
        </p:sp>
      </p:grpSp>
      <p:sp>
        <p:nvSpPr>
          <p:cNvPr id="114" name="流程图: 可选过程 113"/>
          <p:cNvSpPr/>
          <p:nvPr/>
        </p:nvSpPr>
        <p:spPr>
          <a:xfrm>
            <a:off x="7329170" y="1761490"/>
            <a:ext cx="1941195" cy="4596130"/>
          </a:xfrm>
          <a:prstGeom prst="flowChartAlternateProcess">
            <a:avLst/>
          </a:prstGeom>
          <a:noFill/>
          <a:ln w="19050">
            <a:solidFill>
              <a:srgbClr val="D2413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p>
        </p:txBody>
      </p:sp>
      <p:sp>
        <p:nvSpPr>
          <p:cNvPr id="127" name="Slide Number Placeholder 126"/>
          <p:cNvSpPr>
            <a:spLocks noGrp="1"/>
          </p:cNvSpPr>
          <p:nvPr/>
        </p:nvSpPr>
        <p:spPr>
          <a:xfrm>
            <a:off x="11643205" y="6340867"/>
            <a:ext cx="610241" cy="366183"/>
          </a:xfrm>
          <a:prstGeom prst="rect">
            <a:avLst/>
          </a:prstGeom>
        </p:spPr>
        <p:txBody>
          <a:bodyPr anchor="ctr"/>
          <a:lstStyle>
            <a:defPPr>
              <a:defRPr lang="zh-CN"/>
            </a:defPPr>
            <a:lvl1pPr marL="0" algn="ctr" defTabSz="914400" rtl="0" eaLnBrk="1" latinLnBrk="0" hangingPunct="1">
              <a:defRPr sz="1335"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780" smtClean="0"/>
            </a:fld>
            <a:endParaRPr lang="en-US" sz="1780" dirty="0"/>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8065770" y="908685"/>
            <a:ext cx="3178175" cy="82931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b="1" dirty="0"/>
          </a:p>
        </p:txBody>
      </p:sp>
      <p:sp>
        <p:nvSpPr>
          <p:cNvPr id="4" name="圆角矩形 3"/>
          <p:cNvSpPr/>
          <p:nvPr/>
        </p:nvSpPr>
        <p:spPr>
          <a:xfrm>
            <a:off x="4264660" y="891540"/>
            <a:ext cx="3178175" cy="82931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b="1" dirty="0"/>
          </a:p>
        </p:txBody>
      </p:sp>
      <p:sp>
        <p:nvSpPr>
          <p:cNvPr id="115" name="圆角矩形 114"/>
          <p:cNvSpPr/>
          <p:nvPr/>
        </p:nvSpPr>
        <p:spPr>
          <a:xfrm>
            <a:off x="367030" y="908050"/>
            <a:ext cx="3178175" cy="82931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b="1" dirty="0"/>
          </a:p>
        </p:txBody>
      </p:sp>
      <p:cxnSp>
        <p:nvCxnSpPr>
          <p:cNvPr id="2" name="肘形连接符 63"/>
          <p:cNvCxnSpPr/>
          <p:nvPr/>
        </p:nvCxnSpPr>
        <p:spPr>
          <a:xfrm rot="5400000">
            <a:off x="4587240" y="4581525"/>
            <a:ext cx="2012315" cy="3175"/>
          </a:xfrm>
          <a:prstGeom prst="bentConnector3">
            <a:avLst>
              <a:gd name="adj1" fmla="val 50000"/>
            </a:avLst>
          </a:prstGeom>
          <a:ln w="38100">
            <a:solidFill>
              <a:srgbClr val="F09C2A"/>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1"/>
            </p:custDataLst>
          </p:nvPr>
        </p:nvSpPr>
        <p:spPr>
          <a:xfrm>
            <a:off x="367302" y="907143"/>
            <a:ext cx="3228975" cy="829945"/>
          </a:xfrm>
          <a:prstGeom prst="rect">
            <a:avLst/>
          </a:prstGeom>
          <a:noFill/>
        </p:spPr>
        <p:txBody>
          <a:bodyPr wrap="square" rtlCol="0">
            <a:spAutoFit/>
          </a:bodyPr>
          <a:lstStyle/>
          <a:p>
            <a:pPr algn="just"/>
            <a:r>
              <a:rPr lang="en-US" altLang="zh-CN" sz="1200" dirty="0">
                <a:solidFill>
                  <a:schemeClr val="bg1">
                    <a:lumMod val="50000"/>
                  </a:schemeClr>
                </a:solidFill>
                <a:latin typeface="+mn-ea"/>
                <a:cs typeface="Levenim MT" pitchFamily="2" charset="-79"/>
                <a:sym typeface="+mn-ea"/>
              </a:rPr>
              <a:t>       </a:t>
            </a:r>
            <a:r>
              <a:rPr lang="zh-CN" altLang="en-US" sz="1200" b="1" dirty="0">
                <a:solidFill>
                  <a:schemeClr val="tx1">
                    <a:lumMod val="50000"/>
                    <a:lumOff val="50000"/>
                  </a:schemeClr>
                </a:solidFill>
                <a:latin typeface="+mn-ea"/>
              </a:rPr>
              <a:t>通过企业、个体工商户数据，公路工程建设领域守信典型企业数据，失信名单数据，拖欠农民工工资黑名单，行政处罚数据等相关数据构建</a:t>
            </a:r>
            <a:r>
              <a:rPr lang="zh-CN" altLang="en-US" sz="1200" b="1" dirty="0">
                <a:solidFill>
                  <a:srgbClr val="D24132"/>
                </a:solidFill>
                <a:latin typeface="+mn-ea"/>
              </a:rPr>
              <a:t>施工信用体系</a:t>
            </a:r>
            <a:r>
              <a:rPr lang="zh-CN" altLang="en-US" sz="1200" b="1" dirty="0">
                <a:solidFill>
                  <a:schemeClr val="tx1">
                    <a:lumMod val="50000"/>
                    <a:lumOff val="50000"/>
                  </a:schemeClr>
                </a:solidFill>
                <a:latin typeface="+mn-ea"/>
              </a:rPr>
              <a:t>。</a:t>
            </a:r>
            <a:endParaRPr lang="en-US" altLang="zh-CN" b="1" dirty="0">
              <a:solidFill>
                <a:schemeClr val="tx1">
                  <a:lumMod val="50000"/>
                  <a:lumOff val="50000"/>
                </a:schemeClr>
              </a:solidFill>
            </a:endParaRPr>
          </a:p>
        </p:txBody>
      </p:sp>
      <p:sp>
        <p:nvSpPr>
          <p:cNvPr id="17" name="文本框 16"/>
          <p:cNvSpPr txBox="1"/>
          <p:nvPr>
            <p:custDataLst>
              <p:tags r:id="rId2"/>
            </p:custDataLst>
          </p:nvPr>
        </p:nvSpPr>
        <p:spPr>
          <a:xfrm>
            <a:off x="4194810" y="907415"/>
            <a:ext cx="3263900" cy="829945"/>
          </a:xfrm>
          <a:prstGeom prst="rect">
            <a:avLst/>
          </a:prstGeom>
          <a:noFill/>
        </p:spPr>
        <p:txBody>
          <a:bodyPr wrap="square" rtlCol="0">
            <a:spAutoFit/>
          </a:bodyPr>
          <a:lstStyle/>
          <a:p>
            <a:pPr algn="just"/>
            <a:r>
              <a:rPr lang="en-US" altLang="zh-CN" sz="1200" dirty="0">
                <a:solidFill>
                  <a:schemeClr val="bg1">
                    <a:lumMod val="50000"/>
                  </a:schemeClr>
                </a:solidFill>
                <a:latin typeface="+mn-ea"/>
                <a:cs typeface="Levenim MT" pitchFamily="2" charset="-79"/>
                <a:sym typeface="+mn-ea"/>
              </a:rPr>
              <a:t>       </a:t>
            </a:r>
            <a:r>
              <a:rPr lang="zh-CN" altLang="en-US" sz="1200" b="1" dirty="0">
                <a:solidFill>
                  <a:schemeClr val="tx1">
                    <a:lumMod val="50000"/>
                    <a:lumOff val="50000"/>
                  </a:schemeClr>
                </a:solidFill>
                <a:latin typeface="+mn-ea"/>
              </a:rPr>
              <a:t>可通过</a:t>
            </a:r>
            <a:r>
              <a:rPr lang="zh-CN" altLang="en-US" sz="1200" b="1" dirty="0">
                <a:solidFill>
                  <a:srgbClr val="D24132"/>
                </a:solidFill>
                <a:latin typeface="+mn-ea"/>
              </a:rPr>
              <a:t>搭建企业端项目管理后台，工人端工地打卡系统的方式真实记录工人上工</a:t>
            </a:r>
            <a:r>
              <a:rPr lang="zh-CN" altLang="en-US" sz="1200" b="1" dirty="0">
                <a:solidFill>
                  <a:schemeClr val="tx1">
                    <a:lumMod val="50000"/>
                    <a:lumOff val="50000"/>
                  </a:schemeClr>
                </a:solidFill>
                <a:latin typeface="+mn-ea"/>
              </a:rPr>
              <a:t>情况以及项目流程中的各种采购物料相关支出，可有效评估工时，材料等施工相关花费。</a:t>
            </a:r>
            <a:endParaRPr lang="en-US" altLang="zh-CN" b="1" dirty="0">
              <a:solidFill>
                <a:schemeClr val="tx1">
                  <a:lumMod val="50000"/>
                  <a:lumOff val="50000"/>
                </a:schemeClr>
              </a:solidFill>
            </a:endParaRPr>
          </a:p>
        </p:txBody>
      </p:sp>
      <p:sp>
        <p:nvSpPr>
          <p:cNvPr id="18" name="文本框 17"/>
          <p:cNvSpPr txBox="1"/>
          <p:nvPr>
            <p:custDataLst>
              <p:tags r:id="rId3"/>
            </p:custDataLst>
          </p:nvPr>
        </p:nvSpPr>
        <p:spPr>
          <a:xfrm>
            <a:off x="7586345" y="3789045"/>
            <a:ext cx="2346960" cy="1153160"/>
          </a:xfrm>
          <a:prstGeom prst="rect">
            <a:avLst/>
          </a:prstGeom>
          <a:noFill/>
          <a:ln>
            <a:solidFill>
              <a:srgbClr val="189A7F"/>
            </a:solidFill>
            <a:prstDash val="dash"/>
          </a:ln>
        </p:spPr>
        <p:txBody>
          <a:bodyPr wrap="square" rtlCol="0">
            <a:spAutoFit/>
          </a:bodyPr>
          <a:lstStyle/>
          <a:p>
            <a:r>
              <a:rPr lang="en-US" altLang="zh-CN" sz="1400" b="1" dirty="0">
                <a:solidFill>
                  <a:srgbClr val="189A7F"/>
                </a:solidFill>
                <a:latin typeface="+mn-ea"/>
              </a:rPr>
              <a:t>1.</a:t>
            </a:r>
            <a:r>
              <a:rPr lang="zh-CN" altLang="en-US" sz="1400" b="1" dirty="0">
                <a:solidFill>
                  <a:srgbClr val="189A7F"/>
                </a:solidFill>
                <a:latin typeface="+mn-ea"/>
              </a:rPr>
              <a:t>劳动关系确认</a:t>
            </a:r>
            <a:endParaRPr lang="zh-CN" altLang="en-US" sz="1400" b="1" dirty="0">
              <a:solidFill>
                <a:srgbClr val="189A7F"/>
              </a:solidFill>
              <a:latin typeface="+mn-ea"/>
            </a:endParaRPr>
          </a:p>
          <a:p>
            <a:pPr algn="l">
              <a:buFont typeface="+mj-lt"/>
            </a:pPr>
            <a:r>
              <a:rPr lang="zh-CN" altLang="en-US" sz="500" b="1" dirty="0">
                <a:noFill/>
                <a:latin typeface="+mn-ea"/>
                <a:sym typeface="+mn-ea"/>
              </a:rPr>
              <a:t>就 </a:t>
            </a:r>
            <a:endParaRPr lang="en-US" altLang="zh-CN" sz="500" b="1" dirty="0">
              <a:solidFill>
                <a:schemeClr val="accent6"/>
              </a:solidFill>
              <a:latin typeface="+mn-ea"/>
            </a:endParaRPr>
          </a:p>
          <a:p>
            <a:r>
              <a:rPr lang="en-US" altLang="zh-CN" sz="1000" dirty="0">
                <a:solidFill>
                  <a:schemeClr val="bg1">
                    <a:lumMod val="50000"/>
                  </a:schemeClr>
                </a:solidFill>
                <a:latin typeface="+mn-ea"/>
                <a:cs typeface="Levenim MT" pitchFamily="2" charset="-79"/>
                <a:sym typeface="+mn-ea"/>
              </a:rPr>
              <a:t>       </a:t>
            </a:r>
            <a:r>
              <a:rPr lang="zh-CN" altLang="en-US" sz="1000" dirty="0">
                <a:solidFill>
                  <a:schemeClr val="bg1">
                    <a:lumMod val="50000"/>
                  </a:schemeClr>
                </a:solidFill>
              </a:rPr>
              <a:t>工人上工由于其工作零散性等原因很多时候不会签订正式劳动合同，若出现</a:t>
            </a:r>
            <a:r>
              <a:rPr lang="zh-CN" altLang="en-US" sz="1000" dirty="0">
                <a:solidFill>
                  <a:srgbClr val="D24132"/>
                </a:solidFill>
              </a:rPr>
              <a:t>劳动、工伤等相关纠纷</a:t>
            </a:r>
            <a:r>
              <a:rPr lang="zh-CN" altLang="en-US" sz="1000" dirty="0">
                <a:solidFill>
                  <a:schemeClr val="bg1">
                    <a:lumMod val="50000"/>
                  </a:schemeClr>
                </a:solidFill>
              </a:rPr>
              <a:t>，工人则处于弱势群体，通过工人端上工打卡的方式可有效确认该劳动关系。</a:t>
            </a:r>
            <a:endParaRPr lang="zh-CN" altLang="en-US" sz="1000" dirty="0">
              <a:solidFill>
                <a:schemeClr val="bg1">
                  <a:lumMod val="50000"/>
                </a:schemeClr>
              </a:solidFill>
            </a:endParaRPr>
          </a:p>
        </p:txBody>
      </p:sp>
      <p:grpSp>
        <p:nvGrpSpPr>
          <p:cNvPr id="9" name="组合 8"/>
          <p:cNvGrpSpPr/>
          <p:nvPr/>
        </p:nvGrpSpPr>
        <p:grpSpPr>
          <a:xfrm>
            <a:off x="1075690" y="1828800"/>
            <a:ext cx="1727200" cy="1858010"/>
            <a:chOff x="2810" y="3198"/>
            <a:chExt cx="3159" cy="3565"/>
          </a:xfrm>
        </p:grpSpPr>
        <p:sp>
          <p:nvSpPr>
            <p:cNvPr id="8" name="Freeform 5"/>
            <p:cNvSpPr/>
            <p:nvPr/>
          </p:nvSpPr>
          <p:spPr bwMode="auto">
            <a:xfrm rot="5400000">
              <a:off x="2608" y="3400"/>
              <a:ext cx="3565" cy="315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77790"/>
            </a:solidFill>
            <a:ln w="38100">
              <a:solidFill>
                <a:sysClr val="window" lastClr="FFFFFF"/>
              </a:solidFill>
            </a:ln>
            <a:effectLst>
              <a:outerShdw blurRad="127000" dist="63500" dir="2700000" algn="tl" rotWithShape="0">
                <a:prstClr val="black">
                  <a:alpha val="2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ysClr val="window" lastClr="FFFFFF"/>
                </a:solidFill>
                <a:sym typeface="Arial" panose="020B0604020202020204" pitchFamily="34" charset="0"/>
              </a:endParaRPr>
            </a:p>
          </p:txBody>
        </p:sp>
        <p:sp>
          <p:nvSpPr>
            <p:cNvPr id="34" name="文本框 33"/>
            <p:cNvSpPr txBox="1"/>
            <p:nvPr/>
          </p:nvSpPr>
          <p:spPr>
            <a:xfrm>
              <a:off x="2854" y="4169"/>
              <a:ext cx="3030" cy="1592"/>
            </a:xfrm>
            <a:prstGeom prst="rect">
              <a:avLst/>
            </a:prstGeom>
            <a:noFill/>
          </p:spPr>
          <p:txBody>
            <a:bodyPr wrap="square" rtlCol="0">
              <a:spAutoFit/>
            </a:bodyPr>
            <a:lstStyle/>
            <a:p>
              <a:pPr algn="ctr"/>
              <a:r>
                <a:rPr lang="zh-CN" altLang="en-US" sz="2400" dirty="0">
                  <a:solidFill>
                    <a:schemeClr val="bg1"/>
                  </a:solidFill>
                  <a:sym typeface="+mn-ea"/>
                </a:rPr>
                <a:t>搭建</a:t>
              </a:r>
              <a:endParaRPr lang="zh-CN" altLang="en-US" sz="2400" dirty="0">
                <a:solidFill>
                  <a:schemeClr val="bg1"/>
                </a:solidFill>
                <a:sym typeface="+mn-ea"/>
              </a:endParaRPr>
            </a:p>
            <a:p>
              <a:pPr algn="ctr"/>
              <a:r>
                <a:rPr lang="zh-CN" altLang="en-US" sz="2400" dirty="0">
                  <a:solidFill>
                    <a:schemeClr val="bg1"/>
                  </a:solidFill>
                  <a:sym typeface="+mn-ea"/>
                </a:rPr>
                <a:t>信用体系</a:t>
              </a:r>
              <a:endParaRPr lang="zh-CN" altLang="en-US" sz="2400" dirty="0">
                <a:solidFill>
                  <a:schemeClr val="bg1"/>
                </a:solidFill>
                <a:latin typeface="Impact" panose="020B0806030902050204" pitchFamily="34" charset="0"/>
                <a:sym typeface="+mn-ea"/>
              </a:endParaRPr>
            </a:p>
          </p:txBody>
        </p:sp>
      </p:grpSp>
      <p:grpSp>
        <p:nvGrpSpPr>
          <p:cNvPr id="22" name="组合 21"/>
          <p:cNvGrpSpPr/>
          <p:nvPr/>
        </p:nvGrpSpPr>
        <p:grpSpPr>
          <a:xfrm>
            <a:off x="2894330" y="2376170"/>
            <a:ext cx="1978660" cy="589280"/>
            <a:chOff x="3728840" y="2934600"/>
            <a:chExt cx="1415916" cy="455399"/>
          </a:xfrm>
        </p:grpSpPr>
        <p:cxnSp>
          <p:nvCxnSpPr>
            <p:cNvPr id="23" name="直接连接符 22"/>
            <p:cNvCxnSpPr/>
            <p:nvPr/>
          </p:nvCxnSpPr>
          <p:spPr>
            <a:xfrm flipV="1">
              <a:off x="4663948" y="3162299"/>
              <a:ext cx="370411" cy="1"/>
            </a:xfrm>
            <a:prstGeom prst="line">
              <a:avLst/>
            </a:prstGeom>
            <a:ln>
              <a:solidFill>
                <a:srgbClr val="222830"/>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842225" y="3162299"/>
              <a:ext cx="370411" cy="1"/>
            </a:xfrm>
            <a:prstGeom prst="line">
              <a:avLst/>
            </a:prstGeom>
            <a:ln>
              <a:solidFill>
                <a:srgbClr val="222830"/>
              </a:solidFill>
              <a:prstDash val="sysDash"/>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214126" y="2934600"/>
              <a:ext cx="455399" cy="455399"/>
              <a:chOff x="4108450" y="2661285"/>
              <a:chExt cx="666750" cy="666750"/>
            </a:xfrm>
          </p:grpSpPr>
          <p:sp>
            <p:nvSpPr>
              <p:cNvPr id="26" name="椭圆 25"/>
              <p:cNvSpPr/>
              <p:nvPr/>
            </p:nvSpPr>
            <p:spPr>
              <a:xfrm>
                <a:off x="4108450" y="2661285"/>
                <a:ext cx="666750" cy="666750"/>
              </a:xfrm>
              <a:prstGeom prst="ellipse">
                <a:avLst/>
              </a:prstGeom>
              <a:noFill/>
              <a:ln w="9525">
                <a:solidFill>
                  <a:srgbClr val="22283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16"/>
              <p:cNvSpPr/>
              <p:nvPr/>
            </p:nvSpPr>
            <p:spPr>
              <a:xfrm rot="54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3728840" y="3105175"/>
              <a:ext cx="114250" cy="114250"/>
            </a:xfrm>
            <a:prstGeom prst="ellipse">
              <a:avLst/>
            </a:prstGeom>
            <a:solidFill>
              <a:schemeClr val="bg1"/>
            </a:solidFill>
            <a:ln w="15875">
              <a:solidFill>
                <a:srgbClr val="2228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030506" y="3105175"/>
              <a:ext cx="114250" cy="114250"/>
            </a:xfrm>
            <a:prstGeom prst="ellipse">
              <a:avLst/>
            </a:prstGeom>
            <a:solidFill>
              <a:schemeClr val="bg1"/>
            </a:solidFill>
            <a:ln w="15875">
              <a:solidFill>
                <a:srgbClr val="2228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肘形连接符 63"/>
          <p:cNvCxnSpPr>
            <a:endCxn id="50" idx="0"/>
          </p:cNvCxnSpPr>
          <p:nvPr/>
        </p:nvCxnSpPr>
        <p:spPr>
          <a:xfrm rot="5400000">
            <a:off x="4375150" y="2979420"/>
            <a:ext cx="866775" cy="781685"/>
          </a:xfrm>
          <a:prstGeom prst="bentConnector3">
            <a:avLst>
              <a:gd name="adj1" fmla="val 50037"/>
            </a:avLst>
          </a:prstGeom>
          <a:ln w="38100">
            <a:solidFill>
              <a:srgbClr val="F09C2A"/>
            </a:solidFill>
            <a:prstDash val="lgDash"/>
          </a:ln>
        </p:spPr>
        <p:style>
          <a:lnRef idx="1">
            <a:schemeClr val="accent1"/>
          </a:lnRef>
          <a:fillRef idx="0">
            <a:schemeClr val="accent1"/>
          </a:fillRef>
          <a:effectRef idx="0">
            <a:schemeClr val="accent1"/>
          </a:effectRef>
          <a:fontRef idx="minor">
            <a:schemeClr val="tx1"/>
          </a:fontRef>
        </p:style>
      </p:cxnSp>
      <p:cxnSp>
        <p:nvCxnSpPr>
          <p:cNvPr id="45" name="肘形连接符 69"/>
          <p:cNvCxnSpPr>
            <a:stCxn id="8" idx="10"/>
          </p:cNvCxnSpPr>
          <p:nvPr/>
        </p:nvCxnSpPr>
        <p:spPr>
          <a:xfrm rot="5400000">
            <a:off x="-203835" y="4209415"/>
            <a:ext cx="2296795" cy="438785"/>
          </a:xfrm>
          <a:prstGeom prst="bentConnector3">
            <a:avLst>
              <a:gd name="adj1" fmla="val 58833"/>
            </a:avLst>
          </a:prstGeom>
          <a:ln w="38100">
            <a:solidFill>
              <a:srgbClr val="377790"/>
            </a:solidFill>
            <a:prstDash val="lgDash"/>
          </a:ln>
        </p:spPr>
        <p:style>
          <a:lnRef idx="1">
            <a:schemeClr val="accent1"/>
          </a:lnRef>
          <a:fillRef idx="0">
            <a:schemeClr val="accent1"/>
          </a:fillRef>
          <a:effectRef idx="0">
            <a:schemeClr val="accent1"/>
          </a:effectRef>
          <a:fontRef idx="minor">
            <a:schemeClr val="tx1"/>
          </a:fontRef>
        </p:style>
      </p:cxnSp>
      <p:sp>
        <p:nvSpPr>
          <p:cNvPr id="47" name="文本框 46"/>
          <p:cNvSpPr txBox="1"/>
          <p:nvPr>
            <p:custDataLst>
              <p:tags r:id="rId4"/>
            </p:custDataLst>
          </p:nvPr>
        </p:nvSpPr>
        <p:spPr>
          <a:xfrm>
            <a:off x="170815" y="5566410"/>
            <a:ext cx="3878580" cy="998855"/>
          </a:xfrm>
          <a:prstGeom prst="rect">
            <a:avLst/>
          </a:prstGeom>
          <a:noFill/>
          <a:ln>
            <a:solidFill>
              <a:srgbClr val="377790"/>
            </a:solidFill>
            <a:prstDash val="dash"/>
          </a:ln>
        </p:spPr>
        <p:txBody>
          <a:bodyPr wrap="square" rtlCol="0">
            <a:spAutoFit/>
          </a:bodyPr>
          <a:lstStyle/>
          <a:p>
            <a:pPr indent="0">
              <a:buFont typeface="+mj-lt"/>
              <a:buNone/>
            </a:pPr>
            <a:r>
              <a:rPr lang="en-US" altLang="zh-CN" sz="1400" b="1" dirty="0">
                <a:solidFill>
                  <a:srgbClr val="377790"/>
                </a:solidFill>
                <a:latin typeface="+mn-ea"/>
              </a:rPr>
              <a:t>2.</a:t>
            </a:r>
            <a:r>
              <a:rPr lang="zh-CN" altLang="en-US" sz="1400" b="1" dirty="0">
                <a:solidFill>
                  <a:srgbClr val="377790"/>
                </a:solidFill>
                <a:latin typeface="+mn-ea"/>
              </a:rPr>
              <a:t>银行贷款保障</a:t>
            </a:r>
            <a:endParaRPr lang="en-US" altLang="zh-CN" sz="1400" b="1" dirty="0">
              <a:solidFill>
                <a:srgbClr val="377790"/>
              </a:solidFill>
              <a:latin typeface="+mn-ea"/>
            </a:endParaRPr>
          </a:p>
          <a:p>
            <a:pPr indent="0">
              <a:buFont typeface="+mj-lt"/>
              <a:buNone/>
            </a:pPr>
            <a:r>
              <a:rPr lang="zh-CN" altLang="en-US" sz="500" b="1" dirty="0">
                <a:noFill/>
                <a:latin typeface="+mn-ea"/>
              </a:rPr>
              <a:t>就 </a:t>
            </a:r>
            <a:endParaRPr lang="en-US" altLang="zh-CN" sz="500" b="1" dirty="0">
              <a:noFill/>
              <a:latin typeface="+mn-ea"/>
            </a:endParaRPr>
          </a:p>
          <a:p>
            <a:r>
              <a:rPr lang="en-US" altLang="zh-CN" sz="1000" dirty="0">
                <a:solidFill>
                  <a:schemeClr val="bg1">
                    <a:lumMod val="50000"/>
                  </a:schemeClr>
                </a:solidFill>
                <a:latin typeface="+mn-ea"/>
                <a:cs typeface="Levenim MT" pitchFamily="2" charset="-79"/>
                <a:sym typeface="+mn-ea"/>
              </a:rPr>
              <a:t>       </a:t>
            </a:r>
            <a:r>
              <a:rPr lang="zh-CN" altLang="en-US" sz="1000" dirty="0">
                <a:solidFill>
                  <a:schemeClr val="bg1">
                    <a:lumMod val="50000"/>
                  </a:schemeClr>
                </a:solidFill>
                <a:latin typeface="+mn-ea"/>
              </a:rPr>
              <a:t>鉴于施工流程中的资金结算现状问题，可考虑通过银行提供相关产品的方式解决相关资金流转问题，可对高信用度施工方提供资金支持，保障公司资金流转，避免由此产生的相关经营问题或是工人欠薪等问题。</a:t>
            </a:r>
            <a:endParaRPr lang="zh-CN" altLang="en-US" sz="1000" dirty="0">
              <a:solidFill>
                <a:schemeClr val="bg1">
                  <a:lumMod val="50000"/>
                </a:schemeClr>
              </a:solidFill>
              <a:latin typeface="+mn-ea"/>
            </a:endParaRPr>
          </a:p>
        </p:txBody>
      </p:sp>
      <p:sp>
        <p:nvSpPr>
          <p:cNvPr id="48" name="文本框 47"/>
          <p:cNvSpPr txBox="1"/>
          <p:nvPr>
            <p:custDataLst>
              <p:tags r:id="rId5"/>
            </p:custDataLst>
          </p:nvPr>
        </p:nvSpPr>
        <p:spPr>
          <a:xfrm>
            <a:off x="1341755" y="4149090"/>
            <a:ext cx="1911350" cy="998855"/>
          </a:xfrm>
          <a:prstGeom prst="rect">
            <a:avLst/>
          </a:prstGeom>
          <a:noFill/>
          <a:ln>
            <a:solidFill>
              <a:srgbClr val="377790"/>
            </a:solidFill>
            <a:prstDash val="dash"/>
          </a:ln>
        </p:spPr>
        <p:txBody>
          <a:bodyPr wrap="square" rtlCol="0">
            <a:spAutoFit/>
          </a:bodyPr>
          <a:lstStyle/>
          <a:p>
            <a:r>
              <a:rPr lang="en-US" altLang="zh-CN" sz="1400" b="1" dirty="0">
                <a:solidFill>
                  <a:srgbClr val="377790"/>
                </a:solidFill>
                <a:latin typeface="微软雅黑" panose="020B0503020204020204" pitchFamily="34" charset="-122"/>
                <a:ea typeface="微软雅黑" panose="020B0503020204020204" pitchFamily="34" charset="-122"/>
              </a:rPr>
              <a:t>1.</a:t>
            </a:r>
            <a:r>
              <a:rPr lang="zh-CN" altLang="en-US" sz="1400" b="1" dirty="0">
                <a:solidFill>
                  <a:srgbClr val="377790"/>
                </a:solidFill>
                <a:latin typeface="微软雅黑" panose="020B0503020204020204" pitchFamily="34" charset="-122"/>
                <a:ea typeface="微软雅黑" panose="020B0503020204020204" pitchFamily="34" charset="-122"/>
              </a:rPr>
              <a:t>招采资质审核</a:t>
            </a:r>
            <a:endParaRPr lang="en-US" altLang="zh-CN" sz="1400" b="1" dirty="0">
              <a:solidFill>
                <a:srgbClr val="377790"/>
              </a:solidFill>
              <a:latin typeface="微软雅黑" panose="020B0503020204020204" pitchFamily="34" charset="-122"/>
              <a:ea typeface="微软雅黑" panose="020B0503020204020204" pitchFamily="34" charset="-122"/>
            </a:endParaRPr>
          </a:p>
          <a:p>
            <a:r>
              <a:rPr lang="zh-CN" altLang="en-US" sz="500" dirty="0">
                <a:noFill/>
                <a:latin typeface="+mn-ea"/>
              </a:rPr>
              <a:t>就</a:t>
            </a:r>
            <a:endParaRPr lang="en-US" altLang="zh-CN" sz="500" b="1" dirty="0">
              <a:noFill/>
              <a:latin typeface="微软雅黑" panose="020B0503020204020204" pitchFamily="34" charset="-122"/>
              <a:ea typeface="微软雅黑" panose="020B0503020204020204" pitchFamily="34" charset="-122"/>
            </a:endParaRPr>
          </a:p>
          <a:p>
            <a:r>
              <a:rPr lang="en-US" altLang="zh-CN" sz="1000" dirty="0">
                <a:solidFill>
                  <a:schemeClr val="bg1">
                    <a:lumMod val="50000"/>
                  </a:schemeClr>
                </a:solidFill>
                <a:latin typeface="+mn-ea"/>
                <a:cs typeface="Levenim MT" pitchFamily="2" charset="-79"/>
                <a:sym typeface="+mn-ea"/>
              </a:rPr>
              <a:t>       </a:t>
            </a:r>
            <a:r>
              <a:rPr lang="zh-CN" altLang="en-US" sz="1000" dirty="0">
                <a:solidFill>
                  <a:schemeClr val="bg1">
                    <a:lumMod val="50000"/>
                  </a:schemeClr>
                </a:solidFill>
                <a:latin typeface="+mn-ea"/>
              </a:rPr>
              <a:t>公司信用评级会影响到招采结果，可通过</a:t>
            </a:r>
            <a:r>
              <a:rPr lang="zh-CN" altLang="en-US" sz="1000" dirty="0">
                <a:solidFill>
                  <a:srgbClr val="D24132"/>
                </a:solidFill>
                <a:latin typeface="+mn-ea"/>
              </a:rPr>
              <a:t>知识图谱等相关技术手段</a:t>
            </a:r>
            <a:r>
              <a:rPr lang="zh-CN" altLang="en-US" sz="1000" dirty="0">
                <a:solidFill>
                  <a:schemeClr val="bg1">
                    <a:lumMod val="50000"/>
                  </a:schemeClr>
                </a:solidFill>
                <a:latin typeface="+mn-ea"/>
              </a:rPr>
              <a:t>，将个人</a:t>
            </a:r>
            <a:r>
              <a:rPr lang="en-US" altLang="zh-CN" sz="1000" dirty="0">
                <a:solidFill>
                  <a:schemeClr val="bg1">
                    <a:lumMod val="50000"/>
                  </a:schemeClr>
                </a:solidFill>
                <a:latin typeface="+mn-ea"/>
              </a:rPr>
              <a:t>----</a:t>
            </a:r>
            <a:r>
              <a:rPr lang="zh-CN" altLang="en-US" sz="1000" dirty="0">
                <a:solidFill>
                  <a:schemeClr val="bg1">
                    <a:lumMod val="50000"/>
                  </a:schemeClr>
                </a:solidFill>
                <a:latin typeface="+mn-ea"/>
              </a:rPr>
              <a:t>企业</a:t>
            </a:r>
            <a:r>
              <a:rPr lang="en-US" altLang="zh-CN" sz="1000" dirty="0">
                <a:solidFill>
                  <a:schemeClr val="bg1">
                    <a:lumMod val="50000"/>
                  </a:schemeClr>
                </a:solidFill>
                <a:latin typeface="+mn-ea"/>
              </a:rPr>
              <a:t>----</a:t>
            </a:r>
            <a:r>
              <a:rPr lang="zh-CN" altLang="en-US" sz="1000" dirty="0">
                <a:solidFill>
                  <a:schemeClr val="bg1">
                    <a:lumMod val="50000"/>
                  </a:schemeClr>
                </a:solidFill>
                <a:latin typeface="+mn-ea"/>
              </a:rPr>
              <a:t>项目做关联，综合评审。</a:t>
            </a:r>
            <a:endParaRPr lang="zh-CN" altLang="en-US" sz="1000" dirty="0">
              <a:solidFill>
                <a:schemeClr val="bg1">
                  <a:lumMod val="50000"/>
                </a:schemeClr>
              </a:solidFill>
              <a:latin typeface="+mn-ea"/>
            </a:endParaRPr>
          </a:p>
        </p:txBody>
      </p:sp>
      <p:cxnSp>
        <p:nvCxnSpPr>
          <p:cNvPr id="49" name="肘形连接符 69"/>
          <p:cNvCxnSpPr/>
          <p:nvPr/>
        </p:nvCxnSpPr>
        <p:spPr>
          <a:xfrm rot="5400000">
            <a:off x="1924685" y="3696970"/>
            <a:ext cx="564515" cy="320040"/>
          </a:xfrm>
          <a:prstGeom prst="bentConnector3">
            <a:avLst>
              <a:gd name="adj1" fmla="val 50000"/>
            </a:avLst>
          </a:prstGeom>
          <a:ln w="38100">
            <a:solidFill>
              <a:srgbClr val="377790"/>
            </a:solidFill>
            <a:prstDash val="lg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custDataLst>
              <p:tags r:id="rId6"/>
            </p:custDataLst>
          </p:nvPr>
        </p:nvSpPr>
        <p:spPr>
          <a:xfrm>
            <a:off x="3503930" y="3803650"/>
            <a:ext cx="1826895" cy="1306830"/>
          </a:xfrm>
          <a:prstGeom prst="rect">
            <a:avLst/>
          </a:prstGeom>
          <a:noFill/>
          <a:ln>
            <a:solidFill>
              <a:srgbClr val="F09C2A"/>
            </a:solidFill>
            <a:prstDash val="dash"/>
          </a:ln>
        </p:spPr>
        <p:txBody>
          <a:bodyPr wrap="square" rtlCol="0">
            <a:spAutoFit/>
          </a:bodyPr>
          <a:lstStyle/>
          <a:p>
            <a:r>
              <a:rPr lang="en-US" altLang="zh-CN" sz="1400" b="1" dirty="0">
                <a:solidFill>
                  <a:srgbClr val="F09C2A"/>
                </a:solidFill>
                <a:latin typeface="+mn-ea"/>
              </a:rPr>
              <a:t>1.</a:t>
            </a:r>
            <a:r>
              <a:rPr lang="zh-CN" altLang="en-US" sz="1400" b="1" dirty="0">
                <a:solidFill>
                  <a:srgbClr val="F09C2A"/>
                </a:solidFill>
                <a:latin typeface="+mn-ea"/>
              </a:rPr>
              <a:t>项目方后台管理</a:t>
            </a:r>
            <a:endParaRPr lang="zh-CN" altLang="en-US" sz="1400" b="1" dirty="0">
              <a:solidFill>
                <a:srgbClr val="F09C2A"/>
              </a:solidFill>
              <a:latin typeface="+mn-ea"/>
            </a:endParaRPr>
          </a:p>
          <a:p>
            <a:pPr algn="l">
              <a:buFont typeface="+mj-lt"/>
            </a:pPr>
            <a:r>
              <a:rPr lang="zh-CN" altLang="en-US" sz="500" b="1" dirty="0">
                <a:noFill/>
                <a:latin typeface="+mn-ea"/>
                <a:sym typeface="+mn-ea"/>
              </a:rPr>
              <a:t>就 </a:t>
            </a:r>
            <a:endParaRPr lang="en-US" altLang="zh-CN" sz="500" b="1" dirty="0">
              <a:noFill/>
              <a:latin typeface="+mn-ea"/>
            </a:endParaRPr>
          </a:p>
          <a:p>
            <a:r>
              <a:rPr lang="en-US" altLang="zh-CN" sz="1000" dirty="0">
                <a:solidFill>
                  <a:schemeClr val="bg1">
                    <a:lumMod val="50000"/>
                  </a:schemeClr>
                </a:solidFill>
                <a:latin typeface="+mn-ea"/>
                <a:cs typeface="Levenim MT" pitchFamily="2" charset="-79"/>
                <a:sym typeface="+mn-ea"/>
              </a:rPr>
              <a:t>       </a:t>
            </a:r>
            <a:r>
              <a:rPr lang="zh-CN" altLang="en-US" sz="1000" dirty="0">
                <a:solidFill>
                  <a:schemeClr val="bg1">
                    <a:lumMod val="50000"/>
                  </a:schemeClr>
                </a:solidFill>
                <a:latin typeface="+mn-ea"/>
              </a:rPr>
              <a:t>项目方后台可见当前花费工时，工时类型，材料采买支出，材料型号等相关内容，一方面可做工期管理，另一方面可辅助验收做</a:t>
            </a:r>
            <a:r>
              <a:rPr lang="zh-CN" altLang="en-US" sz="1000" dirty="0">
                <a:solidFill>
                  <a:srgbClr val="D24132"/>
                </a:solidFill>
                <a:latin typeface="+mn-ea"/>
              </a:rPr>
              <a:t>整体能效评估。</a:t>
            </a:r>
            <a:endParaRPr lang="zh-CN" altLang="en-US" sz="1000" dirty="0">
              <a:solidFill>
                <a:srgbClr val="D24132"/>
              </a:solidFill>
              <a:latin typeface="+mn-ea"/>
            </a:endParaRPr>
          </a:p>
        </p:txBody>
      </p:sp>
      <p:sp>
        <p:nvSpPr>
          <p:cNvPr id="51" name="文本框 50"/>
          <p:cNvSpPr txBox="1"/>
          <p:nvPr>
            <p:custDataLst>
              <p:tags r:id="rId7"/>
            </p:custDataLst>
          </p:nvPr>
        </p:nvSpPr>
        <p:spPr>
          <a:xfrm>
            <a:off x="5776595" y="4149090"/>
            <a:ext cx="1590675" cy="998855"/>
          </a:xfrm>
          <a:prstGeom prst="rect">
            <a:avLst/>
          </a:prstGeom>
          <a:noFill/>
          <a:ln w="9525" cmpd="sng">
            <a:solidFill>
              <a:srgbClr val="F09C2A"/>
            </a:solidFill>
            <a:prstDash val="dash"/>
          </a:ln>
        </p:spPr>
        <p:txBody>
          <a:bodyPr wrap="square" rtlCol="0">
            <a:spAutoFit/>
          </a:bodyPr>
          <a:lstStyle/>
          <a:p>
            <a:r>
              <a:rPr lang="en-US" altLang="zh-CN" sz="1400" b="1" dirty="0">
                <a:solidFill>
                  <a:srgbClr val="F09C2A"/>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1" dirty="0">
                <a:solidFill>
                  <a:srgbClr val="F09C2A"/>
                </a:solidFill>
                <a:latin typeface="微软雅黑" panose="020B0503020204020204" pitchFamily="34" charset="-122"/>
                <a:ea typeface="微软雅黑" panose="020B0503020204020204" pitchFamily="34" charset="-122"/>
                <a:cs typeface="微软雅黑" panose="020B0503020204020204" pitchFamily="34" charset="-122"/>
              </a:rPr>
              <a:t>水电等场地信息</a:t>
            </a:r>
            <a:endParaRPr lang="zh-CN" altLang="en-US" sz="1400" b="1" dirty="0">
              <a:solidFill>
                <a:srgbClr val="F09C2A"/>
              </a:solidFill>
              <a:latin typeface="微软雅黑" panose="020B0503020204020204" pitchFamily="34" charset="-122"/>
              <a:ea typeface="微软雅黑" panose="020B0503020204020204" pitchFamily="34" charset="-122"/>
              <a:cs typeface="微软雅黑" panose="020B0503020204020204" pitchFamily="34" charset="-122"/>
            </a:endParaRPr>
          </a:p>
          <a:p>
            <a:pPr algn="l">
              <a:buFont typeface="+mj-lt"/>
            </a:pPr>
            <a:endParaRPr lang="en-US" altLang="zh-CN" sz="500" b="1" dirty="0">
              <a:solidFill>
                <a:srgbClr val="F09C2A"/>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dirty="0">
                <a:solidFill>
                  <a:schemeClr val="bg1">
                    <a:lumMod val="50000"/>
                  </a:schemeClr>
                </a:solidFill>
                <a:latin typeface="+mn-ea"/>
                <a:cs typeface="Levenim MT" pitchFamily="2" charset="-79"/>
                <a:sym typeface="+mn-ea"/>
              </a:rPr>
              <a:t>       </a:t>
            </a:r>
            <a:r>
              <a:rPr lang="zh-CN" altLang="en-US" sz="1000" dirty="0">
                <a:solidFill>
                  <a:schemeClr val="bg1">
                    <a:lumMod val="50000"/>
                  </a:schemeClr>
                </a:solidFill>
              </a:rPr>
              <a:t>可通过当地水电等相关信息统计判断工地是否真实开工，方便统筹进行效能评估。</a:t>
            </a:r>
            <a:endParaRPr lang="zh-CN" altLang="en-US" sz="1000" dirty="0">
              <a:solidFill>
                <a:schemeClr val="bg1">
                  <a:lumMod val="50000"/>
                </a:schemeClr>
              </a:solidFill>
            </a:endParaRPr>
          </a:p>
        </p:txBody>
      </p:sp>
      <p:sp>
        <p:nvSpPr>
          <p:cNvPr id="52" name="文本框 51"/>
          <p:cNvSpPr txBox="1"/>
          <p:nvPr>
            <p:custDataLst>
              <p:tags r:id="rId8"/>
            </p:custDataLst>
          </p:nvPr>
        </p:nvSpPr>
        <p:spPr>
          <a:xfrm>
            <a:off x="4368165" y="5556250"/>
            <a:ext cx="3502660" cy="998855"/>
          </a:xfrm>
          <a:prstGeom prst="rect">
            <a:avLst/>
          </a:prstGeom>
          <a:noFill/>
          <a:ln>
            <a:solidFill>
              <a:srgbClr val="F09C2A"/>
            </a:solidFill>
            <a:prstDash val="dash"/>
          </a:ln>
        </p:spPr>
        <p:txBody>
          <a:bodyPr wrap="square" rtlCol="0">
            <a:spAutoFit/>
          </a:bodyPr>
          <a:lstStyle/>
          <a:p>
            <a:r>
              <a:rPr lang="en-US" altLang="zh-CN" sz="1400" b="1" dirty="0">
                <a:solidFill>
                  <a:srgbClr val="F09C2A"/>
                </a:solidFill>
                <a:latin typeface="+mn-ea"/>
              </a:rPr>
              <a:t>2.</a:t>
            </a:r>
            <a:r>
              <a:rPr lang="zh-CN" altLang="en-US" sz="1400" b="1" dirty="0">
                <a:solidFill>
                  <a:srgbClr val="F09C2A"/>
                </a:solidFill>
                <a:latin typeface="+mn-ea"/>
              </a:rPr>
              <a:t>工人端上工管理</a:t>
            </a:r>
            <a:endParaRPr lang="zh-CN" altLang="en-US" sz="1400" b="1" dirty="0">
              <a:solidFill>
                <a:srgbClr val="F09C2A"/>
              </a:solidFill>
              <a:latin typeface="+mn-ea"/>
            </a:endParaRPr>
          </a:p>
          <a:p>
            <a:pPr algn="l">
              <a:buFont typeface="+mj-lt"/>
            </a:pPr>
            <a:r>
              <a:rPr lang="zh-CN" altLang="en-US" sz="500" b="1" dirty="0">
                <a:noFill/>
                <a:latin typeface="+mn-ea"/>
                <a:sym typeface="+mn-ea"/>
              </a:rPr>
              <a:t>就 </a:t>
            </a:r>
            <a:endParaRPr lang="en-US" altLang="zh-CN" sz="500" b="1" dirty="0">
              <a:solidFill>
                <a:schemeClr val="accent5">
                  <a:lumMod val="75000"/>
                </a:schemeClr>
              </a:solidFill>
              <a:latin typeface="+mn-ea"/>
            </a:endParaRPr>
          </a:p>
          <a:p>
            <a:r>
              <a:rPr lang="en-US" altLang="zh-CN" sz="1000" dirty="0">
                <a:solidFill>
                  <a:schemeClr val="bg1">
                    <a:lumMod val="50000"/>
                  </a:schemeClr>
                </a:solidFill>
                <a:latin typeface="+mn-ea"/>
                <a:cs typeface="Levenim MT" pitchFamily="2" charset="-79"/>
                <a:sym typeface="+mn-ea"/>
              </a:rPr>
              <a:t>       </a:t>
            </a:r>
            <a:r>
              <a:rPr lang="zh-CN" altLang="en-US" sz="1000" dirty="0">
                <a:solidFill>
                  <a:schemeClr val="bg1">
                    <a:lumMod val="50000"/>
                  </a:schemeClr>
                </a:solidFill>
              </a:rPr>
              <a:t>工人端一方面可有效统计工时透传到项目方（非转包商），另一方面可有效做工人管理，场地管理，当出现法务纠纷时也可作为劳动关系依据。此外，工人端也可以发布部分劳动市场信息，有助于工人有效了解工作薪酬与寻找工作。</a:t>
            </a:r>
            <a:endParaRPr lang="zh-CN" altLang="en-US" sz="1000" dirty="0">
              <a:solidFill>
                <a:schemeClr val="bg1">
                  <a:lumMod val="50000"/>
                </a:schemeClr>
              </a:solidFill>
            </a:endParaRPr>
          </a:p>
        </p:txBody>
      </p:sp>
      <p:cxnSp>
        <p:nvCxnSpPr>
          <p:cNvPr id="54" name="肘形连接符 63"/>
          <p:cNvCxnSpPr/>
          <p:nvPr/>
        </p:nvCxnSpPr>
        <p:spPr>
          <a:xfrm rot="5400000" flipV="1">
            <a:off x="6162040" y="3495040"/>
            <a:ext cx="1183640" cy="123825"/>
          </a:xfrm>
          <a:prstGeom prst="bentConnector3">
            <a:avLst>
              <a:gd name="adj1" fmla="val 50027"/>
            </a:avLst>
          </a:prstGeom>
          <a:ln w="38100">
            <a:solidFill>
              <a:srgbClr val="F09C2A"/>
            </a:solidFill>
            <a:prstDash val="lg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custDataLst>
              <p:tags r:id="rId9"/>
            </p:custDataLst>
          </p:nvPr>
        </p:nvSpPr>
        <p:spPr>
          <a:xfrm>
            <a:off x="8147774" y="983343"/>
            <a:ext cx="3058886" cy="645160"/>
          </a:xfrm>
          <a:prstGeom prst="rect">
            <a:avLst/>
          </a:prstGeom>
          <a:noFill/>
        </p:spPr>
        <p:txBody>
          <a:bodyPr wrap="square" rtlCol="0">
            <a:spAutoFit/>
          </a:bodyPr>
          <a:lstStyle/>
          <a:p>
            <a:pPr algn="just"/>
            <a:r>
              <a:rPr lang="en-US" altLang="zh-CN" sz="1200" dirty="0">
                <a:solidFill>
                  <a:schemeClr val="bg1">
                    <a:lumMod val="50000"/>
                  </a:schemeClr>
                </a:solidFill>
                <a:latin typeface="+mn-ea"/>
                <a:cs typeface="Levenim MT" pitchFamily="2" charset="-79"/>
                <a:sym typeface="+mn-ea"/>
              </a:rPr>
              <a:t>       </a:t>
            </a:r>
            <a:r>
              <a:rPr lang="zh-CN" altLang="en-US" sz="1200" b="1" dirty="0">
                <a:solidFill>
                  <a:schemeClr val="tx1">
                    <a:lumMod val="50000"/>
                    <a:lumOff val="50000"/>
                  </a:schemeClr>
                </a:solidFill>
                <a:latin typeface="+mn-ea"/>
              </a:rPr>
              <a:t>可通过工人端数据统计是否实际发生工人欠薪，以及对</a:t>
            </a:r>
            <a:r>
              <a:rPr lang="zh-CN" altLang="en-US" sz="1200" b="1" dirty="0">
                <a:solidFill>
                  <a:srgbClr val="D24132"/>
                </a:solidFill>
                <a:latin typeface="+mn-ea"/>
              </a:rPr>
              <a:t>实际劳动关系进行认定</a:t>
            </a:r>
            <a:r>
              <a:rPr lang="zh-CN" altLang="en-US" sz="1200" b="1" dirty="0">
                <a:solidFill>
                  <a:schemeClr val="tx1">
                    <a:lumMod val="50000"/>
                    <a:lumOff val="50000"/>
                  </a:schemeClr>
                </a:solidFill>
                <a:latin typeface="+mn-ea"/>
              </a:rPr>
              <a:t>，并帮助工人对劳动市场信息进行了解。</a:t>
            </a:r>
            <a:endParaRPr lang="en-US" altLang="zh-CN" sz="1200" b="1" dirty="0">
              <a:solidFill>
                <a:schemeClr val="tx1">
                  <a:lumMod val="50000"/>
                  <a:lumOff val="50000"/>
                </a:schemeClr>
              </a:solidFill>
            </a:endParaRPr>
          </a:p>
        </p:txBody>
      </p:sp>
      <p:sp>
        <p:nvSpPr>
          <p:cNvPr id="56" name="文本框 55"/>
          <p:cNvSpPr txBox="1"/>
          <p:nvPr>
            <p:custDataLst>
              <p:tags r:id="rId10"/>
            </p:custDataLst>
          </p:nvPr>
        </p:nvSpPr>
        <p:spPr>
          <a:xfrm>
            <a:off x="10344150" y="4139565"/>
            <a:ext cx="1673225" cy="1153160"/>
          </a:xfrm>
          <a:prstGeom prst="rect">
            <a:avLst/>
          </a:prstGeom>
          <a:noFill/>
          <a:ln>
            <a:solidFill>
              <a:srgbClr val="189A7F"/>
            </a:solidFill>
            <a:prstDash val="dash"/>
          </a:ln>
        </p:spPr>
        <p:txBody>
          <a:bodyPr wrap="square" rtlCol="0">
            <a:spAutoFit/>
          </a:bodyPr>
          <a:lstStyle/>
          <a:p>
            <a:r>
              <a:rPr lang="en-US" altLang="zh-CN" sz="1400" b="1" dirty="0">
                <a:solidFill>
                  <a:srgbClr val="189A7F"/>
                </a:solidFill>
                <a:latin typeface="+mn-ea"/>
              </a:rPr>
              <a:t>3.</a:t>
            </a:r>
            <a:r>
              <a:rPr lang="zh-CN" altLang="en-US" sz="1400" b="1" dirty="0">
                <a:solidFill>
                  <a:srgbClr val="189A7F"/>
                </a:solidFill>
                <a:latin typeface="+mn-ea"/>
              </a:rPr>
              <a:t>欠薪审计</a:t>
            </a:r>
            <a:endParaRPr lang="zh-CN" altLang="en-US" sz="1400" b="1" dirty="0">
              <a:solidFill>
                <a:srgbClr val="189A7F"/>
              </a:solidFill>
              <a:latin typeface="+mn-ea"/>
            </a:endParaRPr>
          </a:p>
          <a:p>
            <a:pPr algn="l">
              <a:buFont typeface="+mj-lt"/>
            </a:pPr>
            <a:r>
              <a:rPr lang="zh-CN" altLang="en-US" sz="500" b="1" dirty="0">
                <a:noFill/>
                <a:latin typeface="+mn-ea"/>
                <a:sym typeface="+mn-ea"/>
              </a:rPr>
              <a:t>就 </a:t>
            </a:r>
            <a:endParaRPr lang="en-US" altLang="zh-CN" sz="500" b="1" dirty="0">
              <a:solidFill>
                <a:schemeClr val="accent6"/>
              </a:solidFill>
              <a:latin typeface="+mn-ea"/>
            </a:endParaRPr>
          </a:p>
          <a:p>
            <a:r>
              <a:rPr lang="en-US" altLang="zh-CN" sz="1000" dirty="0">
                <a:solidFill>
                  <a:schemeClr val="bg1">
                    <a:lumMod val="50000"/>
                  </a:schemeClr>
                </a:solidFill>
                <a:latin typeface="+mn-ea"/>
                <a:cs typeface="Levenim MT" pitchFamily="2" charset="-79"/>
                <a:sym typeface="+mn-ea"/>
              </a:rPr>
              <a:t>       </a:t>
            </a:r>
            <a:r>
              <a:rPr lang="zh-CN" altLang="en-US" sz="1000" dirty="0">
                <a:solidFill>
                  <a:schemeClr val="bg1">
                    <a:lumMod val="50000"/>
                  </a:schemeClr>
                </a:solidFill>
                <a:latin typeface="+mn-ea"/>
              </a:rPr>
              <a:t>工人上工日结较多，通过工人端打卡的方式可有效统计实际工时，以及使工人侧是否收到工资有一个确认端口。</a:t>
            </a:r>
            <a:endParaRPr lang="zh-CN" altLang="en-US" sz="1000" dirty="0">
              <a:solidFill>
                <a:schemeClr val="bg1">
                  <a:lumMod val="50000"/>
                </a:schemeClr>
              </a:solidFill>
              <a:latin typeface="+mn-ea"/>
            </a:endParaRPr>
          </a:p>
        </p:txBody>
      </p:sp>
      <p:sp>
        <p:nvSpPr>
          <p:cNvPr id="58" name="文本框 57"/>
          <p:cNvSpPr txBox="1"/>
          <p:nvPr>
            <p:custDataLst>
              <p:tags r:id="rId11"/>
            </p:custDataLst>
          </p:nvPr>
        </p:nvSpPr>
        <p:spPr>
          <a:xfrm>
            <a:off x="8472259" y="5555978"/>
            <a:ext cx="3058886" cy="998855"/>
          </a:xfrm>
          <a:prstGeom prst="rect">
            <a:avLst/>
          </a:prstGeom>
          <a:noFill/>
          <a:ln>
            <a:solidFill>
              <a:srgbClr val="189A7F"/>
            </a:solidFill>
            <a:prstDash val="dash"/>
          </a:ln>
        </p:spPr>
        <p:txBody>
          <a:bodyPr wrap="square" rtlCol="0">
            <a:spAutoFit/>
          </a:bodyPr>
          <a:lstStyle/>
          <a:p>
            <a:r>
              <a:rPr lang="en-US" altLang="zh-CN" sz="1400" b="1" dirty="0">
                <a:solidFill>
                  <a:srgbClr val="189A7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b="1" dirty="0">
                <a:solidFill>
                  <a:srgbClr val="189A7F"/>
                </a:solidFill>
                <a:latin typeface="微软雅黑" panose="020B0503020204020204" pitchFamily="34" charset="-122"/>
                <a:ea typeface="微软雅黑" panose="020B0503020204020204" pitchFamily="34" charset="-122"/>
                <a:cs typeface="微软雅黑" panose="020B0503020204020204" pitchFamily="34" charset="-122"/>
              </a:rPr>
              <a:t>劳动市场信息了解</a:t>
            </a:r>
            <a:endParaRPr lang="zh-CN" altLang="en-US" sz="1400" b="1" dirty="0">
              <a:solidFill>
                <a:srgbClr val="189A7F"/>
              </a:solidFill>
              <a:latin typeface="微软雅黑" panose="020B0503020204020204" pitchFamily="34" charset="-122"/>
              <a:ea typeface="微软雅黑" panose="020B0503020204020204" pitchFamily="34" charset="-122"/>
              <a:cs typeface="微软雅黑" panose="020B0503020204020204" pitchFamily="34" charset="-122"/>
            </a:endParaRPr>
          </a:p>
          <a:p>
            <a:pPr algn="l">
              <a:buFont typeface="+mj-lt"/>
            </a:pPr>
            <a:r>
              <a:rPr lang="zh-CN" altLang="en-US" sz="500" b="1" dirty="0">
                <a:noFill/>
                <a:latin typeface="+mn-ea"/>
                <a:sym typeface="+mn-ea"/>
              </a:rPr>
              <a:t>就 </a:t>
            </a:r>
            <a:endParaRPr lang="en-US" altLang="zh-CN" sz="5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dirty="0">
                <a:solidFill>
                  <a:schemeClr val="bg1">
                    <a:lumMod val="50000"/>
                  </a:schemeClr>
                </a:solidFill>
                <a:latin typeface="+mn-ea"/>
                <a:cs typeface="Levenim MT" pitchFamily="2" charset="-79"/>
                <a:sym typeface="+mn-ea"/>
              </a:rPr>
              <a:t>       </a:t>
            </a:r>
            <a:r>
              <a:rPr lang="zh-CN" altLang="en-US" sz="1000" dirty="0">
                <a:solidFill>
                  <a:schemeClr val="bg1">
                    <a:lumMod val="50000"/>
                  </a:schemeClr>
                </a:solidFill>
              </a:rPr>
              <a:t>工人往往受教育程度较低，自主性较差，获取信息来源极少，在劳动市场上易受蒙骗，可通过工人端</a:t>
            </a:r>
            <a:r>
              <a:rPr lang="en-US" altLang="zh-CN" sz="1000" dirty="0">
                <a:solidFill>
                  <a:schemeClr val="bg1">
                    <a:lumMod val="50000"/>
                  </a:schemeClr>
                </a:solidFill>
              </a:rPr>
              <a:t>APP</a:t>
            </a:r>
            <a:r>
              <a:rPr lang="zh-CN" altLang="en-US" sz="1000" dirty="0">
                <a:solidFill>
                  <a:schemeClr val="bg1">
                    <a:lumMod val="50000"/>
                  </a:schemeClr>
                </a:solidFill>
              </a:rPr>
              <a:t>聚合相关岗位信息，</a:t>
            </a:r>
            <a:r>
              <a:rPr lang="zh-CN" altLang="en-US" sz="1000" dirty="0">
                <a:solidFill>
                  <a:srgbClr val="D24132"/>
                </a:solidFill>
              </a:rPr>
              <a:t>包括不限于招工，薪资等，可帮助工人了解当地劳动市场。</a:t>
            </a:r>
            <a:endParaRPr lang="zh-CN" altLang="en-US" sz="1000" dirty="0">
              <a:solidFill>
                <a:srgbClr val="D24132"/>
              </a:solidFill>
            </a:endParaRPr>
          </a:p>
        </p:txBody>
      </p:sp>
      <p:cxnSp>
        <p:nvCxnSpPr>
          <p:cNvPr id="59" name="肘形连接符 63"/>
          <p:cNvCxnSpPr/>
          <p:nvPr/>
        </p:nvCxnSpPr>
        <p:spPr>
          <a:xfrm rot="5400000">
            <a:off x="8185150" y="3221355"/>
            <a:ext cx="847090" cy="317500"/>
          </a:xfrm>
          <a:prstGeom prst="bentConnector3">
            <a:avLst>
              <a:gd name="adj1" fmla="val 50075"/>
            </a:avLst>
          </a:prstGeom>
          <a:ln w="38100">
            <a:solidFill>
              <a:srgbClr val="189A7F"/>
            </a:solidFill>
            <a:prstDash val="lgDash"/>
          </a:ln>
        </p:spPr>
        <p:style>
          <a:lnRef idx="1">
            <a:schemeClr val="accent1"/>
          </a:lnRef>
          <a:fillRef idx="0">
            <a:schemeClr val="accent1"/>
          </a:fillRef>
          <a:effectRef idx="0">
            <a:schemeClr val="accent1"/>
          </a:effectRef>
          <a:fontRef idx="minor">
            <a:schemeClr val="tx1"/>
          </a:fontRef>
        </p:style>
      </p:cxnSp>
      <p:cxnSp>
        <p:nvCxnSpPr>
          <p:cNvPr id="60" name="肘形连接符 63"/>
          <p:cNvCxnSpPr/>
          <p:nvPr/>
        </p:nvCxnSpPr>
        <p:spPr>
          <a:xfrm rot="5400000" flipV="1">
            <a:off x="9003665" y="4446270"/>
            <a:ext cx="2208530" cy="11430"/>
          </a:xfrm>
          <a:prstGeom prst="bentConnector3">
            <a:avLst>
              <a:gd name="adj1" fmla="val 50029"/>
            </a:avLst>
          </a:prstGeom>
          <a:ln w="38100">
            <a:solidFill>
              <a:srgbClr val="189A7F"/>
            </a:solidFill>
            <a:prstDash val="lgDash"/>
          </a:ln>
        </p:spPr>
        <p:style>
          <a:lnRef idx="1">
            <a:schemeClr val="accent1"/>
          </a:lnRef>
          <a:fillRef idx="0">
            <a:schemeClr val="accent1"/>
          </a:fillRef>
          <a:effectRef idx="0">
            <a:schemeClr val="accent1"/>
          </a:effectRef>
          <a:fontRef idx="minor">
            <a:schemeClr val="tx1"/>
          </a:fontRef>
        </p:style>
      </p:cxnSp>
      <p:cxnSp>
        <p:nvCxnSpPr>
          <p:cNvPr id="61" name="肘形连接符 63"/>
          <p:cNvCxnSpPr>
            <a:endCxn id="56" idx="0"/>
          </p:cNvCxnSpPr>
          <p:nvPr/>
        </p:nvCxnSpPr>
        <p:spPr>
          <a:xfrm rot="5400000" flipV="1">
            <a:off x="10222865" y="3181350"/>
            <a:ext cx="1229995" cy="686435"/>
          </a:xfrm>
          <a:prstGeom prst="bentConnector3">
            <a:avLst>
              <a:gd name="adj1" fmla="val 50026"/>
            </a:avLst>
          </a:prstGeom>
          <a:ln w="38100">
            <a:solidFill>
              <a:srgbClr val="189A7F"/>
            </a:solidFill>
            <a:prstDash val="lgDash"/>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4964342" y="1820659"/>
            <a:ext cx="1727200" cy="1858010"/>
            <a:chOff x="2811" y="3197"/>
            <a:chExt cx="3159" cy="3565"/>
          </a:xfrm>
          <a:solidFill>
            <a:srgbClr val="377790"/>
          </a:solidFill>
        </p:grpSpPr>
        <p:sp>
          <p:nvSpPr>
            <p:cNvPr id="63" name="Freeform 5"/>
            <p:cNvSpPr/>
            <p:nvPr/>
          </p:nvSpPr>
          <p:spPr bwMode="auto">
            <a:xfrm rot="5400000">
              <a:off x="2608" y="3400"/>
              <a:ext cx="3565" cy="315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09C2A"/>
            </a:solidFill>
            <a:ln w="38100">
              <a:solidFill>
                <a:sysClr val="window" lastClr="FFFFFF"/>
              </a:solidFill>
            </a:ln>
            <a:effectLst>
              <a:outerShdw blurRad="127000" dist="63500" dir="2700000" algn="tl" rotWithShape="0">
                <a:prstClr val="black">
                  <a:alpha val="2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ysClr val="window" lastClr="FFFFFF"/>
                </a:solidFill>
                <a:sym typeface="Arial" panose="020B0604020202020204" pitchFamily="34" charset="0"/>
              </a:endParaRPr>
            </a:p>
          </p:txBody>
        </p:sp>
        <p:sp>
          <p:nvSpPr>
            <p:cNvPr id="64" name="文本框 63"/>
            <p:cNvSpPr txBox="1"/>
            <p:nvPr/>
          </p:nvSpPr>
          <p:spPr>
            <a:xfrm>
              <a:off x="2854" y="4169"/>
              <a:ext cx="3030" cy="1592"/>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zh-CN" altLang="en-US" sz="2400" dirty="0">
                  <a:solidFill>
                    <a:schemeClr val="bg1"/>
                  </a:solidFill>
                  <a:sym typeface="+mn-ea"/>
                </a:rPr>
                <a:t>评估</a:t>
              </a:r>
              <a:endParaRPr lang="zh-CN" altLang="en-US" sz="2400" dirty="0">
                <a:solidFill>
                  <a:schemeClr val="bg1"/>
                </a:solidFill>
                <a:latin typeface="Impact" panose="020B0806030902050204" pitchFamily="34" charset="0"/>
                <a:sym typeface="+mn-ea"/>
              </a:endParaRPr>
            </a:p>
            <a:p>
              <a:pPr algn="ctr"/>
              <a:r>
                <a:rPr lang="zh-CN" altLang="en-US" sz="2400" dirty="0">
                  <a:solidFill>
                    <a:schemeClr val="bg1"/>
                  </a:solidFill>
                  <a:sym typeface="+mn-ea"/>
                </a:rPr>
                <a:t>工程效能</a:t>
              </a:r>
              <a:endParaRPr lang="zh-CN" altLang="en-US" sz="2400" dirty="0">
                <a:solidFill>
                  <a:schemeClr val="bg1"/>
                </a:solidFill>
                <a:latin typeface="Impact" panose="020B0806030902050204" pitchFamily="34" charset="0"/>
                <a:sym typeface="+mn-ea"/>
              </a:endParaRPr>
            </a:p>
          </p:txBody>
        </p:sp>
      </p:grpSp>
      <p:grpSp>
        <p:nvGrpSpPr>
          <p:cNvPr id="65" name="组合 64"/>
          <p:cNvGrpSpPr/>
          <p:nvPr/>
        </p:nvGrpSpPr>
        <p:grpSpPr>
          <a:xfrm>
            <a:off x="8767357" y="1828914"/>
            <a:ext cx="1727200" cy="1858010"/>
            <a:chOff x="2811" y="3197"/>
            <a:chExt cx="3159" cy="3565"/>
          </a:xfrm>
          <a:solidFill>
            <a:srgbClr val="377790"/>
          </a:solidFill>
        </p:grpSpPr>
        <p:sp>
          <p:nvSpPr>
            <p:cNvPr id="66" name="Freeform 5"/>
            <p:cNvSpPr/>
            <p:nvPr/>
          </p:nvSpPr>
          <p:spPr bwMode="auto">
            <a:xfrm rot="5400000">
              <a:off x="2608" y="3400"/>
              <a:ext cx="3565" cy="315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89A7F"/>
            </a:solidFill>
            <a:ln w="38100">
              <a:solidFill>
                <a:sysClr val="window" lastClr="FFFFFF"/>
              </a:solidFill>
            </a:ln>
            <a:effectLst>
              <a:outerShdw blurRad="127000" dist="63500" dir="2700000" algn="tl" rotWithShape="0">
                <a:prstClr val="black">
                  <a:alpha val="2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ysClr val="window" lastClr="FFFFFF"/>
                </a:solidFill>
                <a:sym typeface="Arial" panose="020B0604020202020204" pitchFamily="34" charset="0"/>
              </a:endParaRPr>
            </a:p>
          </p:txBody>
        </p:sp>
        <p:sp>
          <p:nvSpPr>
            <p:cNvPr id="67" name="文本框 66"/>
            <p:cNvSpPr txBox="1"/>
            <p:nvPr/>
          </p:nvSpPr>
          <p:spPr>
            <a:xfrm>
              <a:off x="2854" y="4169"/>
              <a:ext cx="3030" cy="1592"/>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zh-CN" altLang="en-US" sz="2400" dirty="0">
                  <a:solidFill>
                    <a:schemeClr val="bg1"/>
                  </a:solidFill>
                  <a:sym typeface="+mn-ea"/>
                </a:rPr>
                <a:t>工人</a:t>
              </a:r>
              <a:endParaRPr lang="zh-CN" altLang="en-US" sz="2400" dirty="0">
                <a:solidFill>
                  <a:schemeClr val="bg1"/>
                </a:solidFill>
                <a:sym typeface="+mn-ea"/>
              </a:endParaRPr>
            </a:p>
            <a:p>
              <a:pPr algn="ctr"/>
              <a:r>
                <a:rPr lang="zh-CN" altLang="en-US" sz="2400" dirty="0">
                  <a:solidFill>
                    <a:schemeClr val="bg1"/>
                  </a:solidFill>
                  <a:sym typeface="+mn-ea"/>
                </a:rPr>
                <a:t>劳动保障</a:t>
              </a:r>
              <a:endParaRPr lang="zh-CN" altLang="en-US" sz="2400" dirty="0">
                <a:solidFill>
                  <a:schemeClr val="bg1"/>
                </a:solidFill>
                <a:latin typeface="Impact" panose="020B0806030902050204" pitchFamily="34" charset="0"/>
                <a:sym typeface="+mn-ea"/>
              </a:endParaRPr>
            </a:p>
          </p:txBody>
        </p:sp>
      </p:grpSp>
      <p:grpSp>
        <p:nvGrpSpPr>
          <p:cNvPr id="68" name="组合 67"/>
          <p:cNvGrpSpPr/>
          <p:nvPr/>
        </p:nvGrpSpPr>
        <p:grpSpPr>
          <a:xfrm>
            <a:off x="6788785" y="2375535"/>
            <a:ext cx="1978660" cy="589280"/>
            <a:chOff x="3728840" y="2934600"/>
            <a:chExt cx="1415916" cy="455399"/>
          </a:xfrm>
        </p:grpSpPr>
        <p:cxnSp>
          <p:nvCxnSpPr>
            <p:cNvPr id="69" name="直接连接符 68"/>
            <p:cNvCxnSpPr/>
            <p:nvPr/>
          </p:nvCxnSpPr>
          <p:spPr>
            <a:xfrm flipV="1">
              <a:off x="4663948" y="3162299"/>
              <a:ext cx="370411" cy="1"/>
            </a:xfrm>
            <a:prstGeom prst="line">
              <a:avLst/>
            </a:prstGeom>
            <a:ln>
              <a:solidFill>
                <a:srgbClr val="222830"/>
              </a:solidFill>
              <a:prstDash val="sys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3842225" y="3162299"/>
              <a:ext cx="370411" cy="1"/>
            </a:xfrm>
            <a:prstGeom prst="line">
              <a:avLst/>
            </a:prstGeom>
            <a:ln>
              <a:solidFill>
                <a:srgbClr val="222830"/>
              </a:solidFill>
              <a:prstDash val="sysDash"/>
            </a:ln>
          </p:spPr>
          <p:style>
            <a:lnRef idx="1">
              <a:schemeClr val="accent1"/>
            </a:lnRef>
            <a:fillRef idx="0">
              <a:schemeClr val="accent1"/>
            </a:fillRef>
            <a:effectRef idx="0">
              <a:schemeClr val="accent1"/>
            </a:effectRef>
            <a:fontRef idx="minor">
              <a:schemeClr val="tx1"/>
            </a:fontRef>
          </p:style>
        </p:cxnSp>
        <p:grpSp>
          <p:nvGrpSpPr>
            <p:cNvPr id="71" name="组合 70"/>
            <p:cNvGrpSpPr/>
            <p:nvPr/>
          </p:nvGrpSpPr>
          <p:grpSpPr>
            <a:xfrm>
              <a:off x="4214126" y="2934600"/>
              <a:ext cx="455399" cy="455399"/>
              <a:chOff x="4108450" y="2661285"/>
              <a:chExt cx="666750" cy="666750"/>
            </a:xfrm>
          </p:grpSpPr>
          <p:sp>
            <p:nvSpPr>
              <p:cNvPr id="72" name="椭圆 71"/>
              <p:cNvSpPr/>
              <p:nvPr/>
            </p:nvSpPr>
            <p:spPr>
              <a:xfrm>
                <a:off x="4108450" y="2661285"/>
                <a:ext cx="666750" cy="666750"/>
              </a:xfrm>
              <a:prstGeom prst="ellipse">
                <a:avLst/>
              </a:prstGeom>
              <a:noFill/>
              <a:ln w="9525">
                <a:solidFill>
                  <a:srgbClr val="22283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16"/>
              <p:cNvSpPr/>
              <p:nvPr/>
            </p:nvSpPr>
            <p:spPr>
              <a:xfrm rot="54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solidFill>
                <a:schemeClr val="tx1"/>
              </a:solidFill>
              <a:ln w="22225">
                <a:solidFill>
                  <a:srgbClr val="2228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p:cNvSpPr/>
            <p:nvPr/>
          </p:nvSpPr>
          <p:spPr>
            <a:xfrm>
              <a:off x="3728840" y="3105175"/>
              <a:ext cx="114250" cy="114250"/>
            </a:xfrm>
            <a:prstGeom prst="ellipse">
              <a:avLst/>
            </a:prstGeom>
            <a:solidFill>
              <a:schemeClr val="bg1"/>
            </a:solidFill>
            <a:ln w="15875">
              <a:solidFill>
                <a:srgbClr val="2228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5030506" y="3105175"/>
              <a:ext cx="114250" cy="114250"/>
            </a:xfrm>
            <a:prstGeom prst="ellipse">
              <a:avLst/>
            </a:prstGeom>
            <a:solidFill>
              <a:schemeClr val="bg1"/>
            </a:solidFill>
            <a:ln w="15875">
              <a:solidFill>
                <a:srgbClr val="2228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6" name="直接连接符 75"/>
          <p:cNvCxnSpPr/>
          <p:nvPr>
            <p:custDataLst>
              <p:tags r:id="rId12"/>
            </p:custDataLst>
          </p:nvPr>
        </p:nvCxnSpPr>
        <p:spPr>
          <a:xfrm>
            <a:off x="1079501" y="907220"/>
            <a:ext cx="2296632" cy="0"/>
          </a:xfrm>
          <a:prstGeom prst="line">
            <a:avLst/>
          </a:prstGeom>
          <a:ln w="12700">
            <a:solidFill>
              <a:srgbClr val="38829D"/>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13"/>
            </p:custDataLst>
          </p:nvPr>
        </p:nvCxnSpPr>
        <p:spPr>
          <a:xfrm flipV="1">
            <a:off x="465455" y="1733550"/>
            <a:ext cx="2265680" cy="3175"/>
          </a:xfrm>
          <a:prstGeom prst="line">
            <a:avLst/>
          </a:prstGeom>
          <a:ln w="12700">
            <a:solidFill>
              <a:srgbClr val="37779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custDataLst>
              <p:tags r:id="rId14"/>
            </p:custDataLst>
          </p:nvPr>
        </p:nvCxnSpPr>
        <p:spPr>
          <a:xfrm>
            <a:off x="5064761" y="907220"/>
            <a:ext cx="2296632" cy="0"/>
          </a:xfrm>
          <a:prstGeom prst="line">
            <a:avLst/>
          </a:prstGeom>
          <a:ln>
            <a:solidFill>
              <a:srgbClr val="F09C2A"/>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15"/>
            </p:custDataLst>
          </p:nvPr>
        </p:nvCxnSpPr>
        <p:spPr>
          <a:xfrm>
            <a:off x="4352291" y="1736530"/>
            <a:ext cx="2296632" cy="0"/>
          </a:xfrm>
          <a:prstGeom prst="line">
            <a:avLst/>
          </a:prstGeom>
          <a:ln>
            <a:solidFill>
              <a:srgbClr val="F09C2A"/>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custDataLst>
              <p:tags r:id="rId16"/>
            </p:custDataLst>
          </p:nvPr>
        </p:nvCxnSpPr>
        <p:spPr>
          <a:xfrm>
            <a:off x="8837931" y="907220"/>
            <a:ext cx="2296632" cy="0"/>
          </a:xfrm>
          <a:prstGeom prst="line">
            <a:avLst/>
          </a:prstGeom>
          <a:ln>
            <a:solidFill>
              <a:srgbClr val="189A7F"/>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17"/>
            </p:custDataLst>
          </p:nvPr>
        </p:nvCxnSpPr>
        <p:spPr>
          <a:xfrm>
            <a:off x="8170546" y="1736530"/>
            <a:ext cx="2296632" cy="0"/>
          </a:xfrm>
          <a:prstGeom prst="line">
            <a:avLst/>
          </a:prstGeom>
          <a:ln>
            <a:solidFill>
              <a:srgbClr val="189A7F"/>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0" y="224604"/>
            <a:ext cx="4994275" cy="480060"/>
            <a:chOff x="0" y="557"/>
            <a:chExt cx="7865" cy="756"/>
          </a:xfrm>
        </p:grpSpPr>
        <p:grpSp>
          <p:nvGrpSpPr>
            <p:cNvPr id="83" name="组合 82"/>
            <p:cNvGrpSpPr/>
            <p:nvPr/>
          </p:nvGrpSpPr>
          <p:grpSpPr>
            <a:xfrm>
              <a:off x="299" y="557"/>
              <a:ext cx="7566" cy="756"/>
              <a:chOff x="-442" y="540"/>
              <a:chExt cx="7566" cy="756"/>
            </a:xfrm>
          </p:grpSpPr>
          <p:grpSp>
            <p:nvGrpSpPr>
              <p:cNvPr id="85" name="组合 84"/>
              <p:cNvGrpSpPr/>
              <p:nvPr/>
            </p:nvGrpSpPr>
            <p:grpSpPr>
              <a:xfrm>
                <a:off x="-442" y="540"/>
                <a:ext cx="7566" cy="756"/>
                <a:chOff x="-426" y="540"/>
                <a:chExt cx="7298" cy="756"/>
              </a:xfrm>
            </p:grpSpPr>
            <p:sp>
              <p:nvSpPr>
                <p:cNvPr id="87" name="矩形 86"/>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文本框 85"/>
              <p:cNvSpPr txBox="1"/>
              <p:nvPr/>
            </p:nvSpPr>
            <p:spPr>
              <a:xfrm>
                <a:off x="-204" y="603"/>
                <a:ext cx="7328" cy="628"/>
              </a:xfrm>
              <a:prstGeom prst="rect">
                <a:avLst/>
              </a:prstGeom>
              <a:noFill/>
            </p:spPr>
            <p:txBody>
              <a:bodyPr wrap="square" rtlCol="0">
                <a:spAutoFit/>
              </a:bodyPr>
              <a:lstStyle/>
              <a:p>
                <a:r>
                  <a:rPr lang="zh-CN" altLang="en-US" sz="2000" b="1" dirty="0">
                    <a:solidFill>
                      <a:schemeClr val="bg1"/>
                    </a:solidFill>
                    <a:sym typeface="+mn-ea"/>
                  </a:rPr>
                  <a:t>解决方案总述</a:t>
                </a:r>
                <a:r>
                  <a:rPr lang="en-US" altLang="zh-CN" sz="2000" b="1" dirty="0">
                    <a:solidFill>
                      <a:schemeClr val="bg1"/>
                    </a:solidFill>
                    <a:sym typeface="+mn-ea"/>
                  </a:rPr>
                  <a:t>----</a:t>
                </a:r>
                <a:r>
                  <a:rPr lang="zh-CN" altLang="en-US" sz="2000" dirty="0">
                    <a:solidFill>
                      <a:schemeClr val="bg1"/>
                    </a:solidFill>
                  </a:rPr>
                  <a:t>工程给付方案说明</a:t>
                </a:r>
                <a:endParaRPr lang="zh-CN" altLang="en-US" sz="2000" b="1" dirty="0">
                  <a:solidFill>
                    <a:schemeClr val="bg1"/>
                  </a:solidFill>
                </a:endParaRPr>
              </a:p>
            </p:txBody>
          </p:sp>
        </p:grpSp>
        <p:sp>
          <p:nvSpPr>
            <p:cNvPr id="84" name="矩形 83"/>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8"/>
    </p:custData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7305" y="789754"/>
            <a:ext cx="9916048" cy="5905538"/>
            <a:chOff x="1658647" y="347898"/>
            <a:chExt cx="9965513" cy="6330827"/>
          </a:xfrm>
        </p:grpSpPr>
        <p:grpSp>
          <p:nvGrpSpPr>
            <p:cNvPr id="246" name="组合 245"/>
            <p:cNvGrpSpPr/>
            <p:nvPr/>
          </p:nvGrpSpPr>
          <p:grpSpPr>
            <a:xfrm>
              <a:off x="2252195" y="347898"/>
              <a:ext cx="9371965" cy="6330827"/>
              <a:chOff x="3032" y="33"/>
              <a:chExt cx="14759" cy="11120"/>
            </a:xfrm>
          </p:grpSpPr>
          <p:grpSp>
            <p:nvGrpSpPr>
              <p:cNvPr id="277" name="组合 276"/>
              <p:cNvGrpSpPr/>
              <p:nvPr/>
            </p:nvGrpSpPr>
            <p:grpSpPr>
              <a:xfrm>
                <a:off x="3033" y="33"/>
                <a:ext cx="14758" cy="2480"/>
                <a:chOff x="2549" y="618"/>
                <a:chExt cx="14794" cy="2813"/>
              </a:xfrm>
            </p:grpSpPr>
            <p:sp>
              <p:nvSpPr>
                <p:cNvPr id="274" name="矩形 273"/>
                <p:cNvSpPr/>
                <p:nvPr/>
              </p:nvSpPr>
              <p:spPr>
                <a:xfrm>
                  <a:off x="2549" y="618"/>
                  <a:ext cx="14794" cy="28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549" y="620"/>
                  <a:ext cx="708" cy="2811"/>
                  <a:chOff x="2426" y="1559"/>
                  <a:chExt cx="708" cy="1760"/>
                </a:xfrm>
                <a:solidFill>
                  <a:srgbClr val="FCBE00"/>
                </a:solidFill>
              </p:grpSpPr>
              <p:sp>
                <p:nvSpPr>
                  <p:cNvPr id="2" name="矩形 1"/>
                  <p:cNvSpPr/>
                  <p:nvPr>
                    <p:custDataLst>
                      <p:tags r:id="rId1"/>
                    </p:custDataLst>
                  </p:nvPr>
                </p:nvSpPr>
                <p:spPr>
                  <a:xfrm>
                    <a:off x="2426" y="1559"/>
                    <a:ext cx="708" cy="1760"/>
                  </a:xfrm>
                  <a:prstGeom prst="rect">
                    <a:avLst/>
                  </a:prstGeom>
                  <a:solidFill>
                    <a:srgbClr val="F09C2A">
                      <a:alpha val="80000"/>
                    </a:srgb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2"/>
                    </p:custDataLst>
                  </p:nvPr>
                </p:nvSpPr>
                <p:spPr>
                  <a:xfrm>
                    <a:off x="2578" y="1786"/>
                    <a:ext cx="405" cy="1189"/>
                  </a:xfrm>
                  <a:prstGeom prst="rect">
                    <a:avLst/>
                  </a:prstGeom>
                  <a:noFill/>
                  <a:ln>
                    <a:solidFill>
                      <a:srgbClr val="000000">
                        <a:alpha val="0"/>
                      </a:srgbClr>
                    </a:solidFill>
                  </a:ln>
                  <a:extLst>
                    <a:ext uri="{909E8E84-426E-40DD-AFC4-6F175D3DCCD1}">
                      <a14:hiddenFill xmlns:a14="http://schemas.microsoft.com/office/drawing/2010/main">
                        <a:grpFill/>
                      </a14:hiddenFill>
                    </a:ext>
                  </a:extLst>
                </p:spPr>
                <p:txBody>
                  <a:bodyPr wrap="square" rtlCol="0">
                    <a:spAutoFit/>
                  </a:bodyPr>
                  <a:lstStyle/>
                  <a:p>
                    <a:r>
                      <a:rPr lang="en-US" altLang="zh-CN" sz="1400" b="1" dirty="0">
                        <a:solidFill>
                          <a:schemeClr val="bg1"/>
                        </a:solidFill>
                      </a:rPr>
                      <a:t>SaaS</a:t>
                    </a:r>
                    <a:endParaRPr lang="en-US" altLang="zh-CN" sz="1400" b="1" dirty="0">
                      <a:solidFill>
                        <a:schemeClr val="bg1"/>
                      </a:solidFill>
                    </a:endParaRPr>
                  </a:p>
                </p:txBody>
              </p:sp>
            </p:grpSp>
            <p:sp>
              <p:nvSpPr>
                <p:cNvPr id="275" name="矩形 274"/>
                <p:cNvSpPr/>
                <p:nvPr>
                  <p:custDataLst>
                    <p:tags r:id="rId3"/>
                  </p:custDataLst>
                </p:nvPr>
              </p:nvSpPr>
              <p:spPr>
                <a:xfrm>
                  <a:off x="3368" y="787"/>
                  <a:ext cx="9298" cy="2443"/>
                </a:xfrm>
                <a:prstGeom prst="rect">
                  <a:avLst/>
                </a:prstGeom>
                <a:solidFill>
                  <a:schemeClr val="bg1"/>
                </a:solidFill>
                <a:ln>
                  <a:solidFill>
                    <a:srgbClr val="F2B7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B704"/>
                    </a:solidFill>
                  </a:endParaRPr>
                </a:p>
              </p:txBody>
            </p:sp>
            <p:grpSp>
              <p:nvGrpSpPr>
                <p:cNvPr id="34" name="组合 33"/>
                <p:cNvGrpSpPr/>
                <p:nvPr/>
              </p:nvGrpSpPr>
              <p:grpSpPr>
                <a:xfrm>
                  <a:off x="3901" y="2022"/>
                  <a:ext cx="8839" cy="1138"/>
                  <a:chOff x="3888" y="4560"/>
                  <a:chExt cx="8839" cy="1138"/>
                </a:xfrm>
              </p:grpSpPr>
              <p:sp>
                <p:nvSpPr>
                  <p:cNvPr id="37" name="文本框 36"/>
                  <p:cNvSpPr txBox="1"/>
                  <p:nvPr>
                    <p:custDataLst>
                      <p:tags r:id="rId4"/>
                    </p:custDataLst>
                  </p:nvPr>
                </p:nvSpPr>
                <p:spPr>
                  <a:xfrm>
                    <a:off x="3888" y="4623"/>
                    <a:ext cx="1451" cy="1040"/>
                  </a:xfrm>
                  <a:prstGeom prst="rect">
                    <a:avLst/>
                  </a:prstGeom>
                  <a:noFill/>
                </p:spPr>
                <p:txBody>
                  <a:bodyPr wrap="square" rtlCol="0">
                    <a:spAutoFit/>
                  </a:bodyPr>
                  <a:lstStyle/>
                  <a:p>
                    <a:r>
                      <a:rPr lang="zh-CN" altLang="en-US" sz="1400" b="1" dirty="0">
                        <a:solidFill>
                          <a:srgbClr val="F09C2A"/>
                        </a:solidFill>
                      </a:rPr>
                      <a:t>事实</a:t>
                    </a:r>
                    <a:endParaRPr lang="en-US" altLang="zh-CN" sz="1400" b="1" dirty="0">
                      <a:solidFill>
                        <a:srgbClr val="F09C2A"/>
                      </a:solidFill>
                    </a:endParaRPr>
                  </a:p>
                  <a:p>
                    <a:r>
                      <a:rPr lang="zh-CN" altLang="en-US" sz="1400" b="1" dirty="0">
                        <a:solidFill>
                          <a:srgbClr val="F09C2A"/>
                        </a:solidFill>
                      </a:rPr>
                      <a:t>标签</a:t>
                    </a:r>
                    <a:endParaRPr lang="zh-CN" altLang="en-US" sz="1400" b="1" dirty="0">
                      <a:solidFill>
                        <a:srgbClr val="F09C2A"/>
                      </a:solidFill>
                    </a:endParaRPr>
                  </a:p>
                </p:txBody>
              </p:sp>
              <p:grpSp>
                <p:nvGrpSpPr>
                  <p:cNvPr id="38" name="组合 37"/>
                  <p:cNvGrpSpPr/>
                  <p:nvPr/>
                </p:nvGrpSpPr>
                <p:grpSpPr>
                  <a:xfrm>
                    <a:off x="5441" y="4560"/>
                    <a:ext cx="7286" cy="1138"/>
                    <a:chOff x="588399" y="5262238"/>
                    <a:chExt cx="3954361" cy="723180"/>
                  </a:xfrm>
                </p:grpSpPr>
                <p:grpSp>
                  <p:nvGrpSpPr>
                    <p:cNvPr id="39" name="组合 38"/>
                    <p:cNvGrpSpPr/>
                    <p:nvPr/>
                  </p:nvGrpSpPr>
                  <p:grpSpPr>
                    <a:xfrm>
                      <a:off x="588399" y="5262238"/>
                      <a:ext cx="3892245" cy="363106"/>
                      <a:chOff x="588399" y="5262238"/>
                      <a:chExt cx="3892245" cy="363106"/>
                    </a:xfrm>
                  </p:grpSpPr>
                  <p:grpSp>
                    <p:nvGrpSpPr>
                      <p:cNvPr id="40" name="组合 39"/>
                      <p:cNvGrpSpPr/>
                      <p:nvPr/>
                    </p:nvGrpSpPr>
                    <p:grpSpPr>
                      <a:xfrm>
                        <a:off x="588399" y="5262238"/>
                        <a:ext cx="1309146" cy="348775"/>
                        <a:chOff x="425113" y="5119138"/>
                        <a:chExt cx="1309146" cy="348775"/>
                      </a:xfrm>
                    </p:grpSpPr>
                    <p:sp>
                      <p:nvSpPr>
                        <p:cNvPr id="41" name="圆角矩形 40"/>
                        <p:cNvSpPr/>
                        <p:nvPr>
                          <p:custDataLst>
                            <p:tags r:id="rId5"/>
                          </p:custDataLst>
                        </p:nvPr>
                      </p:nvSpPr>
                      <p:spPr>
                        <a:xfrm>
                          <a:off x="425113" y="5138997"/>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42" name="文本框 41"/>
                        <p:cNvSpPr txBox="1"/>
                        <p:nvPr>
                          <p:custDataLst>
                            <p:tags r:id="rId6"/>
                          </p:custDataLst>
                        </p:nvPr>
                      </p:nvSpPr>
                      <p:spPr>
                        <a:xfrm>
                          <a:off x="581424" y="5119138"/>
                          <a:ext cx="1152835" cy="348775"/>
                        </a:xfrm>
                        <a:prstGeom prst="rect">
                          <a:avLst/>
                        </a:prstGeom>
                        <a:noFill/>
                      </p:spPr>
                      <p:txBody>
                        <a:bodyPr wrap="square" rtlCol="0">
                          <a:spAutoFit/>
                        </a:bodyPr>
                        <a:lstStyle/>
                        <a:p>
                          <a:r>
                            <a:rPr lang="zh-CN" altLang="en-US" sz="1200" dirty="0">
                              <a:solidFill>
                                <a:srgbClr val="F09C2A"/>
                              </a:solidFill>
                              <a:sym typeface="+mn-ea"/>
                            </a:rPr>
                            <a:t>企业关联风险</a:t>
                          </a:r>
                          <a:endParaRPr lang="zh-CN" altLang="en-US" sz="1200" dirty="0">
                            <a:solidFill>
                              <a:srgbClr val="F09C2A"/>
                            </a:solidFill>
                            <a:sym typeface="+mn-ea"/>
                          </a:endParaRPr>
                        </a:p>
                      </p:txBody>
                    </p:sp>
                  </p:grpSp>
                  <p:grpSp>
                    <p:nvGrpSpPr>
                      <p:cNvPr id="43" name="组合 42"/>
                      <p:cNvGrpSpPr/>
                      <p:nvPr/>
                    </p:nvGrpSpPr>
                    <p:grpSpPr>
                      <a:xfrm>
                        <a:off x="1889244" y="5262458"/>
                        <a:ext cx="2591400" cy="362886"/>
                        <a:chOff x="1889244" y="5262458"/>
                        <a:chExt cx="2591400" cy="362886"/>
                      </a:xfrm>
                    </p:grpSpPr>
                    <p:grpSp>
                      <p:nvGrpSpPr>
                        <p:cNvPr id="44" name="组合 43"/>
                        <p:cNvGrpSpPr/>
                        <p:nvPr/>
                      </p:nvGrpSpPr>
                      <p:grpSpPr>
                        <a:xfrm>
                          <a:off x="1889244" y="5270270"/>
                          <a:ext cx="1383849" cy="355074"/>
                          <a:chOff x="414229" y="5127170"/>
                          <a:chExt cx="1383849" cy="355074"/>
                        </a:xfrm>
                      </p:grpSpPr>
                      <p:sp>
                        <p:nvSpPr>
                          <p:cNvPr id="45" name="圆角矩形 44"/>
                          <p:cNvSpPr/>
                          <p:nvPr>
                            <p:custDataLst>
                              <p:tags r:id="rId7"/>
                            </p:custDataLst>
                          </p:nvPr>
                        </p:nvSpPr>
                        <p:spPr>
                          <a:xfrm>
                            <a:off x="414229" y="5127170"/>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46" name="文本框 45"/>
                          <p:cNvSpPr txBox="1"/>
                          <p:nvPr>
                            <p:custDataLst>
                              <p:tags r:id="rId8"/>
                            </p:custDataLst>
                          </p:nvPr>
                        </p:nvSpPr>
                        <p:spPr>
                          <a:xfrm>
                            <a:off x="690082" y="5133469"/>
                            <a:ext cx="1107996" cy="348775"/>
                          </a:xfrm>
                          <a:prstGeom prst="rect">
                            <a:avLst/>
                          </a:prstGeom>
                          <a:noFill/>
                        </p:spPr>
                        <p:txBody>
                          <a:bodyPr wrap="square" rtlCol="0">
                            <a:spAutoFit/>
                          </a:bodyPr>
                          <a:lstStyle/>
                          <a:p>
                            <a:r>
                              <a:rPr lang="zh-CN" altLang="en-US" sz="1200" dirty="0">
                                <a:solidFill>
                                  <a:srgbClr val="F09C2A"/>
                                </a:solidFill>
                                <a:sym typeface="+mn-ea"/>
                              </a:rPr>
                              <a:t>项目效能</a:t>
                            </a:r>
                            <a:endParaRPr lang="zh-CN" altLang="en-US" sz="1200" dirty="0">
                              <a:solidFill>
                                <a:srgbClr val="F09C2A"/>
                              </a:solidFill>
                              <a:sym typeface="+mn-ea"/>
                            </a:endParaRPr>
                          </a:p>
                        </p:txBody>
                      </p:sp>
                    </p:grpSp>
                    <p:grpSp>
                      <p:nvGrpSpPr>
                        <p:cNvPr id="47" name="组合 46"/>
                        <p:cNvGrpSpPr/>
                        <p:nvPr/>
                      </p:nvGrpSpPr>
                      <p:grpSpPr>
                        <a:xfrm>
                          <a:off x="3201575" y="5262458"/>
                          <a:ext cx="1279069" cy="348775"/>
                          <a:chOff x="414831" y="5133513"/>
                          <a:chExt cx="1279069" cy="348775"/>
                        </a:xfrm>
                      </p:grpSpPr>
                      <p:sp>
                        <p:nvSpPr>
                          <p:cNvPr id="48" name="圆角矩形 47"/>
                          <p:cNvSpPr/>
                          <p:nvPr>
                            <p:custDataLst>
                              <p:tags r:id="rId9"/>
                            </p:custDataLst>
                          </p:nvPr>
                        </p:nvSpPr>
                        <p:spPr>
                          <a:xfrm>
                            <a:off x="414831" y="5137966"/>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49" name="文本框 48"/>
                          <p:cNvSpPr txBox="1"/>
                          <p:nvPr>
                            <p:custDataLst>
                              <p:tags r:id="rId10"/>
                            </p:custDataLst>
                          </p:nvPr>
                        </p:nvSpPr>
                        <p:spPr>
                          <a:xfrm>
                            <a:off x="585904" y="5133513"/>
                            <a:ext cx="1107996" cy="348775"/>
                          </a:xfrm>
                          <a:prstGeom prst="rect">
                            <a:avLst/>
                          </a:prstGeom>
                          <a:noFill/>
                        </p:spPr>
                        <p:txBody>
                          <a:bodyPr wrap="square" rtlCol="0">
                            <a:spAutoFit/>
                          </a:bodyPr>
                          <a:lstStyle/>
                          <a:p>
                            <a:r>
                              <a:rPr lang="zh-CN" altLang="en-US" sz="1200" dirty="0">
                                <a:solidFill>
                                  <a:srgbClr val="F09C2A"/>
                                </a:solidFill>
                                <a:sym typeface="+mn-ea"/>
                              </a:rPr>
                              <a:t>企业履约能力</a:t>
                            </a:r>
                            <a:endParaRPr lang="zh-CN" altLang="en-US" sz="1200" dirty="0">
                              <a:solidFill>
                                <a:srgbClr val="F09C2A"/>
                              </a:solidFill>
                              <a:sym typeface="+mn-ea"/>
                            </a:endParaRPr>
                          </a:p>
                        </p:txBody>
                      </p:sp>
                    </p:grpSp>
                  </p:grpSp>
                </p:grpSp>
                <p:grpSp>
                  <p:nvGrpSpPr>
                    <p:cNvPr id="50" name="组合 49"/>
                    <p:cNvGrpSpPr/>
                    <p:nvPr/>
                  </p:nvGrpSpPr>
                  <p:grpSpPr>
                    <a:xfrm>
                      <a:off x="588399" y="5626829"/>
                      <a:ext cx="3954361" cy="358589"/>
                      <a:chOff x="588399" y="5258299"/>
                      <a:chExt cx="3954361" cy="358589"/>
                    </a:xfrm>
                  </p:grpSpPr>
                  <p:grpSp>
                    <p:nvGrpSpPr>
                      <p:cNvPr id="51" name="组合 50"/>
                      <p:cNvGrpSpPr/>
                      <p:nvPr/>
                    </p:nvGrpSpPr>
                    <p:grpSpPr>
                      <a:xfrm>
                        <a:off x="588399" y="5267942"/>
                        <a:ext cx="1292055" cy="348946"/>
                        <a:chOff x="425113" y="5124842"/>
                        <a:chExt cx="1292055" cy="348946"/>
                      </a:xfrm>
                    </p:grpSpPr>
                    <p:sp>
                      <p:nvSpPr>
                        <p:cNvPr id="52" name="圆角矩形 51"/>
                        <p:cNvSpPr/>
                        <p:nvPr>
                          <p:custDataLst>
                            <p:tags r:id="rId11"/>
                          </p:custDataLst>
                        </p:nvPr>
                      </p:nvSpPr>
                      <p:spPr>
                        <a:xfrm>
                          <a:off x="425113" y="5124842"/>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53" name="文本框 52"/>
                        <p:cNvSpPr txBox="1"/>
                        <p:nvPr>
                          <p:custDataLst>
                            <p:tags r:id="rId12"/>
                          </p:custDataLst>
                        </p:nvPr>
                      </p:nvSpPr>
                      <p:spPr>
                        <a:xfrm>
                          <a:off x="597951" y="5125013"/>
                          <a:ext cx="1119217" cy="348775"/>
                        </a:xfrm>
                        <a:prstGeom prst="rect">
                          <a:avLst/>
                        </a:prstGeom>
                        <a:noFill/>
                      </p:spPr>
                      <p:txBody>
                        <a:bodyPr wrap="square" rtlCol="0">
                          <a:spAutoFit/>
                        </a:bodyPr>
                        <a:lstStyle/>
                        <a:p>
                          <a:r>
                            <a:rPr lang="zh-CN" altLang="en-US" sz="1200" dirty="0">
                              <a:solidFill>
                                <a:srgbClr val="F09C2A"/>
                              </a:solidFill>
                              <a:sym typeface="+mn-ea"/>
                            </a:rPr>
                            <a:t>项目交付质量</a:t>
                          </a:r>
                          <a:endParaRPr lang="zh-CN" altLang="en-US" sz="1200" dirty="0">
                            <a:solidFill>
                              <a:srgbClr val="F09C2A"/>
                            </a:solidFill>
                            <a:sym typeface="+mn-ea"/>
                          </a:endParaRPr>
                        </a:p>
                      </p:txBody>
                    </p:sp>
                  </p:grpSp>
                  <p:grpSp>
                    <p:nvGrpSpPr>
                      <p:cNvPr id="54" name="组合 53"/>
                      <p:cNvGrpSpPr/>
                      <p:nvPr/>
                    </p:nvGrpSpPr>
                    <p:grpSpPr>
                      <a:xfrm>
                        <a:off x="1880057" y="5258299"/>
                        <a:ext cx="2662703" cy="358015"/>
                        <a:chOff x="1880057" y="5258299"/>
                        <a:chExt cx="2662703" cy="358015"/>
                      </a:xfrm>
                    </p:grpSpPr>
                    <p:grpSp>
                      <p:nvGrpSpPr>
                        <p:cNvPr id="55" name="组合 54"/>
                        <p:cNvGrpSpPr/>
                        <p:nvPr/>
                      </p:nvGrpSpPr>
                      <p:grpSpPr>
                        <a:xfrm>
                          <a:off x="1880057" y="5259773"/>
                          <a:ext cx="1219202" cy="356409"/>
                          <a:chOff x="405042" y="5116673"/>
                          <a:chExt cx="1219202" cy="356409"/>
                        </a:xfrm>
                      </p:grpSpPr>
                      <p:sp>
                        <p:nvSpPr>
                          <p:cNvPr id="56" name="圆角矩形 55"/>
                          <p:cNvSpPr/>
                          <p:nvPr>
                            <p:custDataLst>
                              <p:tags r:id="rId13"/>
                            </p:custDataLst>
                          </p:nvPr>
                        </p:nvSpPr>
                        <p:spPr>
                          <a:xfrm>
                            <a:off x="405042" y="5116673"/>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57" name="文本框 56"/>
                          <p:cNvSpPr txBox="1"/>
                          <p:nvPr>
                            <p:custDataLst>
                              <p:tags r:id="rId14"/>
                            </p:custDataLst>
                          </p:nvPr>
                        </p:nvSpPr>
                        <p:spPr>
                          <a:xfrm>
                            <a:off x="560779" y="5124307"/>
                            <a:ext cx="1011173" cy="348775"/>
                          </a:xfrm>
                          <a:prstGeom prst="rect">
                            <a:avLst/>
                          </a:prstGeom>
                          <a:noFill/>
                        </p:spPr>
                        <p:txBody>
                          <a:bodyPr wrap="square" rtlCol="0">
                            <a:spAutoFit/>
                          </a:bodyPr>
                          <a:lstStyle/>
                          <a:p>
                            <a:r>
                              <a:rPr lang="zh-CN" altLang="en-US" sz="1200" dirty="0">
                                <a:solidFill>
                                  <a:srgbClr val="F09C2A"/>
                                </a:solidFill>
                                <a:sym typeface="+mn-ea"/>
                              </a:rPr>
                              <a:t>企业征信评分</a:t>
                            </a:r>
                            <a:endParaRPr lang="zh-CN" altLang="en-US" sz="1200" dirty="0">
                              <a:solidFill>
                                <a:srgbClr val="F09C2A"/>
                              </a:solidFill>
                              <a:sym typeface="+mn-ea"/>
                            </a:endParaRPr>
                          </a:p>
                        </p:txBody>
                      </p:sp>
                    </p:grpSp>
                    <p:grpSp>
                      <p:nvGrpSpPr>
                        <p:cNvPr id="58" name="组合 57"/>
                        <p:cNvGrpSpPr/>
                        <p:nvPr/>
                      </p:nvGrpSpPr>
                      <p:grpSpPr>
                        <a:xfrm>
                          <a:off x="3196690" y="5258299"/>
                          <a:ext cx="1346070" cy="358015"/>
                          <a:chOff x="409946" y="5129354"/>
                          <a:chExt cx="1346070" cy="358015"/>
                        </a:xfrm>
                      </p:grpSpPr>
                      <p:sp>
                        <p:nvSpPr>
                          <p:cNvPr id="59" name="圆角矩形 58"/>
                          <p:cNvSpPr/>
                          <p:nvPr>
                            <p:custDataLst>
                              <p:tags r:id="rId15"/>
                            </p:custDataLst>
                          </p:nvPr>
                        </p:nvSpPr>
                        <p:spPr>
                          <a:xfrm>
                            <a:off x="409946" y="5129354"/>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60" name="文本框 59"/>
                          <p:cNvSpPr txBox="1"/>
                          <p:nvPr>
                            <p:custDataLst>
                              <p:tags r:id="rId16"/>
                            </p:custDataLst>
                          </p:nvPr>
                        </p:nvSpPr>
                        <p:spPr>
                          <a:xfrm>
                            <a:off x="524479" y="5138594"/>
                            <a:ext cx="1231537" cy="348775"/>
                          </a:xfrm>
                          <a:prstGeom prst="rect">
                            <a:avLst/>
                          </a:prstGeom>
                          <a:noFill/>
                        </p:spPr>
                        <p:txBody>
                          <a:bodyPr wrap="square" rtlCol="0">
                            <a:spAutoFit/>
                          </a:bodyPr>
                          <a:lstStyle/>
                          <a:p>
                            <a:r>
                              <a:rPr lang="zh-CN" altLang="en-US" sz="1200" dirty="0">
                                <a:solidFill>
                                  <a:srgbClr val="F09C2A"/>
                                </a:solidFill>
                                <a:sym typeface="+mn-ea"/>
                              </a:rPr>
                              <a:t>职位，薪酬分布</a:t>
                            </a:r>
                            <a:endParaRPr lang="zh-CN" altLang="en-US" sz="1200" dirty="0">
                              <a:solidFill>
                                <a:srgbClr val="F09C2A"/>
                              </a:solidFill>
                              <a:sym typeface="+mn-ea"/>
                            </a:endParaRPr>
                          </a:p>
                        </p:txBody>
                      </p:sp>
                    </p:grpSp>
                  </p:grpSp>
                </p:grpSp>
              </p:grpSp>
            </p:grpSp>
            <p:grpSp>
              <p:nvGrpSpPr>
                <p:cNvPr id="61" name="组合 60"/>
                <p:cNvGrpSpPr/>
                <p:nvPr/>
              </p:nvGrpSpPr>
              <p:grpSpPr>
                <a:xfrm>
                  <a:off x="3901" y="854"/>
                  <a:ext cx="8592" cy="1168"/>
                  <a:chOff x="3911" y="4537"/>
                  <a:chExt cx="8592" cy="1168"/>
                </a:xfrm>
              </p:grpSpPr>
              <p:sp>
                <p:nvSpPr>
                  <p:cNvPr id="64" name="文本框 63"/>
                  <p:cNvSpPr txBox="1"/>
                  <p:nvPr>
                    <p:custDataLst>
                      <p:tags r:id="rId17"/>
                    </p:custDataLst>
                  </p:nvPr>
                </p:nvSpPr>
                <p:spPr>
                  <a:xfrm>
                    <a:off x="3911" y="4665"/>
                    <a:ext cx="1451" cy="1040"/>
                  </a:xfrm>
                  <a:prstGeom prst="rect">
                    <a:avLst/>
                  </a:prstGeom>
                  <a:noFill/>
                </p:spPr>
                <p:txBody>
                  <a:bodyPr wrap="square" rtlCol="0">
                    <a:spAutoFit/>
                  </a:bodyPr>
                  <a:lstStyle/>
                  <a:p>
                    <a:r>
                      <a:rPr lang="zh-CN" altLang="en-US" sz="1400" b="1" dirty="0">
                        <a:solidFill>
                          <a:srgbClr val="F09C2A"/>
                        </a:solidFill>
                      </a:rPr>
                      <a:t>预测</a:t>
                    </a:r>
                    <a:endParaRPr lang="en-US" altLang="zh-CN" sz="1400" b="1" dirty="0">
                      <a:solidFill>
                        <a:srgbClr val="F09C2A"/>
                      </a:solidFill>
                    </a:endParaRPr>
                  </a:p>
                  <a:p>
                    <a:r>
                      <a:rPr lang="zh-CN" altLang="en-US" sz="1400" b="1" dirty="0">
                        <a:solidFill>
                          <a:srgbClr val="F09C2A"/>
                        </a:solidFill>
                      </a:rPr>
                      <a:t>标签</a:t>
                    </a:r>
                    <a:endParaRPr lang="zh-CN" altLang="en-US" sz="1400" b="1" dirty="0">
                      <a:solidFill>
                        <a:srgbClr val="F09C2A"/>
                      </a:solidFill>
                    </a:endParaRPr>
                  </a:p>
                </p:txBody>
              </p:sp>
              <p:grpSp>
                <p:nvGrpSpPr>
                  <p:cNvPr id="65" name="组合 64"/>
                  <p:cNvGrpSpPr/>
                  <p:nvPr/>
                </p:nvGrpSpPr>
                <p:grpSpPr>
                  <a:xfrm>
                    <a:off x="5441" y="4537"/>
                    <a:ext cx="7062" cy="1160"/>
                    <a:chOff x="588399" y="5247878"/>
                    <a:chExt cx="3832921" cy="736667"/>
                  </a:xfrm>
                </p:grpSpPr>
                <p:grpSp>
                  <p:nvGrpSpPr>
                    <p:cNvPr id="66" name="组合 65"/>
                    <p:cNvGrpSpPr/>
                    <p:nvPr/>
                  </p:nvGrpSpPr>
                  <p:grpSpPr>
                    <a:xfrm>
                      <a:off x="588399" y="5247878"/>
                      <a:ext cx="3821523" cy="354520"/>
                      <a:chOff x="588399" y="5247878"/>
                      <a:chExt cx="3821523" cy="354520"/>
                    </a:xfrm>
                  </p:grpSpPr>
                  <p:grpSp>
                    <p:nvGrpSpPr>
                      <p:cNvPr id="67" name="组合 66"/>
                      <p:cNvGrpSpPr/>
                      <p:nvPr/>
                    </p:nvGrpSpPr>
                    <p:grpSpPr>
                      <a:xfrm>
                        <a:off x="588399" y="5253817"/>
                        <a:ext cx="1219202" cy="348581"/>
                        <a:chOff x="425113" y="5110717"/>
                        <a:chExt cx="1219202" cy="348581"/>
                      </a:xfrm>
                    </p:grpSpPr>
                    <p:sp>
                      <p:nvSpPr>
                        <p:cNvPr id="68" name="圆角矩形 67"/>
                        <p:cNvSpPr/>
                        <p:nvPr>
                          <p:custDataLst>
                            <p:tags r:id="rId18"/>
                          </p:custDataLst>
                        </p:nvPr>
                      </p:nvSpPr>
                      <p:spPr>
                        <a:xfrm>
                          <a:off x="425113" y="5138997"/>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69" name="文本框 68"/>
                        <p:cNvSpPr txBox="1"/>
                        <p:nvPr>
                          <p:custDataLst>
                            <p:tags r:id="rId19"/>
                          </p:custDataLst>
                        </p:nvPr>
                      </p:nvSpPr>
                      <p:spPr>
                        <a:xfrm>
                          <a:off x="714970" y="5110717"/>
                          <a:ext cx="909664" cy="348581"/>
                        </a:xfrm>
                        <a:prstGeom prst="rect">
                          <a:avLst/>
                        </a:prstGeom>
                        <a:noFill/>
                      </p:spPr>
                      <p:txBody>
                        <a:bodyPr wrap="square" rtlCol="0">
                          <a:spAutoFit/>
                        </a:bodyPr>
                        <a:lstStyle/>
                        <a:p>
                          <a:r>
                            <a:rPr lang="zh-CN" altLang="en-US" sz="1200" dirty="0">
                              <a:solidFill>
                                <a:srgbClr val="F09C2A"/>
                              </a:solidFill>
                              <a:sym typeface="+mn-ea"/>
                            </a:rPr>
                            <a:t>企业发展</a:t>
                          </a:r>
                          <a:endParaRPr lang="zh-CN" altLang="en-US" sz="1200" dirty="0">
                            <a:solidFill>
                              <a:srgbClr val="F09C2A"/>
                            </a:solidFill>
                            <a:sym typeface="+mn-ea"/>
                          </a:endParaRPr>
                        </a:p>
                      </p:txBody>
                    </p:sp>
                  </p:grpSp>
                  <p:grpSp>
                    <p:nvGrpSpPr>
                      <p:cNvPr id="70" name="组合 69"/>
                      <p:cNvGrpSpPr/>
                      <p:nvPr/>
                    </p:nvGrpSpPr>
                    <p:grpSpPr>
                      <a:xfrm>
                        <a:off x="1889244" y="5247878"/>
                        <a:ext cx="2520678" cy="349964"/>
                        <a:chOff x="1889244" y="5247878"/>
                        <a:chExt cx="2520678" cy="349964"/>
                      </a:xfrm>
                    </p:grpSpPr>
                    <p:grpSp>
                      <p:nvGrpSpPr>
                        <p:cNvPr id="71" name="组合 70"/>
                        <p:cNvGrpSpPr/>
                        <p:nvPr/>
                      </p:nvGrpSpPr>
                      <p:grpSpPr>
                        <a:xfrm>
                          <a:off x="1889244" y="5249261"/>
                          <a:ext cx="1394186" cy="348581"/>
                          <a:chOff x="414229" y="5106161"/>
                          <a:chExt cx="1394186" cy="348581"/>
                        </a:xfrm>
                      </p:grpSpPr>
                      <p:sp>
                        <p:nvSpPr>
                          <p:cNvPr id="72" name="圆角矩形 71"/>
                          <p:cNvSpPr/>
                          <p:nvPr>
                            <p:custDataLst>
                              <p:tags r:id="rId20"/>
                            </p:custDataLst>
                          </p:nvPr>
                        </p:nvSpPr>
                        <p:spPr>
                          <a:xfrm>
                            <a:off x="414229" y="5127170"/>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73" name="文本框 72"/>
                          <p:cNvSpPr txBox="1"/>
                          <p:nvPr>
                            <p:custDataLst>
                              <p:tags r:id="rId21"/>
                            </p:custDataLst>
                          </p:nvPr>
                        </p:nvSpPr>
                        <p:spPr>
                          <a:xfrm>
                            <a:off x="700419" y="5106161"/>
                            <a:ext cx="1107996" cy="348581"/>
                          </a:xfrm>
                          <a:prstGeom prst="rect">
                            <a:avLst/>
                          </a:prstGeom>
                          <a:noFill/>
                        </p:spPr>
                        <p:txBody>
                          <a:bodyPr wrap="square" rtlCol="0">
                            <a:spAutoFit/>
                          </a:bodyPr>
                          <a:lstStyle/>
                          <a:p>
                            <a:r>
                              <a:rPr lang="zh-CN" altLang="en-US" sz="1200" dirty="0">
                                <a:solidFill>
                                  <a:srgbClr val="F09C2A"/>
                                </a:solidFill>
                                <a:sym typeface="+mn-ea"/>
                              </a:rPr>
                              <a:t>企业履约</a:t>
                            </a:r>
                            <a:endParaRPr lang="zh-CN" altLang="en-US" sz="1200" dirty="0">
                              <a:solidFill>
                                <a:srgbClr val="F09C2A"/>
                              </a:solidFill>
                              <a:sym typeface="+mn-ea"/>
                            </a:endParaRPr>
                          </a:p>
                        </p:txBody>
                      </p:sp>
                    </p:grpSp>
                    <p:grpSp>
                      <p:nvGrpSpPr>
                        <p:cNvPr id="74" name="组合 73"/>
                        <p:cNvGrpSpPr/>
                        <p:nvPr/>
                      </p:nvGrpSpPr>
                      <p:grpSpPr>
                        <a:xfrm>
                          <a:off x="3190720" y="5247878"/>
                          <a:ext cx="1219202" cy="348581"/>
                          <a:chOff x="403976" y="5118933"/>
                          <a:chExt cx="1219202" cy="348581"/>
                        </a:xfrm>
                      </p:grpSpPr>
                      <p:sp>
                        <p:nvSpPr>
                          <p:cNvPr id="75" name="圆角矩形 74"/>
                          <p:cNvSpPr/>
                          <p:nvPr>
                            <p:custDataLst>
                              <p:tags r:id="rId22"/>
                            </p:custDataLst>
                          </p:nvPr>
                        </p:nvSpPr>
                        <p:spPr>
                          <a:xfrm>
                            <a:off x="403976" y="5147492"/>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76" name="文本框 75"/>
                          <p:cNvSpPr txBox="1"/>
                          <p:nvPr>
                            <p:custDataLst>
                              <p:tags r:id="rId23"/>
                            </p:custDataLst>
                          </p:nvPr>
                        </p:nvSpPr>
                        <p:spPr>
                          <a:xfrm>
                            <a:off x="727431" y="5118933"/>
                            <a:ext cx="743580" cy="348581"/>
                          </a:xfrm>
                          <a:prstGeom prst="rect">
                            <a:avLst/>
                          </a:prstGeom>
                          <a:noFill/>
                        </p:spPr>
                        <p:txBody>
                          <a:bodyPr wrap="square" rtlCol="0">
                            <a:spAutoFit/>
                          </a:bodyPr>
                          <a:lstStyle/>
                          <a:p>
                            <a:r>
                              <a:rPr lang="zh-CN" altLang="en-US" sz="1200" dirty="0">
                                <a:solidFill>
                                  <a:srgbClr val="F09C2A"/>
                                </a:solidFill>
                                <a:sym typeface="+mn-ea"/>
                              </a:rPr>
                              <a:t>项目预算</a:t>
                            </a:r>
                            <a:endParaRPr lang="zh-CN" altLang="en-US" sz="1200" dirty="0">
                              <a:solidFill>
                                <a:srgbClr val="F09C2A"/>
                              </a:solidFill>
                              <a:sym typeface="+mn-ea"/>
                            </a:endParaRPr>
                          </a:p>
                        </p:txBody>
                      </p:sp>
                    </p:grpSp>
                  </p:grpSp>
                </p:grpSp>
                <p:grpSp>
                  <p:nvGrpSpPr>
                    <p:cNvPr id="77" name="组合 76"/>
                    <p:cNvGrpSpPr/>
                    <p:nvPr/>
                  </p:nvGrpSpPr>
                  <p:grpSpPr>
                    <a:xfrm>
                      <a:off x="588399" y="5602925"/>
                      <a:ext cx="3832921" cy="381620"/>
                      <a:chOff x="588399" y="5234395"/>
                      <a:chExt cx="3832921" cy="381620"/>
                    </a:xfrm>
                  </p:grpSpPr>
                  <p:grpSp>
                    <p:nvGrpSpPr>
                      <p:cNvPr id="78" name="组合 77"/>
                      <p:cNvGrpSpPr/>
                      <p:nvPr/>
                    </p:nvGrpSpPr>
                    <p:grpSpPr>
                      <a:xfrm>
                        <a:off x="588399" y="5234395"/>
                        <a:ext cx="1219202" cy="349234"/>
                        <a:chOff x="425113" y="5091295"/>
                        <a:chExt cx="1219202" cy="349234"/>
                      </a:xfrm>
                    </p:grpSpPr>
                    <p:sp>
                      <p:nvSpPr>
                        <p:cNvPr id="79" name="圆角矩形 78"/>
                        <p:cNvSpPr/>
                        <p:nvPr>
                          <p:custDataLst>
                            <p:tags r:id="rId24"/>
                          </p:custDataLst>
                        </p:nvPr>
                      </p:nvSpPr>
                      <p:spPr>
                        <a:xfrm>
                          <a:off x="425113" y="5124842"/>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80" name="文本框 79"/>
                        <p:cNvSpPr txBox="1"/>
                        <p:nvPr>
                          <p:custDataLst>
                            <p:tags r:id="rId25"/>
                          </p:custDataLst>
                        </p:nvPr>
                      </p:nvSpPr>
                      <p:spPr>
                        <a:xfrm>
                          <a:off x="728544" y="5091295"/>
                          <a:ext cx="763119" cy="348581"/>
                        </a:xfrm>
                        <a:prstGeom prst="rect">
                          <a:avLst/>
                        </a:prstGeom>
                        <a:noFill/>
                      </p:spPr>
                      <p:txBody>
                        <a:bodyPr wrap="square" rtlCol="0">
                          <a:spAutoFit/>
                        </a:bodyPr>
                        <a:lstStyle/>
                        <a:p>
                          <a:r>
                            <a:rPr lang="zh-CN" altLang="en-US" sz="1200" dirty="0">
                              <a:solidFill>
                                <a:srgbClr val="F09C2A"/>
                              </a:solidFill>
                              <a:sym typeface="+mn-ea"/>
                            </a:rPr>
                            <a:t>项目进度</a:t>
                          </a:r>
                          <a:endParaRPr lang="zh-CN" altLang="en-US" sz="1200" dirty="0">
                            <a:solidFill>
                              <a:srgbClr val="F09C2A"/>
                            </a:solidFill>
                            <a:sym typeface="+mn-ea"/>
                          </a:endParaRPr>
                        </a:p>
                      </p:txBody>
                    </p:sp>
                  </p:grpSp>
                  <p:grpSp>
                    <p:nvGrpSpPr>
                      <p:cNvPr id="81" name="组合 80"/>
                      <p:cNvGrpSpPr/>
                      <p:nvPr/>
                    </p:nvGrpSpPr>
                    <p:grpSpPr>
                      <a:xfrm>
                        <a:off x="1884942" y="5251350"/>
                        <a:ext cx="2536378" cy="364665"/>
                        <a:chOff x="1884942" y="5251350"/>
                        <a:chExt cx="2536378" cy="364665"/>
                      </a:xfrm>
                    </p:grpSpPr>
                    <p:grpSp>
                      <p:nvGrpSpPr>
                        <p:cNvPr id="82" name="组合 81"/>
                        <p:cNvGrpSpPr/>
                        <p:nvPr/>
                      </p:nvGrpSpPr>
                      <p:grpSpPr>
                        <a:xfrm>
                          <a:off x="1884942" y="5251350"/>
                          <a:ext cx="1219202" cy="348581"/>
                          <a:chOff x="409927" y="5108250"/>
                          <a:chExt cx="1219202" cy="348581"/>
                        </a:xfrm>
                      </p:grpSpPr>
                      <p:sp>
                        <p:nvSpPr>
                          <p:cNvPr id="83" name="圆角矩形 82"/>
                          <p:cNvSpPr/>
                          <p:nvPr>
                            <p:custDataLst>
                              <p:tags r:id="rId26"/>
                            </p:custDataLst>
                          </p:nvPr>
                        </p:nvSpPr>
                        <p:spPr>
                          <a:xfrm>
                            <a:off x="409927" y="5116673"/>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84" name="文本框 83"/>
                          <p:cNvSpPr txBox="1"/>
                          <p:nvPr>
                            <p:custDataLst>
                              <p:tags r:id="rId27"/>
                            </p:custDataLst>
                          </p:nvPr>
                        </p:nvSpPr>
                        <p:spPr>
                          <a:xfrm>
                            <a:off x="674251" y="5108250"/>
                            <a:ext cx="699074" cy="348581"/>
                          </a:xfrm>
                          <a:prstGeom prst="rect">
                            <a:avLst/>
                          </a:prstGeom>
                          <a:noFill/>
                        </p:spPr>
                        <p:txBody>
                          <a:bodyPr wrap="square" rtlCol="0">
                            <a:spAutoFit/>
                          </a:bodyPr>
                          <a:lstStyle/>
                          <a:p>
                            <a:r>
                              <a:rPr lang="zh-CN" altLang="en-US" sz="1200" dirty="0">
                                <a:solidFill>
                                  <a:srgbClr val="F09C2A"/>
                                </a:solidFill>
                                <a:sym typeface="+mn-ea"/>
                              </a:rPr>
                              <a:t>工人薪酬</a:t>
                            </a:r>
                            <a:endParaRPr lang="zh-CN" altLang="en-US" sz="1200" dirty="0">
                              <a:solidFill>
                                <a:srgbClr val="F09C2A"/>
                              </a:solidFill>
                              <a:sym typeface="+mn-ea"/>
                            </a:endParaRPr>
                          </a:p>
                        </p:txBody>
                      </p:sp>
                    </p:grpSp>
                    <p:grpSp>
                      <p:nvGrpSpPr>
                        <p:cNvPr id="85" name="组合 84"/>
                        <p:cNvGrpSpPr/>
                        <p:nvPr/>
                      </p:nvGrpSpPr>
                      <p:grpSpPr>
                        <a:xfrm>
                          <a:off x="3202118" y="5259569"/>
                          <a:ext cx="1219202" cy="356446"/>
                          <a:chOff x="415374" y="5130624"/>
                          <a:chExt cx="1219202" cy="356446"/>
                        </a:xfrm>
                      </p:grpSpPr>
                      <p:sp>
                        <p:nvSpPr>
                          <p:cNvPr id="86" name="圆角矩形 85"/>
                          <p:cNvSpPr/>
                          <p:nvPr>
                            <p:custDataLst>
                              <p:tags r:id="rId28"/>
                            </p:custDataLst>
                          </p:nvPr>
                        </p:nvSpPr>
                        <p:spPr>
                          <a:xfrm>
                            <a:off x="415374" y="5130624"/>
                            <a:ext cx="1219202" cy="315687"/>
                          </a:xfrm>
                          <a:prstGeom prst="roundRect">
                            <a:avLst/>
                          </a:prstGeom>
                          <a:noFill/>
                          <a:ln>
                            <a:solidFill>
                              <a:srgbClr val="F2B7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rgbClr val="F2B704"/>
                              </a:solidFill>
                              <a:latin typeface="+mn-ea"/>
                            </a:endParaRPr>
                          </a:p>
                        </p:txBody>
                      </p:sp>
                      <p:sp>
                        <p:nvSpPr>
                          <p:cNvPr id="87" name="文本框 86"/>
                          <p:cNvSpPr txBox="1"/>
                          <p:nvPr>
                            <p:custDataLst>
                              <p:tags r:id="rId29"/>
                            </p:custDataLst>
                          </p:nvPr>
                        </p:nvSpPr>
                        <p:spPr>
                          <a:xfrm>
                            <a:off x="727372" y="5138489"/>
                            <a:ext cx="743580" cy="348581"/>
                          </a:xfrm>
                          <a:prstGeom prst="rect">
                            <a:avLst/>
                          </a:prstGeom>
                          <a:noFill/>
                        </p:spPr>
                        <p:txBody>
                          <a:bodyPr wrap="square" rtlCol="0">
                            <a:spAutoFit/>
                          </a:bodyPr>
                          <a:lstStyle/>
                          <a:p>
                            <a:r>
                              <a:rPr lang="zh-CN" altLang="en-US" sz="1200" dirty="0">
                                <a:solidFill>
                                  <a:srgbClr val="F09C2A"/>
                                </a:solidFill>
                                <a:sym typeface="+mn-ea"/>
                              </a:rPr>
                              <a:t>关联风险</a:t>
                            </a:r>
                            <a:endParaRPr lang="zh-CN" altLang="en-US" sz="1200" dirty="0">
                              <a:solidFill>
                                <a:srgbClr val="F09C2A"/>
                              </a:solidFill>
                              <a:sym typeface="+mn-ea"/>
                            </a:endParaRPr>
                          </a:p>
                        </p:txBody>
                      </p:sp>
                    </p:grpSp>
                  </p:grpSp>
                </p:grpSp>
              </p:grpSp>
            </p:grpSp>
            <p:grpSp>
              <p:nvGrpSpPr>
                <p:cNvPr id="270" name="组合 269"/>
                <p:cNvGrpSpPr/>
                <p:nvPr/>
              </p:nvGrpSpPr>
              <p:grpSpPr>
                <a:xfrm>
                  <a:off x="12741" y="770"/>
                  <a:ext cx="4347" cy="2482"/>
                  <a:chOff x="12681" y="1389"/>
                  <a:chExt cx="4416" cy="2101"/>
                </a:xfrm>
              </p:grpSpPr>
              <p:grpSp>
                <p:nvGrpSpPr>
                  <p:cNvPr id="269" name="组合 268"/>
                  <p:cNvGrpSpPr/>
                  <p:nvPr/>
                </p:nvGrpSpPr>
                <p:grpSpPr>
                  <a:xfrm>
                    <a:off x="12681" y="1389"/>
                    <a:ext cx="4416" cy="2101"/>
                    <a:chOff x="12681" y="1389"/>
                    <a:chExt cx="4416" cy="2101"/>
                  </a:xfrm>
                </p:grpSpPr>
                <p:grpSp>
                  <p:nvGrpSpPr>
                    <p:cNvPr id="1040" name="组合 1039"/>
                    <p:cNvGrpSpPr/>
                    <p:nvPr/>
                  </p:nvGrpSpPr>
                  <p:grpSpPr>
                    <a:xfrm>
                      <a:off x="12729" y="1389"/>
                      <a:ext cx="4368" cy="2082"/>
                      <a:chOff x="9410169" y="962348"/>
                      <a:chExt cx="2185606" cy="5135024"/>
                    </a:xfrm>
                  </p:grpSpPr>
                  <p:sp>
                    <p:nvSpPr>
                      <p:cNvPr id="157" name="矩形 156"/>
                      <p:cNvSpPr/>
                      <p:nvPr>
                        <p:custDataLst>
                          <p:tags r:id="rId30"/>
                        </p:custDataLst>
                      </p:nvPr>
                    </p:nvSpPr>
                    <p:spPr>
                      <a:xfrm>
                        <a:off x="9410169" y="962348"/>
                        <a:ext cx="2185606" cy="5135024"/>
                      </a:xfrm>
                      <a:prstGeom prst="rect">
                        <a:avLst/>
                      </a:prstGeom>
                      <a:solidFill>
                        <a:schemeClr val="bg1"/>
                      </a:solidFill>
                      <a:ln>
                        <a:solidFill>
                          <a:srgbClr val="F6C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cxnSp>
                    <p:nvCxnSpPr>
                      <p:cNvPr id="162" name="直接连接符 161"/>
                      <p:cNvCxnSpPr/>
                      <p:nvPr>
                        <p:custDataLst>
                          <p:tags r:id="rId31"/>
                        </p:custDataLst>
                      </p:nvPr>
                    </p:nvCxnSpPr>
                    <p:spPr>
                      <a:xfrm>
                        <a:off x="9410169" y="4256649"/>
                        <a:ext cx="2185606" cy="0"/>
                      </a:xfrm>
                      <a:prstGeom prst="line">
                        <a:avLst/>
                      </a:prstGeom>
                      <a:ln>
                        <a:solidFill>
                          <a:srgbClr val="F6CF67"/>
                        </a:solidFill>
                      </a:ln>
                    </p:spPr>
                    <p:style>
                      <a:lnRef idx="1">
                        <a:schemeClr val="accent1"/>
                      </a:lnRef>
                      <a:fillRef idx="0">
                        <a:schemeClr val="accent1"/>
                      </a:fillRef>
                      <a:effectRef idx="0">
                        <a:schemeClr val="accent1"/>
                      </a:effectRef>
                      <a:fontRef idx="minor">
                        <a:schemeClr val="tx1"/>
                      </a:fontRef>
                    </p:style>
                  </p:cxnSp>
                </p:grpSp>
                <p:sp>
                  <p:nvSpPr>
                    <p:cNvPr id="167" name="文本框 166"/>
                    <p:cNvSpPr txBox="1"/>
                    <p:nvPr>
                      <p:custDataLst>
                        <p:tags r:id="rId32"/>
                      </p:custDataLst>
                    </p:nvPr>
                  </p:nvSpPr>
                  <p:spPr>
                    <a:xfrm>
                      <a:off x="13819" y="2104"/>
                      <a:ext cx="3094" cy="971"/>
                    </a:xfrm>
                    <a:prstGeom prst="rect">
                      <a:avLst/>
                    </a:prstGeom>
                    <a:noFill/>
                  </p:spPr>
                  <p:txBody>
                    <a:bodyPr wrap="square" rtlCol="0">
                      <a:spAutoFit/>
                    </a:bodyPr>
                    <a:lstStyle/>
                    <a:p>
                      <a:pPr algn="l"/>
                      <a:r>
                        <a:rPr lang="zh-CN" altLang="en-US" sz="1050" dirty="0">
                          <a:solidFill>
                            <a:srgbClr val="F09C2A"/>
                          </a:solidFill>
                        </a:rPr>
                        <a:t>时间序列</a:t>
                      </a:r>
                      <a:r>
                        <a:rPr lang="en-US" altLang="zh-CN" sz="1050" dirty="0">
                          <a:solidFill>
                            <a:srgbClr val="F09C2A"/>
                          </a:solidFill>
                        </a:rPr>
                        <a:t>	</a:t>
                      </a:r>
                      <a:r>
                        <a:rPr lang="zh-CN" altLang="en-US" sz="1050" dirty="0">
                          <a:solidFill>
                            <a:srgbClr val="F09C2A"/>
                          </a:solidFill>
                        </a:rPr>
                        <a:t>逻辑回归</a:t>
                      </a:r>
                      <a:endParaRPr lang="en-US" altLang="zh-CN" sz="1050" dirty="0">
                        <a:solidFill>
                          <a:srgbClr val="F09C2A"/>
                        </a:solidFill>
                      </a:endParaRPr>
                    </a:p>
                    <a:p>
                      <a:pPr algn="l"/>
                      <a:r>
                        <a:rPr lang="zh-CN" altLang="en-US" sz="1050" dirty="0">
                          <a:solidFill>
                            <a:srgbClr val="F09C2A"/>
                          </a:solidFill>
                        </a:rPr>
                        <a:t>流失预警模型     分层贝叶斯</a:t>
                      </a:r>
                      <a:r>
                        <a:rPr lang="en-US" altLang="zh-CN" sz="1050" dirty="0">
                          <a:solidFill>
                            <a:srgbClr val="F09C2A"/>
                          </a:solidFill>
                        </a:rPr>
                        <a:t>	</a:t>
                      </a:r>
                      <a:endParaRPr lang="en-US" altLang="zh-CN" sz="1050" dirty="0">
                        <a:solidFill>
                          <a:srgbClr val="F09C2A"/>
                        </a:solidFill>
                      </a:endParaRPr>
                    </a:p>
                  </p:txBody>
                </p:sp>
                <p:sp>
                  <p:nvSpPr>
                    <p:cNvPr id="171" name="文本框 170"/>
                    <p:cNvSpPr txBox="1"/>
                    <p:nvPr>
                      <p:custDataLst>
                        <p:tags r:id="rId33"/>
                      </p:custDataLst>
                    </p:nvPr>
                  </p:nvSpPr>
                  <p:spPr>
                    <a:xfrm>
                      <a:off x="13858" y="2777"/>
                      <a:ext cx="3164" cy="698"/>
                    </a:xfrm>
                    <a:prstGeom prst="rect">
                      <a:avLst/>
                    </a:prstGeom>
                    <a:noFill/>
                  </p:spPr>
                  <p:txBody>
                    <a:bodyPr wrap="square" rtlCol="0">
                      <a:spAutoFit/>
                    </a:bodyPr>
                    <a:lstStyle/>
                    <a:p>
                      <a:pPr algn="l"/>
                      <a:r>
                        <a:rPr lang="en-US" altLang="zh-CN" sz="1050" dirty="0">
                          <a:solidFill>
                            <a:srgbClr val="F09C2A"/>
                          </a:solidFill>
                        </a:rPr>
                        <a:t>KNN	   </a:t>
                      </a:r>
                      <a:r>
                        <a:rPr lang="zh-CN" altLang="en-US" sz="1050" dirty="0">
                          <a:solidFill>
                            <a:srgbClr val="F09C2A"/>
                          </a:solidFill>
                        </a:rPr>
                        <a:t>贝叶斯网络</a:t>
                      </a:r>
                      <a:endParaRPr lang="en-US" altLang="zh-CN" sz="1050" dirty="0">
                        <a:solidFill>
                          <a:srgbClr val="F09C2A"/>
                        </a:solidFill>
                      </a:endParaRPr>
                    </a:p>
                    <a:p>
                      <a:pPr algn="l"/>
                      <a:r>
                        <a:rPr lang="zh-CN" altLang="en-US" sz="1050" dirty="0">
                          <a:solidFill>
                            <a:srgbClr val="F09C2A"/>
                          </a:solidFill>
                        </a:rPr>
                        <a:t>神经网络</a:t>
                      </a:r>
                      <a:r>
                        <a:rPr lang="en-US" altLang="zh-CN" sz="1050" dirty="0">
                          <a:solidFill>
                            <a:srgbClr val="F09C2A"/>
                          </a:solidFill>
                        </a:rPr>
                        <a:t>        SVM</a:t>
                      </a:r>
                      <a:r>
                        <a:rPr lang="zh-CN" altLang="en-US" sz="1050" dirty="0">
                          <a:solidFill>
                            <a:srgbClr val="F09C2A"/>
                          </a:solidFill>
                        </a:rPr>
                        <a:t>支持向量机</a:t>
                      </a:r>
                      <a:endParaRPr lang="zh-CN" altLang="en-US" sz="1050" dirty="0">
                        <a:solidFill>
                          <a:srgbClr val="F09C2A"/>
                        </a:solidFill>
                      </a:endParaRPr>
                    </a:p>
                  </p:txBody>
                </p:sp>
                <p:sp>
                  <p:nvSpPr>
                    <p:cNvPr id="170" name="文本框 169"/>
                    <p:cNvSpPr txBox="1"/>
                    <p:nvPr>
                      <p:custDataLst>
                        <p:tags r:id="rId34"/>
                      </p:custDataLst>
                    </p:nvPr>
                  </p:nvSpPr>
                  <p:spPr>
                    <a:xfrm>
                      <a:off x="12770" y="2112"/>
                      <a:ext cx="777" cy="698"/>
                    </a:xfrm>
                    <a:prstGeom prst="rect">
                      <a:avLst/>
                    </a:prstGeom>
                    <a:noFill/>
                  </p:spPr>
                  <p:txBody>
                    <a:bodyPr wrap="square" rtlCol="0">
                      <a:spAutoFit/>
                    </a:bodyPr>
                    <a:lstStyle/>
                    <a:p>
                      <a:pPr algn="l"/>
                      <a:r>
                        <a:rPr lang="zh-CN" altLang="en-US" sz="1050" dirty="0">
                          <a:solidFill>
                            <a:srgbClr val="F09C2A"/>
                          </a:solidFill>
                        </a:rPr>
                        <a:t>预测算法</a:t>
                      </a:r>
                      <a:endParaRPr lang="zh-CN" altLang="en-US" sz="1050" dirty="0">
                        <a:solidFill>
                          <a:srgbClr val="F09C2A"/>
                        </a:solidFill>
                      </a:endParaRPr>
                    </a:p>
                  </p:txBody>
                </p:sp>
                <p:sp>
                  <p:nvSpPr>
                    <p:cNvPr id="192" name="文本框 191"/>
                    <p:cNvSpPr txBox="1"/>
                    <p:nvPr>
                      <p:custDataLst>
                        <p:tags r:id="rId35"/>
                      </p:custDataLst>
                    </p:nvPr>
                  </p:nvSpPr>
                  <p:spPr>
                    <a:xfrm>
                      <a:off x="12681" y="2792"/>
                      <a:ext cx="909" cy="698"/>
                    </a:xfrm>
                    <a:prstGeom prst="rect">
                      <a:avLst/>
                    </a:prstGeom>
                    <a:noFill/>
                  </p:spPr>
                  <p:txBody>
                    <a:bodyPr wrap="square" rtlCol="0">
                      <a:spAutoFit/>
                    </a:bodyPr>
                    <a:lstStyle/>
                    <a:p>
                      <a:pPr algn="ctr"/>
                      <a:r>
                        <a:rPr lang="zh-CN" altLang="en-US" sz="1050" dirty="0">
                          <a:solidFill>
                            <a:srgbClr val="F09C2A"/>
                          </a:solidFill>
                        </a:rPr>
                        <a:t>分类聚类</a:t>
                      </a:r>
                      <a:endParaRPr lang="zh-CN" altLang="en-US" sz="1050" dirty="0">
                        <a:solidFill>
                          <a:srgbClr val="F09C2A"/>
                        </a:solidFill>
                      </a:endParaRPr>
                    </a:p>
                  </p:txBody>
                </p:sp>
                <p:sp>
                  <p:nvSpPr>
                    <p:cNvPr id="193" name="文本框 192"/>
                    <p:cNvSpPr txBox="1"/>
                    <p:nvPr>
                      <p:custDataLst>
                        <p:tags r:id="rId36"/>
                      </p:custDataLst>
                    </p:nvPr>
                  </p:nvSpPr>
                  <p:spPr>
                    <a:xfrm>
                      <a:off x="13817" y="1451"/>
                      <a:ext cx="3245" cy="690"/>
                    </a:xfrm>
                    <a:prstGeom prst="rect">
                      <a:avLst/>
                    </a:prstGeom>
                    <a:noFill/>
                  </p:spPr>
                  <p:txBody>
                    <a:bodyPr wrap="square" rtlCol="0">
                      <a:spAutoFit/>
                    </a:bodyPr>
                    <a:lstStyle/>
                    <a:p>
                      <a:pPr algn="l"/>
                      <a:r>
                        <a:rPr lang="zh-CN" altLang="en-US" sz="1050" dirty="0">
                          <a:solidFill>
                            <a:srgbClr val="F09C2A"/>
                          </a:solidFill>
                        </a:rPr>
                        <a:t>特征提取建模   </a:t>
                      </a:r>
                      <a:r>
                        <a:rPr lang="en-US" altLang="zh-CN" sz="1050" dirty="0">
                          <a:solidFill>
                            <a:srgbClr val="F09C2A"/>
                          </a:solidFill>
                        </a:rPr>
                        <a:t>            EM   </a:t>
                      </a:r>
                      <a:endParaRPr lang="en-US" altLang="zh-CN" sz="1050" dirty="0">
                        <a:solidFill>
                          <a:srgbClr val="F09C2A"/>
                        </a:solidFill>
                      </a:endParaRPr>
                    </a:p>
                    <a:p>
                      <a:pPr algn="l"/>
                      <a:r>
                        <a:rPr lang="zh-CN" altLang="en-US" sz="1050" dirty="0">
                          <a:solidFill>
                            <a:srgbClr val="F09C2A"/>
                          </a:solidFill>
                        </a:rPr>
                        <a:t>特征选择建模</a:t>
                      </a:r>
                      <a:r>
                        <a:rPr lang="en-US" altLang="zh-CN" sz="1050" dirty="0">
                          <a:solidFill>
                            <a:srgbClr val="F09C2A"/>
                          </a:solidFill>
                        </a:rPr>
                        <a:t>	   Bagging</a:t>
                      </a:r>
                      <a:endParaRPr lang="en-US" altLang="zh-CN" sz="1050" dirty="0">
                        <a:solidFill>
                          <a:srgbClr val="F09C2A"/>
                        </a:solidFill>
                      </a:endParaRPr>
                    </a:p>
                  </p:txBody>
                </p:sp>
                <p:sp>
                  <p:nvSpPr>
                    <p:cNvPr id="194" name="文本框 193"/>
                    <p:cNvSpPr txBox="1"/>
                    <p:nvPr>
                      <p:custDataLst>
                        <p:tags r:id="rId37"/>
                      </p:custDataLst>
                    </p:nvPr>
                  </p:nvSpPr>
                  <p:spPr>
                    <a:xfrm>
                      <a:off x="12770" y="1408"/>
                      <a:ext cx="835" cy="690"/>
                    </a:xfrm>
                    <a:prstGeom prst="rect">
                      <a:avLst/>
                    </a:prstGeom>
                    <a:noFill/>
                  </p:spPr>
                  <p:txBody>
                    <a:bodyPr wrap="square" rtlCol="0">
                      <a:spAutoFit/>
                    </a:bodyPr>
                    <a:lstStyle/>
                    <a:p>
                      <a:pPr algn="l"/>
                      <a:r>
                        <a:rPr lang="zh-CN" altLang="en-US" sz="1050" dirty="0">
                          <a:solidFill>
                            <a:srgbClr val="F09C2A"/>
                          </a:solidFill>
                        </a:rPr>
                        <a:t>机器学习</a:t>
                      </a:r>
                      <a:endParaRPr lang="zh-CN" altLang="en-US" sz="1050" dirty="0">
                        <a:solidFill>
                          <a:srgbClr val="F09C2A"/>
                        </a:solidFill>
                      </a:endParaRPr>
                    </a:p>
                  </p:txBody>
                </p:sp>
              </p:grpSp>
              <p:cxnSp>
                <p:nvCxnSpPr>
                  <p:cNvPr id="195" name="直接连接符 194"/>
                  <p:cNvCxnSpPr/>
                  <p:nvPr>
                    <p:custDataLst>
                      <p:tags r:id="rId38"/>
                    </p:custDataLst>
                  </p:nvPr>
                </p:nvCxnSpPr>
                <p:spPr>
                  <a:xfrm>
                    <a:off x="12719" y="2104"/>
                    <a:ext cx="4368" cy="0"/>
                  </a:xfrm>
                  <a:prstGeom prst="line">
                    <a:avLst/>
                  </a:prstGeom>
                  <a:ln>
                    <a:solidFill>
                      <a:srgbClr val="F6CF67"/>
                    </a:solidFill>
                  </a:ln>
                </p:spPr>
                <p:style>
                  <a:lnRef idx="1">
                    <a:schemeClr val="accent1"/>
                  </a:lnRef>
                  <a:fillRef idx="0">
                    <a:schemeClr val="accent1"/>
                  </a:fillRef>
                  <a:effectRef idx="0">
                    <a:schemeClr val="accent1"/>
                  </a:effectRef>
                  <a:fontRef idx="minor">
                    <a:schemeClr val="tx1"/>
                  </a:fontRef>
                </p:style>
              </p:cxnSp>
            </p:grpSp>
          </p:grpSp>
          <p:grpSp>
            <p:nvGrpSpPr>
              <p:cNvPr id="286" name="组合 285"/>
              <p:cNvGrpSpPr/>
              <p:nvPr/>
            </p:nvGrpSpPr>
            <p:grpSpPr>
              <a:xfrm>
                <a:off x="3032" y="9512"/>
                <a:ext cx="14759" cy="1641"/>
                <a:chOff x="2845" y="8790"/>
                <a:chExt cx="14815" cy="1861"/>
              </a:xfrm>
            </p:grpSpPr>
            <p:sp>
              <p:nvSpPr>
                <p:cNvPr id="280" name="矩形 279"/>
                <p:cNvSpPr/>
                <p:nvPr/>
              </p:nvSpPr>
              <p:spPr>
                <a:xfrm>
                  <a:off x="2867" y="8790"/>
                  <a:ext cx="14793" cy="186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p:cNvSpPr/>
                <p:nvPr>
                  <p:custDataLst>
                    <p:tags r:id="rId39"/>
                  </p:custDataLst>
                </p:nvPr>
              </p:nvSpPr>
              <p:spPr>
                <a:xfrm>
                  <a:off x="3625" y="8920"/>
                  <a:ext cx="13931" cy="1612"/>
                </a:xfrm>
                <a:prstGeom prst="rect">
                  <a:avLst/>
                </a:prstGeom>
                <a:solidFill>
                  <a:schemeClr val="bg1"/>
                </a:solidFill>
                <a:ln>
                  <a:solidFill>
                    <a:srgbClr val="62A3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1" name="组合 280"/>
                <p:cNvGrpSpPr/>
                <p:nvPr/>
              </p:nvGrpSpPr>
              <p:grpSpPr>
                <a:xfrm>
                  <a:off x="3994" y="9031"/>
                  <a:ext cx="13484" cy="1433"/>
                  <a:chOff x="3618" y="8978"/>
                  <a:chExt cx="13484" cy="1433"/>
                </a:xfrm>
              </p:grpSpPr>
              <p:sp>
                <p:nvSpPr>
                  <p:cNvPr id="322" name="文本框 321"/>
                  <p:cNvSpPr txBox="1"/>
                  <p:nvPr>
                    <p:custDataLst>
                      <p:tags r:id="rId40"/>
                    </p:custDataLst>
                  </p:nvPr>
                </p:nvSpPr>
                <p:spPr>
                  <a:xfrm>
                    <a:off x="3618" y="9060"/>
                    <a:ext cx="1461" cy="611"/>
                  </a:xfrm>
                  <a:prstGeom prst="rect">
                    <a:avLst/>
                  </a:prstGeom>
                  <a:noFill/>
                </p:spPr>
                <p:txBody>
                  <a:bodyPr wrap="square" rtlCol="0">
                    <a:spAutoFit/>
                  </a:bodyPr>
                  <a:lstStyle/>
                  <a:p>
                    <a:r>
                      <a:rPr lang="zh-CN" altLang="en-US" sz="1400" b="1" dirty="0">
                        <a:solidFill>
                          <a:srgbClr val="189A7F"/>
                        </a:solidFill>
                      </a:rPr>
                      <a:t>基础服务</a:t>
                    </a:r>
                    <a:endParaRPr lang="zh-CN" altLang="en-US" sz="1400" b="1" dirty="0">
                      <a:solidFill>
                        <a:srgbClr val="189A7F"/>
                      </a:solidFill>
                    </a:endParaRPr>
                  </a:p>
                </p:txBody>
              </p:sp>
              <p:sp>
                <p:nvSpPr>
                  <p:cNvPr id="342" name="文本框 341"/>
                  <p:cNvSpPr txBox="1"/>
                  <p:nvPr>
                    <p:custDataLst>
                      <p:tags r:id="rId41"/>
                    </p:custDataLst>
                  </p:nvPr>
                </p:nvSpPr>
                <p:spPr>
                  <a:xfrm>
                    <a:off x="3618" y="9800"/>
                    <a:ext cx="1461" cy="611"/>
                  </a:xfrm>
                  <a:prstGeom prst="rect">
                    <a:avLst/>
                  </a:prstGeom>
                  <a:noFill/>
                </p:spPr>
                <p:txBody>
                  <a:bodyPr wrap="square" rtlCol="0">
                    <a:spAutoFit/>
                  </a:bodyPr>
                  <a:lstStyle/>
                  <a:p>
                    <a:r>
                      <a:rPr lang="zh-CN" altLang="en-US" sz="1400" b="1" dirty="0">
                        <a:solidFill>
                          <a:srgbClr val="189A7F"/>
                        </a:solidFill>
                      </a:rPr>
                      <a:t>基础设施</a:t>
                    </a:r>
                    <a:endParaRPr lang="zh-CN" altLang="en-US" sz="1400" b="1" dirty="0">
                      <a:solidFill>
                        <a:srgbClr val="189A7F"/>
                      </a:solidFill>
                    </a:endParaRPr>
                  </a:p>
                </p:txBody>
              </p:sp>
              <p:grpSp>
                <p:nvGrpSpPr>
                  <p:cNvPr id="357" name="组合 356"/>
                  <p:cNvGrpSpPr/>
                  <p:nvPr/>
                </p:nvGrpSpPr>
                <p:grpSpPr>
                  <a:xfrm>
                    <a:off x="5351" y="8978"/>
                    <a:ext cx="11751" cy="1406"/>
                    <a:chOff x="5327" y="8924"/>
                    <a:chExt cx="8067" cy="1406"/>
                  </a:xfrm>
                </p:grpSpPr>
                <p:grpSp>
                  <p:nvGrpSpPr>
                    <p:cNvPr id="329" name="组合 328"/>
                    <p:cNvGrpSpPr/>
                    <p:nvPr/>
                  </p:nvGrpSpPr>
                  <p:grpSpPr>
                    <a:xfrm>
                      <a:off x="5327" y="8924"/>
                      <a:ext cx="2353" cy="693"/>
                      <a:chOff x="5617" y="8557"/>
                      <a:chExt cx="2353" cy="693"/>
                    </a:xfrm>
                  </p:grpSpPr>
                  <p:sp>
                    <p:nvSpPr>
                      <p:cNvPr id="328" name="文本框 327"/>
                      <p:cNvSpPr txBox="1"/>
                      <p:nvPr>
                        <p:custDataLst>
                          <p:tags r:id="rId42"/>
                        </p:custDataLst>
                      </p:nvPr>
                    </p:nvSpPr>
                    <p:spPr>
                      <a:xfrm>
                        <a:off x="6075" y="8639"/>
                        <a:ext cx="1895" cy="611"/>
                      </a:xfrm>
                      <a:prstGeom prst="rect">
                        <a:avLst/>
                      </a:prstGeom>
                      <a:noFill/>
                    </p:spPr>
                    <p:txBody>
                      <a:bodyPr wrap="square" rtlCol="0">
                        <a:spAutoFit/>
                      </a:bodyPr>
                      <a:lstStyle/>
                      <a:p>
                        <a:r>
                          <a:rPr lang="zh-CN" altLang="en-US" sz="1400" dirty="0">
                            <a:solidFill>
                              <a:srgbClr val="189A7F"/>
                            </a:solidFill>
                          </a:rPr>
                          <a:t>数据存储</a:t>
                        </a:r>
                        <a:endParaRPr lang="zh-CN" altLang="en-US" sz="1400" dirty="0">
                          <a:solidFill>
                            <a:srgbClr val="189A7F"/>
                          </a:solidFill>
                        </a:endParaRPr>
                      </a:p>
                    </p:txBody>
                  </p:sp>
                  <p:sp>
                    <p:nvSpPr>
                      <p:cNvPr id="327" name="圆角矩形 326"/>
                      <p:cNvSpPr/>
                      <p:nvPr>
                        <p:custDataLst>
                          <p:tags r:id="rId43"/>
                        </p:custDataLst>
                      </p:nvPr>
                    </p:nvSpPr>
                    <p:spPr>
                      <a:xfrm>
                        <a:off x="5617" y="8557"/>
                        <a:ext cx="1920" cy="647"/>
                      </a:xfrm>
                      <a:prstGeom prst="roundRect">
                        <a:avLst/>
                      </a:prstGeom>
                      <a:noFill/>
                      <a:ln>
                        <a:solidFill>
                          <a:srgbClr val="62A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latin typeface="+mn-ea"/>
                        </a:endParaRPr>
                      </a:p>
                    </p:txBody>
                  </p:sp>
                </p:grpSp>
                <p:grpSp>
                  <p:nvGrpSpPr>
                    <p:cNvPr id="343" name="组合 342"/>
                    <p:cNvGrpSpPr/>
                    <p:nvPr/>
                  </p:nvGrpSpPr>
                  <p:grpSpPr>
                    <a:xfrm>
                      <a:off x="5327" y="9637"/>
                      <a:ext cx="1920" cy="692"/>
                      <a:chOff x="5617" y="8557"/>
                      <a:chExt cx="1920" cy="692"/>
                    </a:xfrm>
                  </p:grpSpPr>
                  <p:sp>
                    <p:nvSpPr>
                      <p:cNvPr id="345" name="文本框 344"/>
                      <p:cNvSpPr txBox="1"/>
                      <p:nvPr>
                        <p:custDataLst>
                          <p:tags r:id="rId44"/>
                        </p:custDataLst>
                      </p:nvPr>
                    </p:nvSpPr>
                    <p:spPr>
                      <a:xfrm>
                        <a:off x="6210" y="8638"/>
                        <a:ext cx="1259" cy="611"/>
                      </a:xfrm>
                      <a:prstGeom prst="rect">
                        <a:avLst/>
                      </a:prstGeom>
                      <a:noFill/>
                    </p:spPr>
                    <p:txBody>
                      <a:bodyPr wrap="square" rtlCol="0">
                        <a:spAutoFit/>
                      </a:bodyPr>
                      <a:lstStyle/>
                      <a:p>
                        <a:r>
                          <a:rPr lang="zh-CN" altLang="en-US" sz="1400" dirty="0">
                            <a:solidFill>
                              <a:srgbClr val="189A7F"/>
                            </a:solidFill>
                          </a:rPr>
                          <a:t>主机</a:t>
                        </a:r>
                        <a:endParaRPr lang="zh-CN" altLang="en-US" sz="1400" dirty="0">
                          <a:solidFill>
                            <a:srgbClr val="189A7F"/>
                          </a:solidFill>
                        </a:endParaRPr>
                      </a:p>
                    </p:txBody>
                  </p:sp>
                  <p:sp>
                    <p:nvSpPr>
                      <p:cNvPr id="344" name="圆角矩形 343"/>
                      <p:cNvSpPr/>
                      <p:nvPr>
                        <p:custDataLst>
                          <p:tags r:id="rId45"/>
                        </p:custDataLst>
                      </p:nvPr>
                    </p:nvSpPr>
                    <p:spPr>
                      <a:xfrm>
                        <a:off x="5617" y="8557"/>
                        <a:ext cx="1920" cy="647"/>
                      </a:xfrm>
                      <a:prstGeom prst="roundRect">
                        <a:avLst/>
                      </a:prstGeom>
                      <a:noFill/>
                      <a:ln>
                        <a:solidFill>
                          <a:srgbClr val="62A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latin typeface="+mn-ea"/>
                        </a:endParaRPr>
                      </a:p>
                    </p:txBody>
                  </p:sp>
                </p:grpSp>
                <p:grpSp>
                  <p:nvGrpSpPr>
                    <p:cNvPr id="356" name="组合 355"/>
                    <p:cNvGrpSpPr/>
                    <p:nvPr/>
                  </p:nvGrpSpPr>
                  <p:grpSpPr>
                    <a:xfrm>
                      <a:off x="7378" y="8924"/>
                      <a:ext cx="6016" cy="1406"/>
                      <a:chOff x="7378" y="8924"/>
                      <a:chExt cx="6016" cy="1406"/>
                    </a:xfrm>
                  </p:grpSpPr>
                  <p:grpSp>
                    <p:nvGrpSpPr>
                      <p:cNvPr id="330" name="组合 329"/>
                      <p:cNvGrpSpPr/>
                      <p:nvPr/>
                    </p:nvGrpSpPr>
                    <p:grpSpPr>
                      <a:xfrm>
                        <a:off x="7378" y="8924"/>
                        <a:ext cx="1920" cy="693"/>
                        <a:chOff x="5617" y="8557"/>
                        <a:chExt cx="1920" cy="693"/>
                      </a:xfrm>
                    </p:grpSpPr>
                    <p:sp>
                      <p:nvSpPr>
                        <p:cNvPr id="332" name="文本框 331"/>
                        <p:cNvSpPr txBox="1"/>
                        <p:nvPr>
                          <p:custDataLst>
                            <p:tags r:id="rId46"/>
                          </p:custDataLst>
                        </p:nvPr>
                      </p:nvSpPr>
                      <p:spPr>
                        <a:xfrm>
                          <a:off x="6127" y="8639"/>
                          <a:ext cx="1232" cy="611"/>
                        </a:xfrm>
                        <a:prstGeom prst="rect">
                          <a:avLst/>
                        </a:prstGeom>
                        <a:noFill/>
                      </p:spPr>
                      <p:txBody>
                        <a:bodyPr wrap="square" rtlCol="0">
                          <a:spAutoFit/>
                        </a:bodyPr>
                        <a:lstStyle/>
                        <a:p>
                          <a:r>
                            <a:rPr lang="zh-CN" altLang="en-US" sz="1400" dirty="0">
                              <a:solidFill>
                                <a:srgbClr val="189A7F"/>
                              </a:solidFill>
                            </a:rPr>
                            <a:t>计算服务</a:t>
                          </a:r>
                          <a:endParaRPr lang="zh-CN" altLang="en-US" sz="1400" dirty="0">
                            <a:solidFill>
                              <a:srgbClr val="189A7F"/>
                            </a:solidFill>
                          </a:endParaRPr>
                        </a:p>
                      </p:txBody>
                    </p:sp>
                    <p:sp>
                      <p:nvSpPr>
                        <p:cNvPr id="331" name="圆角矩形 330"/>
                        <p:cNvSpPr/>
                        <p:nvPr>
                          <p:custDataLst>
                            <p:tags r:id="rId47"/>
                          </p:custDataLst>
                        </p:nvPr>
                      </p:nvSpPr>
                      <p:spPr>
                        <a:xfrm>
                          <a:off x="5617" y="8557"/>
                          <a:ext cx="1920" cy="647"/>
                        </a:xfrm>
                        <a:prstGeom prst="roundRect">
                          <a:avLst/>
                        </a:prstGeom>
                        <a:noFill/>
                        <a:ln>
                          <a:solidFill>
                            <a:srgbClr val="62A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latin typeface="+mn-ea"/>
                          </a:endParaRPr>
                        </a:p>
                      </p:txBody>
                    </p:sp>
                  </p:grpSp>
                  <p:grpSp>
                    <p:nvGrpSpPr>
                      <p:cNvPr id="339" name="组合 338"/>
                      <p:cNvGrpSpPr/>
                      <p:nvPr/>
                    </p:nvGrpSpPr>
                    <p:grpSpPr>
                      <a:xfrm>
                        <a:off x="11458" y="8924"/>
                        <a:ext cx="1920" cy="693"/>
                        <a:chOff x="11958" y="8557"/>
                        <a:chExt cx="1920" cy="693"/>
                      </a:xfrm>
                    </p:grpSpPr>
                    <p:sp>
                      <p:nvSpPr>
                        <p:cNvPr id="335" name="文本框 334"/>
                        <p:cNvSpPr txBox="1"/>
                        <p:nvPr>
                          <p:custDataLst>
                            <p:tags r:id="rId48"/>
                          </p:custDataLst>
                        </p:nvPr>
                      </p:nvSpPr>
                      <p:spPr>
                        <a:xfrm>
                          <a:off x="12676" y="8639"/>
                          <a:ext cx="833" cy="611"/>
                        </a:xfrm>
                        <a:prstGeom prst="rect">
                          <a:avLst/>
                        </a:prstGeom>
                        <a:noFill/>
                      </p:spPr>
                      <p:txBody>
                        <a:bodyPr wrap="square" rtlCol="0">
                          <a:spAutoFit/>
                        </a:bodyPr>
                        <a:lstStyle/>
                        <a:p>
                          <a:r>
                            <a:rPr lang="zh-CN" altLang="en-US" sz="1400" dirty="0">
                              <a:solidFill>
                                <a:srgbClr val="189A7F"/>
                              </a:solidFill>
                            </a:rPr>
                            <a:t>备份</a:t>
                          </a:r>
                          <a:endParaRPr lang="zh-CN" altLang="en-US" sz="1400" dirty="0">
                            <a:solidFill>
                              <a:srgbClr val="189A7F"/>
                            </a:solidFill>
                          </a:endParaRPr>
                        </a:p>
                      </p:txBody>
                    </p:sp>
                    <p:sp>
                      <p:nvSpPr>
                        <p:cNvPr id="334" name="圆角矩形 333"/>
                        <p:cNvSpPr/>
                        <p:nvPr>
                          <p:custDataLst>
                            <p:tags r:id="rId49"/>
                          </p:custDataLst>
                        </p:nvPr>
                      </p:nvSpPr>
                      <p:spPr>
                        <a:xfrm>
                          <a:off x="11958" y="8557"/>
                          <a:ext cx="1920" cy="647"/>
                        </a:xfrm>
                        <a:prstGeom prst="roundRect">
                          <a:avLst/>
                        </a:prstGeom>
                        <a:noFill/>
                        <a:ln>
                          <a:solidFill>
                            <a:srgbClr val="62A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latin typeface="+mn-ea"/>
                          </a:endParaRPr>
                        </a:p>
                      </p:txBody>
                    </p:sp>
                  </p:grpSp>
                  <p:grpSp>
                    <p:nvGrpSpPr>
                      <p:cNvPr id="336" name="组合 335"/>
                      <p:cNvGrpSpPr/>
                      <p:nvPr/>
                    </p:nvGrpSpPr>
                    <p:grpSpPr>
                      <a:xfrm>
                        <a:off x="9435" y="8924"/>
                        <a:ext cx="1920" cy="693"/>
                        <a:chOff x="5617" y="8557"/>
                        <a:chExt cx="1920" cy="693"/>
                      </a:xfrm>
                    </p:grpSpPr>
                    <p:sp>
                      <p:nvSpPr>
                        <p:cNvPr id="338" name="文本框 337"/>
                        <p:cNvSpPr txBox="1"/>
                        <p:nvPr>
                          <p:custDataLst>
                            <p:tags r:id="rId50"/>
                          </p:custDataLst>
                        </p:nvPr>
                      </p:nvSpPr>
                      <p:spPr>
                        <a:xfrm>
                          <a:off x="6151" y="8639"/>
                          <a:ext cx="1319" cy="611"/>
                        </a:xfrm>
                        <a:prstGeom prst="rect">
                          <a:avLst/>
                        </a:prstGeom>
                        <a:noFill/>
                      </p:spPr>
                      <p:txBody>
                        <a:bodyPr wrap="square" rtlCol="0">
                          <a:spAutoFit/>
                        </a:bodyPr>
                        <a:lstStyle/>
                        <a:p>
                          <a:r>
                            <a:rPr lang="zh-CN" altLang="en-US" sz="1400" dirty="0">
                              <a:solidFill>
                                <a:srgbClr val="189A7F"/>
                              </a:solidFill>
                            </a:rPr>
                            <a:t>负载管理</a:t>
                          </a:r>
                          <a:endParaRPr lang="zh-CN" altLang="en-US" sz="1400" dirty="0">
                            <a:solidFill>
                              <a:srgbClr val="189A7F"/>
                            </a:solidFill>
                          </a:endParaRPr>
                        </a:p>
                      </p:txBody>
                    </p:sp>
                    <p:sp>
                      <p:nvSpPr>
                        <p:cNvPr id="337" name="圆角矩形 336"/>
                        <p:cNvSpPr/>
                        <p:nvPr>
                          <p:custDataLst>
                            <p:tags r:id="rId51"/>
                          </p:custDataLst>
                        </p:nvPr>
                      </p:nvSpPr>
                      <p:spPr>
                        <a:xfrm>
                          <a:off x="5617" y="8557"/>
                          <a:ext cx="1920" cy="647"/>
                        </a:xfrm>
                        <a:prstGeom prst="roundRect">
                          <a:avLst/>
                        </a:prstGeom>
                        <a:noFill/>
                        <a:ln>
                          <a:solidFill>
                            <a:srgbClr val="62A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latin typeface="+mn-ea"/>
                          </a:endParaRPr>
                        </a:p>
                      </p:txBody>
                    </p:sp>
                  </p:grpSp>
                  <p:grpSp>
                    <p:nvGrpSpPr>
                      <p:cNvPr id="346" name="组合 345"/>
                      <p:cNvGrpSpPr/>
                      <p:nvPr/>
                    </p:nvGrpSpPr>
                    <p:grpSpPr>
                      <a:xfrm>
                        <a:off x="7378" y="9637"/>
                        <a:ext cx="1920" cy="692"/>
                        <a:chOff x="5617" y="8557"/>
                        <a:chExt cx="1920" cy="692"/>
                      </a:xfrm>
                    </p:grpSpPr>
                    <p:sp>
                      <p:nvSpPr>
                        <p:cNvPr id="347" name="圆角矩形 346"/>
                        <p:cNvSpPr/>
                        <p:nvPr>
                          <p:custDataLst>
                            <p:tags r:id="rId52"/>
                          </p:custDataLst>
                        </p:nvPr>
                      </p:nvSpPr>
                      <p:spPr>
                        <a:xfrm>
                          <a:off x="5617" y="8557"/>
                          <a:ext cx="1920" cy="647"/>
                        </a:xfrm>
                        <a:prstGeom prst="roundRect">
                          <a:avLst/>
                        </a:prstGeom>
                        <a:noFill/>
                        <a:ln>
                          <a:solidFill>
                            <a:srgbClr val="62A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latin typeface="+mn-ea"/>
                          </a:endParaRPr>
                        </a:p>
                      </p:txBody>
                    </p:sp>
                    <p:sp>
                      <p:nvSpPr>
                        <p:cNvPr id="348" name="文本框 347"/>
                        <p:cNvSpPr txBox="1"/>
                        <p:nvPr>
                          <p:custDataLst>
                            <p:tags r:id="rId53"/>
                          </p:custDataLst>
                        </p:nvPr>
                      </p:nvSpPr>
                      <p:spPr>
                        <a:xfrm>
                          <a:off x="6297" y="8638"/>
                          <a:ext cx="964" cy="611"/>
                        </a:xfrm>
                        <a:prstGeom prst="rect">
                          <a:avLst/>
                        </a:prstGeom>
                        <a:noFill/>
                      </p:spPr>
                      <p:txBody>
                        <a:bodyPr wrap="square" rtlCol="0">
                          <a:spAutoFit/>
                        </a:bodyPr>
                        <a:lstStyle/>
                        <a:p>
                          <a:r>
                            <a:rPr lang="zh-CN" altLang="en-US" sz="1400" dirty="0">
                              <a:solidFill>
                                <a:srgbClr val="189A7F"/>
                              </a:solidFill>
                            </a:rPr>
                            <a:t>存储</a:t>
                          </a:r>
                          <a:endParaRPr lang="zh-CN" altLang="en-US" sz="1400" dirty="0">
                            <a:solidFill>
                              <a:srgbClr val="189A7F"/>
                            </a:solidFill>
                          </a:endParaRPr>
                        </a:p>
                      </p:txBody>
                    </p:sp>
                  </p:grpSp>
                  <p:grpSp>
                    <p:nvGrpSpPr>
                      <p:cNvPr id="349" name="组合 348"/>
                      <p:cNvGrpSpPr/>
                      <p:nvPr/>
                    </p:nvGrpSpPr>
                    <p:grpSpPr>
                      <a:xfrm>
                        <a:off x="11474" y="9636"/>
                        <a:ext cx="1920" cy="693"/>
                        <a:chOff x="11958" y="8557"/>
                        <a:chExt cx="1920" cy="693"/>
                      </a:xfrm>
                    </p:grpSpPr>
                    <p:sp>
                      <p:nvSpPr>
                        <p:cNvPr id="350" name="圆角矩形 349"/>
                        <p:cNvSpPr/>
                        <p:nvPr>
                          <p:custDataLst>
                            <p:tags r:id="rId54"/>
                          </p:custDataLst>
                        </p:nvPr>
                      </p:nvSpPr>
                      <p:spPr>
                        <a:xfrm>
                          <a:off x="11958" y="8557"/>
                          <a:ext cx="1920" cy="647"/>
                        </a:xfrm>
                        <a:prstGeom prst="roundRect">
                          <a:avLst/>
                        </a:prstGeom>
                        <a:noFill/>
                        <a:ln>
                          <a:solidFill>
                            <a:srgbClr val="62A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latin typeface="+mn-ea"/>
                          </a:endParaRPr>
                        </a:p>
                      </p:txBody>
                    </p:sp>
                    <p:sp>
                      <p:nvSpPr>
                        <p:cNvPr id="351" name="文本框 350"/>
                        <p:cNvSpPr txBox="1"/>
                        <p:nvPr>
                          <p:custDataLst>
                            <p:tags r:id="rId55"/>
                          </p:custDataLst>
                        </p:nvPr>
                      </p:nvSpPr>
                      <p:spPr>
                        <a:xfrm>
                          <a:off x="12528" y="8639"/>
                          <a:ext cx="1293" cy="611"/>
                        </a:xfrm>
                        <a:prstGeom prst="rect">
                          <a:avLst/>
                        </a:prstGeom>
                        <a:noFill/>
                      </p:spPr>
                      <p:txBody>
                        <a:bodyPr wrap="square" rtlCol="0">
                          <a:spAutoFit/>
                        </a:bodyPr>
                        <a:lstStyle/>
                        <a:p>
                          <a:r>
                            <a:rPr lang="zh-CN" altLang="en-US" sz="1400" dirty="0">
                              <a:solidFill>
                                <a:srgbClr val="189A7F"/>
                              </a:solidFill>
                            </a:rPr>
                            <a:t>其它硬件</a:t>
                          </a:r>
                          <a:endParaRPr lang="zh-CN" altLang="en-US" sz="1400" dirty="0">
                            <a:solidFill>
                              <a:srgbClr val="189A7F"/>
                            </a:solidFill>
                          </a:endParaRPr>
                        </a:p>
                      </p:txBody>
                    </p:sp>
                  </p:grpSp>
                  <p:grpSp>
                    <p:nvGrpSpPr>
                      <p:cNvPr id="352" name="组合 351"/>
                      <p:cNvGrpSpPr/>
                      <p:nvPr/>
                    </p:nvGrpSpPr>
                    <p:grpSpPr>
                      <a:xfrm>
                        <a:off x="9461" y="9636"/>
                        <a:ext cx="1920" cy="694"/>
                        <a:chOff x="5617" y="8557"/>
                        <a:chExt cx="1920" cy="694"/>
                      </a:xfrm>
                    </p:grpSpPr>
                    <p:sp>
                      <p:nvSpPr>
                        <p:cNvPr id="354" name="文本框 353"/>
                        <p:cNvSpPr txBox="1"/>
                        <p:nvPr>
                          <p:custDataLst>
                            <p:tags r:id="rId56"/>
                          </p:custDataLst>
                        </p:nvPr>
                      </p:nvSpPr>
                      <p:spPr>
                        <a:xfrm>
                          <a:off x="6134" y="8640"/>
                          <a:ext cx="1384" cy="611"/>
                        </a:xfrm>
                        <a:prstGeom prst="rect">
                          <a:avLst/>
                        </a:prstGeom>
                        <a:noFill/>
                      </p:spPr>
                      <p:txBody>
                        <a:bodyPr wrap="square" rtlCol="0">
                          <a:spAutoFit/>
                        </a:bodyPr>
                        <a:lstStyle/>
                        <a:p>
                          <a:r>
                            <a:rPr lang="zh-CN" altLang="en-US" sz="1400" dirty="0">
                              <a:solidFill>
                                <a:srgbClr val="189A7F"/>
                              </a:solidFill>
                            </a:rPr>
                            <a:t>网络设备</a:t>
                          </a:r>
                          <a:endParaRPr lang="zh-CN" altLang="en-US" sz="1400" dirty="0">
                            <a:solidFill>
                              <a:srgbClr val="189A7F"/>
                            </a:solidFill>
                          </a:endParaRPr>
                        </a:p>
                      </p:txBody>
                    </p:sp>
                    <p:sp>
                      <p:nvSpPr>
                        <p:cNvPr id="353" name="圆角矩形 352"/>
                        <p:cNvSpPr/>
                        <p:nvPr>
                          <p:custDataLst>
                            <p:tags r:id="rId57"/>
                          </p:custDataLst>
                        </p:nvPr>
                      </p:nvSpPr>
                      <p:spPr>
                        <a:xfrm>
                          <a:off x="5617" y="8557"/>
                          <a:ext cx="1920" cy="647"/>
                        </a:xfrm>
                        <a:prstGeom prst="roundRect">
                          <a:avLst/>
                        </a:prstGeom>
                        <a:noFill/>
                        <a:ln>
                          <a:solidFill>
                            <a:srgbClr val="62A3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solidFill>
                            <a:latin typeface="+mn-ea"/>
                          </a:endParaRPr>
                        </a:p>
                      </p:txBody>
                    </p:sp>
                  </p:grpSp>
                </p:grpSp>
              </p:grpSp>
            </p:grpSp>
            <p:grpSp>
              <p:nvGrpSpPr>
                <p:cNvPr id="12" name="组合 11"/>
                <p:cNvGrpSpPr/>
                <p:nvPr/>
              </p:nvGrpSpPr>
              <p:grpSpPr>
                <a:xfrm>
                  <a:off x="2845" y="8820"/>
                  <a:ext cx="708" cy="1831"/>
                  <a:chOff x="2405" y="2548"/>
                  <a:chExt cx="708" cy="1730"/>
                </a:xfrm>
              </p:grpSpPr>
              <p:sp>
                <p:nvSpPr>
                  <p:cNvPr id="93" name="矩形 92"/>
                  <p:cNvSpPr/>
                  <p:nvPr>
                    <p:custDataLst>
                      <p:tags r:id="rId58"/>
                    </p:custDataLst>
                  </p:nvPr>
                </p:nvSpPr>
                <p:spPr>
                  <a:xfrm>
                    <a:off x="2405" y="2548"/>
                    <a:ext cx="708" cy="1730"/>
                  </a:xfrm>
                  <a:prstGeom prst="rect">
                    <a:avLst/>
                  </a:prstGeom>
                  <a:solidFill>
                    <a:srgbClr val="189A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custDataLst>
                      <p:tags r:id="rId59"/>
                    </p:custDataLst>
                  </p:nvPr>
                </p:nvSpPr>
                <p:spPr>
                  <a:xfrm>
                    <a:off x="2558" y="2656"/>
                    <a:ext cx="405" cy="1562"/>
                  </a:xfrm>
                  <a:prstGeom prst="rect">
                    <a:avLst/>
                  </a:prstGeom>
                  <a:no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IaaS</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grpSp>
            <p:nvGrpSpPr>
              <p:cNvPr id="245" name="组合 244"/>
              <p:cNvGrpSpPr/>
              <p:nvPr/>
            </p:nvGrpSpPr>
            <p:grpSpPr>
              <a:xfrm>
                <a:off x="3033" y="2511"/>
                <a:ext cx="14756" cy="7026"/>
                <a:chOff x="1524" y="2526"/>
                <a:chExt cx="14756" cy="7026"/>
              </a:xfrm>
            </p:grpSpPr>
            <p:grpSp>
              <p:nvGrpSpPr>
                <p:cNvPr id="244" name="组合 243"/>
                <p:cNvGrpSpPr/>
                <p:nvPr/>
              </p:nvGrpSpPr>
              <p:grpSpPr>
                <a:xfrm>
                  <a:off x="1524" y="2526"/>
                  <a:ext cx="14756" cy="7026"/>
                  <a:chOff x="2985" y="2440"/>
                  <a:chExt cx="14756" cy="7026"/>
                </a:xfrm>
              </p:grpSpPr>
              <p:grpSp>
                <p:nvGrpSpPr>
                  <p:cNvPr id="243" name="组合 242"/>
                  <p:cNvGrpSpPr/>
                  <p:nvPr/>
                </p:nvGrpSpPr>
                <p:grpSpPr>
                  <a:xfrm>
                    <a:off x="2985" y="2440"/>
                    <a:ext cx="14756" cy="7026"/>
                    <a:chOff x="2985" y="2440"/>
                    <a:chExt cx="14756" cy="7026"/>
                  </a:xfrm>
                </p:grpSpPr>
                <p:grpSp>
                  <p:nvGrpSpPr>
                    <p:cNvPr id="241" name="组合 240"/>
                    <p:cNvGrpSpPr/>
                    <p:nvPr/>
                  </p:nvGrpSpPr>
                  <p:grpSpPr>
                    <a:xfrm>
                      <a:off x="2985" y="2440"/>
                      <a:ext cx="14756" cy="7026"/>
                      <a:chOff x="2877" y="1313"/>
                      <a:chExt cx="14756" cy="7026"/>
                    </a:xfrm>
                  </p:grpSpPr>
                  <p:grpSp>
                    <p:nvGrpSpPr>
                      <p:cNvPr id="236" name="组合 235"/>
                      <p:cNvGrpSpPr/>
                      <p:nvPr/>
                    </p:nvGrpSpPr>
                    <p:grpSpPr>
                      <a:xfrm>
                        <a:off x="2877" y="1313"/>
                        <a:ext cx="14756" cy="7026"/>
                        <a:chOff x="2877" y="1313"/>
                        <a:chExt cx="14756" cy="7026"/>
                      </a:xfrm>
                    </p:grpSpPr>
                    <p:sp>
                      <p:nvSpPr>
                        <p:cNvPr id="271" name="矩形 270"/>
                        <p:cNvSpPr/>
                        <p:nvPr/>
                      </p:nvSpPr>
                      <p:spPr>
                        <a:xfrm>
                          <a:off x="2877" y="1313"/>
                          <a:ext cx="14756" cy="7010"/>
                        </a:xfrm>
                        <a:prstGeom prst="rect">
                          <a:avLst/>
                        </a:prstGeom>
                        <a:solidFill>
                          <a:srgbClr val="D9E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3652" y="1499"/>
                          <a:ext cx="13853" cy="6653"/>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77790"/>
                            </a:solidFill>
                          </a:endParaRPr>
                        </a:p>
                      </p:txBody>
                    </p:sp>
                    <p:grpSp>
                      <p:nvGrpSpPr>
                        <p:cNvPr id="9" name="组合 8"/>
                        <p:cNvGrpSpPr/>
                        <p:nvPr/>
                      </p:nvGrpSpPr>
                      <p:grpSpPr>
                        <a:xfrm>
                          <a:off x="2877" y="1314"/>
                          <a:ext cx="706" cy="7025"/>
                          <a:chOff x="2428" y="987"/>
                          <a:chExt cx="708" cy="3944"/>
                        </a:xfrm>
                      </p:grpSpPr>
                      <p:sp>
                        <p:nvSpPr>
                          <p:cNvPr id="10" name="矩形 9"/>
                          <p:cNvSpPr/>
                          <p:nvPr>
                            <p:custDataLst>
                              <p:tags r:id="rId60"/>
                            </p:custDataLst>
                          </p:nvPr>
                        </p:nvSpPr>
                        <p:spPr>
                          <a:xfrm>
                            <a:off x="2428" y="987"/>
                            <a:ext cx="708" cy="3944"/>
                          </a:xfrm>
                          <a:prstGeom prst="rect">
                            <a:avLst/>
                          </a:prstGeom>
                          <a:solidFill>
                            <a:srgbClr val="377790">
                              <a:alpha val="80000"/>
                            </a:srgb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61"/>
                            </p:custDataLst>
                          </p:nvPr>
                        </p:nvSpPr>
                        <p:spPr>
                          <a:xfrm>
                            <a:off x="2578" y="2432"/>
                            <a:ext cx="405" cy="940"/>
                          </a:xfrm>
                          <a:prstGeom prst="rect">
                            <a:avLst/>
                          </a:prstGeom>
                          <a:noFill/>
                        </p:spPr>
                        <p:txBody>
                          <a:bodyPr wrap="square" rtlCol="0">
                            <a:spAutoFit/>
                          </a:bodyPr>
                          <a:lstStyle/>
                          <a:p>
                            <a:r>
                              <a:rPr lang="en-US" altLang="zh-CN" sz="1400" b="1" dirty="0">
                                <a:solidFill>
                                  <a:schemeClr val="bg1"/>
                                </a:solidFill>
                              </a:rPr>
                              <a:t>PaaS</a:t>
                            </a:r>
                            <a:endParaRPr lang="en-US" altLang="zh-CN" sz="1400" b="1" dirty="0">
                              <a:solidFill>
                                <a:schemeClr val="bg1"/>
                              </a:solidFill>
                            </a:endParaRPr>
                          </a:p>
                        </p:txBody>
                      </p:sp>
                    </p:grpSp>
                    <p:sp>
                      <p:nvSpPr>
                        <p:cNvPr id="118" name="矩形 117"/>
                        <p:cNvSpPr/>
                        <p:nvPr/>
                      </p:nvSpPr>
                      <p:spPr>
                        <a:xfrm>
                          <a:off x="3652" y="1455"/>
                          <a:ext cx="13853" cy="6697"/>
                        </a:xfrm>
                        <a:prstGeom prst="rect">
                          <a:avLst/>
                        </a:prstGeom>
                        <a:solidFill>
                          <a:schemeClr val="bg1"/>
                        </a:solidFill>
                        <a:ln>
                          <a:solidFill>
                            <a:srgbClr val="3777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377790"/>
                            </a:solidFill>
                          </a:endParaRPr>
                        </a:p>
                      </p:txBody>
                    </p:sp>
                  </p:grpSp>
                  <p:grpSp>
                    <p:nvGrpSpPr>
                      <p:cNvPr id="239" name="组合 238"/>
                      <p:cNvGrpSpPr/>
                      <p:nvPr/>
                    </p:nvGrpSpPr>
                    <p:grpSpPr>
                      <a:xfrm>
                        <a:off x="3919" y="7490"/>
                        <a:ext cx="10786" cy="552"/>
                        <a:chOff x="3919" y="7490"/>
                        <a:chExt cx="10786" cy="552"/>
                      </a:xfrm>
                    </p:grpSpPr>
                    <p:grpSp>
                      <p:nvGrpSpPr>
                        <p:cNvPr id="109" name="组合 108"/>
                        <p:cNvGrpSpPr/>
                        <p:nvPr/>
                      </p:nvGrpSpPr>
                      <p:grpSpPr>
                        <a:xfrm>
                          <a:off x="5930" y="7490"/>
                          <a:ext cx="8775" cy="543"/>
                          <a:chOff x="4033" y="7452"/>
                          <a:chExt cx="10684" cy="543"/>
                        </a:xfrm>
                      </p:grpSpPr>
                      <p:sp>
                        <p:nvSpPr>
                          <p:cNvPr id="13" name="文本框 12"/>
                          <p:cNvSpPr txBox="1"/>
                          <p:nvPr>
                            <p:custDataLst>
                              <p:tags r:id="rId62"/>
                            </p:custDataLst>
                          </p:nvPr>
                        </p:nvSpPr>
                        <p:spPr>
                          <a:xfrm>
                            <a:off x="4033" y="7452"/>
                            <a:ext cx="2081" cy="542"/>
                          </a:xfrm>
                          <a:prstGeom prst="rect">
                            <a:avLst/>
                          </a:prstGeom>
                          <a:solidFill>
                            <a:schemeClr val="bg1"/>
                          </a:solidFill>
                          <a:ln w="19050" cap="rnd" cmpd="thinThick">
                            <a:solidFill>
                              <a:srgbClr val="377790"/>
                            </a:solidFill>
                            <a:prstDash val="solid"/>
                          </a:ln>
                        </p:spPr>
                        <p:txBody>
                          <a:bodyPr wrap="square" rtlCol="0">
                            <a:spAutoFit/>
                          </a:bodyPr>
                          <a:lstStyle/>
                          <a:p>
                            <a:pPr lvl="0" algn="ctr">
                              <a:buClrTx/>
                              <a:buSzTx/>
                              <a:buFontTx/>
                            </a:pPr>
                            <a:r>
                              <a:rPr lang="zh-CN" altLang="en-US" sz="1400" dirty="0">
                                <a:solidFill>
                                  <a:srgbClr val="377790"/>
                                </a:solidFill>
                                <a:sym typeface="+mn-ea"/>
                              </a:rPr>
                              <a:t> </a:t>
                            </a:r>
                            <a:r>
                              <a:rPr lang="zh-CN" altLang="en-US" sz="1400" dirty="0">
                                <a:solidFill>
                                  <a:srgbClr val="377790"/>
                                </a:solidFill>
                                <a:sym typeface="+mn-ea"/>
                              </a:rPr>
                              <a:t>代码管理</a:t>
                            </a:r>
                            <a:endParaRPr lang="zh-CN" altLang="en-US" sz="1400" dirty="0">
                              <a:solidFill>
                                <a:srgbClr val="377790"/>
                              </a:solidFill>
                              <a:sym typeface="+mn-ea"/>
                            </a:endParaRPr>
                          </a:p>
                        </p:txBody>
                      </p:sp>
                      <p:sp>
                        <p:nvSpPr>
                          <p:cNvPr id="16" name="文本框 15"/>
                          <p:cNvSpPr txBox="1"/>
                          <p:nvPr>
                            <p:custDataLst>
                              <p:tags r:id="rId63"/>
                            </p:custDataLst>
                          </p:nvPr>
                        </p:nvSpPr>
                        <p:spPr>
                          <a:xfrm>
                            <a:off x="9306" y="7452"/>
                            <a:ext cx="2081" cy="542"/>
                          </a:xfrm>
                          <a:prstGeom prst="rect">
                            <a:avLst/>
                          </a:prstGeom>
                          <a:solidFill>
                            <a:schemeClr val="bg1"/>
                          </a:solidFill>
                          <a:ln w="19050" cap="rnd" cmpd="thinThick">
                            <a:solidFill>
                              <a:srgbClr val="377790"/>
                            </a:solidFill>
                            <a:prstDash val="solid"/>
                          </a:ln>
                        </p:spPr>
                        <p:txBody>
                          <a:bodyPr wrap="square" rtlCol="0">
                            <a:spAutoFit/>
                          </a:bodyPr>
                          <a:lstStyle/>
                          <a:p>
                            <a:pPr lvl="0" algn="ctr">
                              <a:buClrTx/>
                              <a:buSzTx/>
                              <a:buFontTx/>
                            </a:pPr>
                            <a:r>
                              <a:rPr lang="zh-CN" altLang="en-US" sz="1400" dirty="0">
                                <a:solidFill>
                                  <a:srgbClr val="377790"/>
                                </a:solidFill>
                                <a:sym typeface="+mn-ea"/>
                              </a:rPr>
                              <a:t>代码构建</a:t>
                            </a:r>
                            <a:endParaRPr lang="zh-CN" altLang="en-US" sz="1400" dirty="0">
                              <a:solidFill>
                                <a:srgbClr val="377790"/>
                              </a:solidFill>
                              <a:sym typeface="+mn-ea"/>
                            </a:endParaRPr>
                          </a:p>
                        </p:txBody>
                      </p:sp>
                      <p:sp>
                        <p:nvSpPr>
                          <p:cNvPr id="32" name="文本框 31"/>
                          <p:cNvSpPr txBox="1"/>
                          <p:nvPr>
                            <p:custDataLst>
                              <p:tags r:id="rId64"/>
                            </p:custDataLst>
                          </p:nvPr>
                        </p:nvSpPr>
                        <p:spPr>
                          <a:xfrm>
                            <a:off x="6670" y="7452"/>
                            <a:ext cx="2081" cy="542"/>
                          </a:xfrm>
                          <a:prstGeom prst="rect">
                            <a:avLst/>
                          </a:prstGeom>
                          <a:solidFill>
                            <a:schemeClr val="bg1"/>
                          </a:solidFill>
                          <a:ln w="19050" cap="rnd" cmpd="thinThick">
                            <a:solidFill>
                              <a:srgbClr val="377790"/>
                            </a:solidFill>
                            <a:prstDash val="solid"/>
                          </a:ln>
                        </p:spPr>
                        <p:txBody>
                          <a:bodyPr wrap="square" rtlCol="0">
                            <a:spAutoFit/>
                          </a:bodyPr>
                          <a:lstStyle/>
                          <a:p>
                            <a:pPr lvl="0" algn="ctr">
                              <a:buClrTx/>
                              <a:buSzTx/>
                              <a:buFontTx/>
                            </a:pPr>
                            <a:r>
                              <a:rPr lang="zh-CN" altLang="en-US" sz="1400" dirty="0">
                                <a:solidFill>
                                  <a:srgbClr val="377790"/>
                                </a:solidFill>
                                <a:sym typeface="+mn-ea"/>
                              </a:rPr>
                              <a:t>代码测试</a:t>
                            </a:r>
                            <a:endParaRPr lang="zh-CN" altLang="en-US" sz="1400" dirty="0">
                              <a:solidFill>
                                <a:srgbClr val="377790"/>
                              </a:solidFill>
                              <a:sym typeface="+mn-ea"/>
                            </a:endParaRPr>
                          </a:p>
                        </p:txBody>
                      </p:sp>
                      <p:sp>
                        <p:nvSpPr>
                          <p:cNvPr id="107" name="文本框 106"/>
                          <p:cNvSpPr txBox="1"/>
                          <p:nvPr>
                            <p:custDataLst>
                              <p:tags r:id="rId65"/>
                            </p:custDataLst>
                          </p:nvPr>
                        </p:nvSpPr>
                        <p:spPr>
                          <a:xfrm>
                            <a:off x="11942" y="7453"/>
                            <a:ext cx="2775" cy="542"/>
                          </a:xfrm>
                          <a:prstGeom prst="rect">
                            <a:avLst/>
                          </a:prstGeom>
                          <a:solidFill>
                            <a:schemeClr val="bg1"/>
                          </a:solidFill>
                          <a:ln w="19050" cap="rnd" cmpd="thinThick">
                            <a:solidFill>
                              <a:srgbClr val="377790"/>
                            </a:solidFill>
                            <a:prstDash val="solid"/>
                          </a:ln>
                        </p:spPr>
                        <p:txBody>
                          <a:bodyPr wrap="square" rtlCol="0">
                            <a:spAutoFit/>
                          </a:bodyPr>
                          <a:lstStyle/>
                          <a:p>
                            <a:pPr lvl="0" algn="ctr">
                              <a:buClrTx/>
                              <a:buSzTx/>
                              <a:buFontTx/>
                            </a:pPr>
                            <a:r>
                              <a:rPr lang="zh-CN" altLang="en-US" sz="1400" dirty="0">
                                <a:solidFill>
                                  <a:srgbClr val="377790"/>
                                </a:solidFill>
                                <a:sym typeface="+mn-ea"/>
                              </a:rPr>
                              <a:t>程序包部署发布</a:t>
                            </a:r>
                            <a:endParaRPr lang="zh-CN" altLang="en-US" sz="1400" dirty="0">
                              <a:solidFill>
                                <a:srgbClr val="377790"/>
                              </a:solidFill>
                              <a:sym typeface="+mn-ea"/>
                            </a:endParaRPr>
                          </a:p>
                        </p:txBody>
                      </p:sp>
                    </p:grpSp>
                    <p:sp>
                      <p:nvSpPr>
                        <p:cNvPr id="111" name="文本框 110"/>
                        <p:cNvSpPr txBox="1"/>
                        <p:nvPr>
                          <p:custDataLst>
                            <p:tags r:id="rId66"/>
                          </p:custDataLst>
                        </p:nvPr>
                      </p:nvSpPr>
                      <p:spPr>
                        <a:xfrm>
                          <a:off x="3919" y="7503"/>
                          <a:ext cx="1457" cy="539"/>
                        </a:xfrm>
                        <a:prstGeom prst="rect">
                          <a:avLst/>
                        </a:prstGeom>
                        <a:noFill/>
                        <a:ln>
                          <a:noFill/>
                        </a:ln>
                      </p:spPr>
                      <p:txBody>
                        <a:bodyPr wrap="square" rtlCol="0">
                          <a:spAutoFit/>
                        </a:bodyPr>
                        <a:lstStyle/>
                        <a:p>
                          <a:r>
                            <a:rPr lang="zh-CN" altLang="en-US" sz="1400" b="1" dirty="0">
                              <a:solidFill>
                                <a:srgbClr val="377790"/>
                              </a:solidFill>
                            </a:rPr>
                            <a:t>开发管理</a:t>
                          </a:r>
                          <a:endParaRPr lang="zh-CN" altLang="en-US" sz="1400" b="1" dirty="0">
                            <a:solidFill>
                              <a:srgbClr val="377790"/>
                            </a:solidFill>
                          </a:endParaRPr>
                        </a:p>
                      </p:txBody>
                    </p:sp>
                  </p:grpSp>
                  <p:grpSp>
                    <p:nvGrpSpPr>
                      <p:cNvPr id="237" name="组合 236"/>
                      <p:cNvGrpSpPr/>
                      <p:nvPr/>
                    </p:nvGrpSpPr>
                    <p:grpSpPr>
                      <a:xfrm>
                        <a:off x="5673" y="1624"/>
                        <a:ext cx="9329" cy="2250"/>
                        <a:chOff x="5673" y="1624"/>
                        <a:chExt cx="9329" cy="2250"/>
                      </a:xfrm>
                    </p:grpSpPr>
                    <p:grpSp>
                      <p:nvGrpSpPr>
                        <p:cNvPr id="127" name="组合 126"/>
                        <p:cNvGrpSpPr/>
                        <p:nvPr/>
                      </p:nvGrpSpPr>
                      <p:grpSpPr>
                        <a:xfrm>
                          <a:off x="5931" y="3331"/>
                          <a:ext cx="7920" cy="543"/>
                          <a:chOff x="3943" y="7436"/>
                          <a:chExt cx="7275" cy="543"/>
                        </a:xfrm>
                      </p:grpSpPr>
                      <p:sp>
                        <p:nvSpPr>
                          <p:cNvPr id="133" name="文本框 132"/>
                          <p:cNvSpPr txBox="1"/>
                          <p:nvPr>
                            <p:custDataLst>
                              <p:tags r:id="rId67"/>
                            </p:custDataLst>
                          </p:nvPr>
                        </p:nvSpPr>
                        <p:spPr>
                          <a:xfrm>
                            <a:off x="3943" y="7436"/>
                            <a:ext cx="1832" cy="542"/>
                          </a:xfrm>
                          <a:prstGeom prst="rect">
                            <a:avLst/>
                          </a:prstGeom>
                          <a:solidFill>
                            <a:schemeClr val="bg1"/>
                          </a:solidFill>
                          <a:ln w="19050" cap="rnd" cmpd="thinThick">
                            <a:solidFill>
                              <a:srgbClr val="377790"/>
                            </a:solidFill>
                            <a:prstDash val="solid"/>
                          </a:ln>
                        </p:spPr>
                        <p:txBody>
                          <a:bodyPr wrap="square" rtlCol="0">
                            <a:spAutoFit/>
                          </a:bodyPr>
                          <a:lstStyle/>
                          <a:p>
                            <a:pPr algn="ctr"/>
                            <a:r>
                              <a:rPr lang="zh-CN" altLang="en-US" sz="1400" dirty="0">
                                <a:solidFill>
                                  <a:srgbClr val="377790"/>
                                </a:solidFill>
                              </a:rPr>
                              <a:t>日志</a:t>
                            </a:r>
                            <a:endParaRPr lang="zh-CN" altLang="en-US" sz="1400" dirty="0">
                              <a:solidFill>
                                <a:srgbClr val="377790"/>
                              </a:solidFill>
                            </a:endParaRPr>
                          </a:p>
                        </p:txBody>
                      </p:sp>
                      <p:sp>
                        <p:nvSpPr>
                          <p:cNvPr id="136" name="文本框 135"/>
                          <p:cNvSpPr txBox="1"/>
                          <p:nvPr>
                            <p:custDataLst>
                              <p:tags r:id="rId68"/>
                            </p:custDataLst>
                          </p:nvPr>
                        </p:nvSpPr>
                        <p:spPr>
                          <a:xfrm>
                            <a:off x="9386" y="7437"/>
                            <a:ext cx="1832" cy="542"/>
                          </a:xfrm>
                          <a:prstGeom prst="rect">
                            <a:avLst/>
                          </a:prstGeom>
                          <a:solidFill>
                            <a:schemeClr val="bg1"/>
                          </a:solidFill>
                          <a:ln w="19050" cap="rnd" cmpd="thinThick">
                            <a:solidFill>
                              <a:srgbClr val="377790"/>
                            </a:solidFill>
                            <a:prstDash val="solid"/>
                          </a:ln>
                        </p:spPr>
                        <p:txBody>
                          <a:bodyPr wrap="square" rtlCol="0">
                            <a:spAutoFit/>
                          </a:bodyPr>
                          <a:lstStyle/>
                          <a:p>
                            <a:pPr lvl="0" algn="ctr">
                              <a:buClrTx/>
                              <a:buSzTx/>
                              <a:buFontTx/>
                            </a:pPr>
                            <a:r>
                              <a:rPr lang="zh-CN" altLang="en-US" sz="1400" dirty="0">
                                <a:solidFill>
                                  <a:srgbClr val="377790"/>
                                </a:solidFill>
                                <a:sym typeface="+mn-ea"/>
                              </a:rPr>
                              <a:t>运维</a:t>
                            </a:r>
                            <a:endParaRPr lang="zh-CN" altLang="en-US" sz="1400" dirty="0">
                              <a:solidFill>
                                <a:srgbClr val="377790"/>
                              </a:solidFill>
                              <a:sym typeface="+mn-ea"/>
                            </a:endParaRPr>
                          </a:p>
                        </p:txBody>
                      </p:sp>
                      <p:sp>
                        <p:nvSpPr>
                          <p:cNvPr id="139" name="文本框 138"/>
                          <p:cNvSpPr txBox="1"/>
                          <p:nvPr>
                            <p:custDataLst>
                              <p:tags r:id="rId69"/>
                            </p:custDataLst>
                          </p:nvPr>
                        </p:nvSpPr>
                        <p:spPr>
                          <a:xfrm>
                            <a:off x="6717" y="7437"/>
                            <a:ext cx="1832" cy="542"/>
                          </a:xfrm>
                          <a:prstGeom prst="rect">
                            <a:avLst/>
                          </a:prstGeom>
                          <a:solidFill>
                            <a:schemeClr val="bg1"/>
                          </a:solidFill>
                          <a:ln w="19050" cap="rnd" cmpd="thinThick">
                            <a:solidFill>
                              <a:srgbClr val="377790"/>
                            </a:solidFill>
                            <a:prstDash val="solid"/>
                          </a:ln>
                        </p:spPr>
                        <p:txBody>
                          <a:bodyPr wrap="square" rtlCol="0">
                            <a:spAutoFit/>
                          </a:bodyPr>
                          <a:lstStyle/>
                          <a:p>
                            <a:pPr lvl="0" algn="ctr">
                              <a:buClrTx/>
                              <a:buSzTx/>
                              <a:buFontTx/>
                            </a:pPr>
                            <a:r>
                              <a:rPr lang="zh-CN" altLang="en-US" sz="1400" dirty="0">
                                <a:solidFill>
                                  <a:srgbClr val="377790"/>
                                </a:solidFill>
                                <a:sym typeface="+mn-ea"/>
                              </a:rPr>
                              <a:t>监控</a:t>
                            </a:r>
                            <a:endParaRPr lang="zh-CN" altLang="en-US" sz="1400" dirty="0">
                              <a:solidFill>
                                <a:srgbClr val="377790"/>
                              </a:solidFill>
                              <a:sym typeface="+mn-ea"/>
                            </a:endParaRPr>
                          </a:p>
                        </p:txBody>
                      </p:sp>
                    </p:grpSp>
                    <p:grpSp>
                      <p:nvGrpSpPr>
                        <p:cNvPr id="160" name="组合 159"/>
                        <p:cNvGrpSpPr/>
                        <p:nvPr/>
                      </p:nvGrpSpPr>
                      <p:grpSpPr>
                        <a:xfrm>
                          <a:off x="5673" y="1624"/>
                          <a:ext cx="9329" cy="1500"/>
                          <a:chOff x="5577" y="2361"/>
                          <a:chExt cx="9329" cy="1500"/>
                        </a:xfrm>
                      </p:grpSpPr>
                      <p:sp>
                        <p:nvSpPr>
                          <p:cNvPr id="151" name="矩形 150"/>
                          <p:cNvSpPr/>
                          <p:nvPr/>
                        </p:nvSpPr>
                        <p:spPr>
                          <a:xfrm>
                            <a:off x="5577" y="2361"/>
                            <a:ext cx="9329" cy="1500"/>
                          </a:xfrm>
                          <a:prstGeom prst="rect">
                            <a:avLst/>
                          </a:prstGeom>
                          <a:solidFill>
                            <a:schemeClr val="bg1"/>
                          </a:solidFill>
                          <a:ln>
                            <a:solidFill>
                              <a:srgbClr val="3777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6" name="组合 195"/>
                          <p:cNvGrpSpPr/>
                          <p:nvPr/>
                        </p:nvGrpSpPr>
                        <p:grpSpPr>
                          <a:xfrm>
                            <a:off x="5835" y="2577"/>
                            <a:ext cx="7920" cy="1188"/>
                            <a:chOff x="641251" y="5177673"/>
                            <a:chExt cx="3582758" cy="867354"/>
                          </a:xfrm>
                        </p:grpSpPr>
                        <p:grpSp>
                          <p:nvGrpSpPr>
                            <p:cNvPr id="197" name="组合 196"/>
                            <p:cNvGrpSpPr/>
                            <p:nvPr/>
                          </p:nvGrpSpPr>
                          <p:grpSpPr>
                            <a:xfrm>
                              <a:off x="641251" y="5177673"/>
                              <a:ext cx="3582758" cy="395971"/>
                              <a:chOff x="641251" y="5177673"/>
                              <a:chExt cx="3582758" cy="395971"/>
                            </a:xfrm>
                          </p:grpSpPr>
                          <p:sp>
                            <p:nvSpPr>
                              <p:cNvPr id="200" name="文本框 199"/>
                              <p:cNvSpPr txBox="1"/>
                              <p:nvPr>
                                <p:custDataLst>
                                  <p:tags r:id="rId70"/>
                                </p:custDataLst>
                              </p:nvPr>
                            </p:nvSpPr>
                            <p:spPr>
                              <a:xfrm>
                                <a:off x="641251" y="5177673"/>
                                <a:ext cx="902133" cy="395971"/>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项目属性</a:t>
                                </a:r>
                                <a:endParaRPr lang="zh-CN" altLang="en-US" sz="1200" dirty="0">
                                  <a:solidFill>
                                    <a:srgbClr val="377790"/>
                                  </a:solidFill>
                                  <a:sym typeface="+mn-ea"/>
                                </a:endParaRPr>
                              </a:p>
                            </p:txBody>
                          </p:sp>
                          <p:grpSp>
                            <p:nvGrpSpPr>
                              <p:cNvPr id="201" name="组合 200"/>
                              <p:cNvGrpSpPr/>
                              <p:nvPr/>
                            </p:nvGrpSpPr>
                            <p:grpSpPr>
                              <a:xfrm>
                                <a:off x="2007339" y="5177673"/>
                                <a:ext cx="2216670" cy="395971"/>
                                <a:chOff x="2007339" y="5177673"/>
                                <a:chExt cx="2216670" cy="395971"/>
                              </a:xfrm>
                            </p:grpSpPr>
                            <p:sp>
                              <p:nvSpPr>
                                <p:cNvPr id="204" name="文本框 203"/>
                                <p:cNvSpPr txBox="1"/>
                                <p:nvPr>
                                  <p:custDataLst>
                                    <p:tags r:id="rId71"/>
                                  </p:custDataLst>
                                </p:nvPr>
                              </p:nvSpPr>
                              <p:spPr>
                                <a:xfrm>
                                  <a:off x="2007339" y="5177673"/>
                                  <a:ext cx="902133" cy="395971"/>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工人薪水履约</a:t>
                                  </a:r>
                                  <a:endParaRPr lang="zh-CN" altLang="en-US" sz="1200" dirty="0">
                                    <a:solidFill>
                                      <a:srgbClr val="377790"/>
                                    </a:solidFill>
                                    <a:sym typeface="+mn-ea"/>
                                  </a:endParaRPr>
                                </a:p>
                              </p:txBody>
                            </p:sp>
                            <p:sp>
                              <p:nvSpPr>
                                <p:cNvPr id="207" name="文本框 206"/>
                                <p:cNvSpPr txBox="1"/>
                                <p:nvPr>
                                  <p:custDataLst>
                                    <p:tags r:id="rId72"/>
                                  </p:custDataLst>
                                </p:nvPr>
                              </p:nvSpPr>
                              <p:spPr>
                                <a:xfrm>
                                  <a:off x="3321876" y="5177673"/>
                                  <a:ext cx="902133" cy="395971"/>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企业施工交付</a:t>
                                  </a:r>
                                  <a:endParaRPr lang="zh-CN" altLang="en-US" sz="1200" dirty="0">
                                    <a:solidFill>
                                      <a:srgbClr val="377790"/>
                                    </a:solidFill>
                                    <a:sym typeface="+mn-ea"/>
                                  </a:endParaRPr>
                                </a:p>
                              </p:txBody>
                            </p:sp>
                          </p:grpSp>
                        </p:grpSp>
                        <p:grpSp>
                          <p:nvGrpSpPr>
                            <p:cNvPr id="208" name="组合 207"/>
                            <p:cNvGrpSpPr/>
                            <p:nvPr/>
                          </p:nvGrpSpPr>
                          <p:grpSpPr>
                            <a:xfrm>
                              <a:off x="641251" y="5647889"/>
                              <a:ext cx="3582758" cy="397138"/>
                              <a:chOff x="641251" y="5279359"/>
                              <a:chExt cx="3582758" cy="397138"/>
                            </a:xfrm>
                          </p:grpSpPr>
                          <p:sp>
                            <p:nvSpPr>
                              <p:cNvPr id="211" name="文本框 210"/>
                              <p:cNvSpPr txBox="1"/>
                              <p:nvPr>
                                <p:custDataLst>
                                  <p:tags r:id="rId73"/>
                                </p:custDataLst>
                              </p:nvPr>
                            </p:nvSpPr>
                            <p:spPr>
                              <a:xfrm>
                                <a:off x="641251" y="5280526"/>
                                <a:ext cx="902133" cy="395971"/>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司法裁决信息</a:t>
                                </a:r>
                                <a:endParaRPr lang="zh-CN" altLang="en-US" sz="1200" dirty="0">
                                  <a:solidFill>
                                    <a:srgbClr val="377790"/>
                                  </a:solidFill>
                                  <a:sym typeface="+mn-ea"/>
                                </a:endParaRPr>
                              </a:p>
                            </p:txBody>
                          </p:sp>
                          <p:grpSp>
                            <p:nvGrpSpPr>
                              <p:cNvPr id="212" name="组合 211"/>
                              <p:cNvGrpSpPr/>
                              <p:nvPr/>
                            </p:nvGrpSpPr>
                            <p:grpSpPr>
                              <a:xfrm>
                                <a:off x="2007339" y="5279359"/>
                                <a:ext cx="2216670" cy="395971"/>
                                <a:chOff x="2007339" y="5279359"/>
                                <a:chExt cx="2216670" cy="395971"/>
                              </a:xfrm>
                            </p:grpSpPr>
                            <p:sp>
                              <p:nvSpPr>
                                <p:cNvPr id="215" name="文本框 214"/>
                                <p:cNvSpPr txBox="1"/>
                                <p:nvPr>
                                  <p:custDataLst>
                                    <p:tags r:id="rId74"/>
                                  </p:custDataLst>
                                </p:nvPr>
                              </p:nvSpPr>
                              <p:spPr>
                                <a:xfrm>
                                  <a:off x="2007339" y="5279359"/>
                                  <a:ext cx="902133" cy="395971"/>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场地水电信息</a:t>
                                  </a:r>
                                  <a:endParaRPr lang="zh-CN" altLang="en-US" sz="1200" dirty="0">
                                    <a:solidFill>
                                      <a:srgbClr val="377790"/>
                                    </a:solidFill>
                                    <a:sym typeface="+mn-ea"/>
                                  </a:endParaRPr>
                                </a:p>
                              </p:txBody>
                            </p:sp>
                            <p:sp>
                              <p:nvSpPr>
                                <p:cNvPr id="218" name="文本框 217"/>
                                <p:cNvSpPr txBox="1"/>
                                <p:nvPr>
                                  <p:custDataLst>
                                    <p:tags r:id="rId75"/>
                                  </p:custDataLst>
                                </p:nvPr>
                              </p:nvSpPr>
                              <p:spPr>
                                <a:xfrm>
                                  <a:off x="3321876" y="5279359"/>
                                  <a:ext cx="902133" cy="395971"/>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项目支出</a:t>
                                  </a:r>
                                  <a:endParaRPr lang="zh-CN" altLang="en-US" sz="1200" dirty="0">
                                    <a:solidFill>
                                      <a:srgbClr val="377790"/>
                                    </a:solidFill>
                                    <a:sym typeface="+mn-ea"/>
                                  </a:endParaRPr>
                                </a:p>
                              </p:txBody>
                            </p:sp>
                          </p:grpSp>
                        </p:grpSp>
                      </p:grpSp>
                      <p:sp>
                        <p:nvSpPr>
                          <p:cNvPr id="150" name="文本框 149"/>
                          <p:cNvSpPr txBox="1"/>
                          <p:nvPr>
                            <p:custDataLst>
                              <p:tags r:id="rId76"/>
                            </p:custDataLst>
                          </p:nvPr>
                        </p:nvSpPr>
                        <p:spPr>
                          <a:xfrm>
                            <a:off x="14259" y="2361"/>
                            <a:ext cx="601" cy="1458"/>
                          </a:xfrm>
                          <a:prstGeom prst="rect">
                            <a:avLst/>
                          </a:prstGeom>
                          <a:noFill/>
                        </p:spPr>
                        <p:txBody>
                          <a:bodyPr wrap="square" rtlCol="0">
                            <a:spAutoFit/>
                          </a:bodyPr>
                          <a:lstStyle/>
                          <a:p>
                            <a:r>
                              <a:rPr lang="zh-CN" altLang="en-US" sz="1200" b="1" dirty="0">
                                <a:solidFill>
                                  <a:srgbClr val="377790"/>
                                </a:solidFill>
                              </a:rPr>
                              <a:t>模型标签</a:t>
                            </a:r>
                            <a:endParaRPr lang="zh-CN" altLang="en-US" sz="1200" b="1" dirty="0">
                              <a:solidFill>
                                <a:srgbClr val="377790"/>
                              </a:solidFill>
                            </a:endParaRPr>
                          </a:p>
                        </p:txBody>
                      </p:sp>
                    </p:grpSp>
                  </p:grpSp>
                  <p:grpSp>
                    <p:nvGrpSpPr>
                      <p:cNvPr id="238" name="组合 237"/>
                      <p:cNvGrpSpPr/>
                      <p:nvPr/>
                    </p:nvGrpSpPr>
                    <p:grpSpPr>
                      <a:xfrm>
                        <a:off x="5535" y="3991"/>
                        <a:ext cx="9467" cy="3362"/>
                        <a:chOff x="5535" y="3991"/>
                        <a:chExt cx="9467" cy="3362"/>
                      </a:xfrm>
                    </p:grpSpPr>
                    <p:grpSp>
                      <p:nvGrpSpPr>
                        <p:cNvPr id="168" name="组合 167"/>
                        <p:cNvGrpSpPr/>
                        <p:nvPr/>
                      </p:nvGrpSpPr>
                      <p:grpSpPr>
                        <a:xfrm>
                          <a:off x="5535" y="3991"/>
                          <a:ext cx="9448" cy="2034"/>
                          <a:chOff x="5590" y="4366"/>
                          <a:chExt cx="9330" cy="2034"/>
                        </a:xfrm>
                      </p:grpSpPr>
                      <p:sp>
                        <p:nvSpPr>
                          <p:cNvPr id="164" name="矩形 163"/>
                          <p:cNvSpPr/>
                          <p:nvPr/>
                        </p:nvSpPr>
                        <p:spPr>
                          <a:xfrm>
                            <a:off x="5590" y="4366"/>
                            <a:ext cx="9330" cy="2034"/>
                          </a:xfrm>
                          <a:prstGeom prst="rect">
                            <a:avLst/>
                          </a:prstGeom>
                          <a:solidFill>
                            <a:schemeClr val="bg1"/>
                          </a:solidFill>
                          <a:ln>
                            <a:solidFill>
                              <a:srgbClr val="3777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custDataLst>
                              <p:tags r:id="rId77"/>
                            </p:custDataLst>
                          </p:nvPr>
                        </p:nvSpPr>
                        <p:spPr>
                          <a:xfrm>
                            <a:off x="14248" y="4577"/>
                            <a:ext cx="601" cy="1458"/>
                          </a:xfrm>
                          <a:prstGeom prst="rect">
                            <a:avLst/>
                          </a:prstGeom>
                          <a:noFill/>
                        </p:spPr>
                        <p:txBody>
                          <a:bodyPr wrap="square" rtlCol="0">
                            <a:spAutoFit/>
                          </a:bodyPr>
                          <a:lstStyle/>
                          <a:p>
                            <a:r>
                              <a:rPr lang="zh-CN" altLang="en-US" sz="1200" b="1" dirty="0">
                                <a:solidFill>
                                  <a:srgbClr val="377790"/>
                                </a:solidFill>
                              </a:rPr>
                              <a:t>数据集成</a:t>
                            </a:r>
                            <a:endParaRPr lang="zh-CN" altLang="en-US" sz="1200" b="1" dirty="0">
                              <a:solidFill>
                                <a:srgbClr val="377790"/>
                              </a:solidFill>
                            </a:endParaRPr>
                          </a:p>
                        </p:txBody>
                      </p:sp>
                      <p:grpSp>
                        <p:nvGrpSpPr>
                          <p:cNvPr id="163" name="组合 162"/>
                          <p:cNvGrpSpPr/>
                          <p:nvPr/>
                        </p:nvGrpSpPr>
                        <p:grpSpPr>
                          <a:xfrm>
                            <a:off x="5756" y="4519"/>
                            <a:ext cx="8351" cy="1695"/>
                            <a:chOff x="5756" y="4519"/>
                            <a:chExt cx="8351" cy="1695"/>
                          </a:xfrm>
                        </p:grpSpPr>
                        <p:grpSp>
                          <p:nvGrpSpPr>
                            <p:cNvPr id="113" name="组合 112"/>
                            <p:cNvGrpSpPr/>
                            <p:nvPr/>
                          </p:nvGrpSpPr>
                          <p:grpSpPr>
                            <a:xfrm>
                              <a:off x="5756" y="4519"/>
                              <a:ext cx="8351" cy="1695"/>
                              <a:chOff x="5748" y="4519"/>
                              <a:chExt cx="6994" cy="1695"/>
                            </a:xfrm>
                          </p:grpSpPr>
                          <p:grpSp>
                            <p:nvGrpSpPr>
                              <p:cNvPr id="304" name="组合 303"/>
                              <p:cNvGrpSpPr/>
                              <p:nvPr/>
                            </p:nvGrpSpPr>
                            <p:grpSpPr>
                              <a:xfrm>
                                <a:off x="5748" y="4520"/>
                                <a:ext cx="3444" cy="1695"/>
                                <a:chOff x="5644" y="7383"/>
                                <a:chExt cx="3452" cy="1922"/>
                              </a:xfrm>
                            </p:grpSpPr>
                            <p:sp>
                              <p:nvSpPr>
                                <p:cNvPr id="303" name="矩形 302"/>
                                <p:cNvSpPr/>
                                <p:nvPr>
                                  <p:custDataLst>
                                    <p:tags r:id="rId78"/>
                                  </p:custDataLst>
                                </p:nvPr>
                              </p:nvSpPr>
                              <p:spPr>
                                <a:xfrm>
                                  <a:off x="5644" y="7383"/>
                                  <a:ext cx="3452" cy="1922"/>
                                </a:xfrm>
                                <a:prstGeom prst="rect">
                                  <a:avLst/>
                                </a:prstGeom>
                                <a:solidFill>
                                  <a:schemeClr val="bg1"/>
                                </a:solidFill>
                                <a:ln>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67" name="文本框 266"/>
                                <p:cNvSpPr txBox="1"/>
                                <p:nvPr>
                                  <p:custDataLst>
                                    <p:tags r:id="rId79"/>
                                  </p:custDataLst>
                                </p:nvPr>
                              </p:nvSpPr>
                              <p:spPr>
                                <a:xfrm>
                                  <a:off x="6872" y="7383"/>
                                  <a:ext cx="1086" cy="615"/>
                                </a:xfrm>
                                <a:prstGeom prst="rect">
                                  <a:avLst/>
                                </a:prstGeom>
                                <a:noFill/>
                              </p:spPr>
                              <p:txBody>
                                <a:bodyPr wrap="square" rtlCol="0">
                                  <a:spAutoFit/>
                                </a:bodyPr>
                                <a:lstStyle/>
                                <a:p>
                                  <a:r>
                                    <a:rPr lang="zh-CN" altLang="en-US" sz="1200" b="1" dirty="0">
                                      <a:solidFill>
                                        <a:srgbClr val="377790"/>
                                      </a:solidFill>
                                    </a:rPr>
                                    <a:t>数据采集</a:t>
                                  </a:r>
                                  <a:endParaRPr lang="zh-CN" altLang="en-US" sz="1200" b="1" dirty="0">
                                    <a:solidFill>
                                      <a:srgbClr val="377790"/>
                                    </a:solidFill>
                                  </a:endParaRPr>
                                </a:p>
                              </p:txBody>
                            </p:sp>
                            <p:grpSp>
                              <p:nvGrpSpPr>
                                <p:cNvPr id="302" name="组合 301"/>
                                <p:cNvGrpSpPr/>
                                <p:nvPr/>
                              </p:nvGrpSpPr>
                              <p:grpSpPr>
                                <a:xfrm>
                                  <a:off x="5833" y="7920"/>
                                  <a:ext cx="3117" cy="1323"/>
                                  <a:chOff x="5580" y="8123"/>
                                  <a:chExt cx="3117" cy="1323"/>
                                </a:xfrm>
                              </p:grpSpPr>
                              <p:sp>
                                <p:nvSpPr>
                                  <p:cNvPr id="288" name="文本框 287"/>
                                  <p:cNvSpPr txBox="1"/>
                                  <p:nvPr>
                                    <p:custDataLst>
                                      <p:tags r:id="rId80"/>
                                    </p:custDataLst>
                                  </p:nvPr>
                                </p:nvSpPr>
                                <p:spPr>
                                  <a:xfrm>
                                    <a:off x="5580" y="8124"/>
                                    <a:ext cx="1464" cy="615"/>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内部接口采集</a:t>
                                    </a:r>
                                    <a:endParaRPr lang="zh-CN" altLang="en-US" sz="1200" dirty="0">
                                      <a:solidFill>
                                        <a:srgbClr val="377790"/>
                                      </a:solidFill>
                                      <a:sym typeface="+mn-ea"/>
                                    </a:endParaRPr>
                                  </a:p>
                                </p:txBody>
                              </p:sp>
                              <p:sp>
                                <p:nvSpPr>
                                  <p:cNvPr id="295" name="文本框 294"/>
                                  <p:cNvSpPr txBox="1"/>
                                  <p:nvPr>
                                    <p:custDataLst>
                                      <p:tags r:id="rId81"/>
                                    </p:custDataLst>
                                  </p:nvPr>
                                </p:nvSpPr>
                                <p:spPr>
                                  <a:xfrm>
                                    <a:off x="7280" y="8123"/>
                                    <a:ext cx="1417" cy="615"/>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文件采集</a:t>
                                    </a:r>
                                    <a:endParaRPr lang="zh-CN" altLang="en-US" sz="1200" dirty="0">
                                      <a:solidFill>
                                        <a:srgbClr val="377790"/>
                                      </a:solidFill>
                                      <a:sym typeface="+mn-ea"/>
                                    </a:endParaRPr>
                                  </a:p>
                                </p:txBody>
                              </p:sp>
                              <p:sp>
                                <p:nvSpPr>
                                  <p:cNvPr id="298" name="文本框 297"/>
                                  <p:cNvSpPr txBox="1"/>
                                  <p:nvPr>
                                    <p:custDataLst>
                                      <p:tags r:id="rId82"/>
                                    </p:custDataLst>
                                  </p:nvPr>
                                </p:nvSpPr>
                                <p:spPr>
                                  <a:xfrm>
                                    <a:off x="5580" y="8831"/>
                                    <a:ext cx="1464" cy="615"/>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外部接口采集</a:t>
                                    </a:r>
                                    <a:endParaRPr lang="zh-CN" altLang="en-US" sz="1200" dirty="0">
                                      <a:solidFill>
                                        <a:srgbClr val="377790"/>
                                      </a:solidFill>
                                      <a:sym typeface="+mn-ea"/>
                                    </a:endParaRPr>
                                  </a:p>
                                </p:txBody>
                              </p:sp>
                              <p:sp>
                                <p:nvSpPr>
                                  <p:cNvPr id="301" name="文本框 300"/>
                                  <p:cNvSpPr txBox="1"/>
                                  <p:nvPr>
                                    <p:custDataLst>
                                      <p:tags r:id="rId83"/>
                                    </p:custDataLst>
                                  </p:nvPr>
                                </p:nvSpPr>
                                <p:spPr>
                                  <a:xfrm>
                                    <a:off x="7280" y="8831"/>
                                    <a:ext cx="1417" cy="615"/>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采集管理</a:t>
                                    </a:r>
                                    <a:endParaRPr lang="zh-CN" altLang="en-US" sz="1200" dirty="0">
                                      <a:solidFill>
                                        <a:srgbClr val="377790"/>
                                      </a:solidFill>
                                      <a:sym typeface="+mn-ea"/>
                                    </a:endParaRPr>
                                  </a:p>
                                </p:txBody>
                              </p:sp>
                            </p:grpSp>
                          </p:grpSp>
                          <p:grpSp>
                            <p:nvGrpSpPr>
                              <p:cNvPr id="305" name="组合 304"/>
                              <p:cNvGrpSpPr/>
                              <p:nvPr/>
                            </p:nvGrpSpPr>
                            <p:grpSpPr>
                              <a:xfrm>
                                <a:off x="9298" y="4519"/>
                                <a:ext cx="3444" cy="1695"/>
                                <a:chOff x="5591" y="7380"/>
                                <a:chExt cx="3452" cy="1922"/>
                              </a:xfrm>
                            </p:grpSpPr>
                            <p:sp>
                              <p:nvSpPr>
                                <p:cNvPr id="316" name="矩形 315"/>
                                <p:cNvSpPr/>
                                <p:nvPr>
                                  <p:custDataLst>
                                    <p:tags r:id="rId84"/>
                                  </p:custDataLst>
                                </p:nvPr>
                              </p:nvSpPr>
                              <p:spPr>
                                <a:xfrm>
                                  <a:off x="5591" y="7380"/>
                                  <a:ext cx="3452" cy="1922"/>
                                </a:xfrm>
                                <a:prstGeom prst="rect">
                                  <a:avLst/>
                                </a:prstGeom>
                                <a:solidFill>
                                  <a:schemeClr val="bg1"/>
                                </a:solidFill>
                                <a:ln>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306" name="文本框 305"/>
                                <p:cNvSpPr txBox="1"/>
                                <p:nvPr>
                                  <p:custDataLst>
                                    <p:tags r:id="rId85"/>
                                  </p:custDataLst>
                                </p:nvPr>
                              </p:nvSpPr>
                              <p:spPr>
                                <a:xfrm>
                                  <a:off x="6803" y="7380"/>
                                  <a:ext cx="1581" cy="589"/>
                                </a:xfrm>
                                <a:prstGeom prst="rect">
                                  <a:avLst/>
                                </a:prstGeom>
                                <a:noFill/>
                              </p:spPr>
                              <p:txBody>
                                <a:bodyPr wrap="square" rtlCol="0">
                                  <a:spAutoFit/>
                                </a:bodyPr>
                                <a:lstStyle/>
                                <a:p>
                                  <a:r>
                                    <a:rPr lang="zh-CN" altLang="en-US" sz="1200" b="1" dirty="0">
                                      <a:solidFill>
                                        <a:srgbClr val="377790"/>
                                      </a:solidFill>
                                    </a:rPr>
                                    <a:t>数据处理</a:t>
                                  </a:r>
                                  <a:endParaRPr lang="zh-CN" altLang="en-US" sz="1200" b="1" dirty="0">
                                    <a:solidFill>
                                      <a:srgbClr val="377790"/>
                                    </a:solidFill>
                                  </a:endParaRPr>
                                </a:p>
                              </p:txBody>
                            </p:sp>
                            <p:grpSp>
                              <p:nvGrpSpPr>
                                <p:cNvPr id="307" name="组合 306"/>
                                <p:cNvGrpSpPr/>
                                <p:nvPr/>
                              </p:nvGrpSpPr>
                              <p:grpSpPr>
                                <a:xfrm>
                                  <a:off x="5764" y="7919"/>
                                  <a:ext cx="3117" cy="1322"/>
                                  <a:chOff x="5511" y="8122"/>
                                  <a:chExt cx="3117" cy="1322"/>
                                </a:xfrm>
                              </p:grpSpPr>
                              <p:sp>
                                <p:nvSpPr>
                                  <p:cNvPr id="309" name="文本框 308"/>
                                  <p:cNvSpPr txBox="1"/>
                                  <p:nvPr>
                                    <p:custDataLst>
                                      <p:tags r:id="rId86"/>
                                    </p:custDataLst>
                                  </p:nvPr>
                                </p:nvSpPr>
                                <p:spPr>
                                  <a:xfrm>
                                    <a:off x="5511" y="8122"/>
                                    <a:ext cx="1417" cy="615"/>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数据清洗</a:t>
                                    </a:r>
                                    <a:endParaRPr lang="zh-CN" altLang="en-US" sz="1200" dirty="0">
                                      <a:solidFill>
                                        <a:srgbClr val="377790"/>
                                      </a:solidFill>
                                      <a:sym typeface="+mn-ea"/>
                                    </a:endParaRPr>
                                  </a:p>
                                </p:txBody>
                              </p:sp>
                              <p:sp>
                                <p:nvSpPr>
                                  <p:cNvPr id="311" name="文本框 310"/>
                                  <p:cNvSpPr txBox="1"/>
                                  <p:nvPr>
                                    <p:custDataLst>
                                      <p:tags r:id="rId87"/>
                                    </p:custDataLst>
                                  </p:nvPr>
                                </p:nvSpPr>
                                <p:spPr>
                                  <a:xfrm>
                                    <a:off x="7211" y="8122"/>
                                    <a:ext cx="1417" cy="615"/>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数据转换</a:t>
                                    </a:r>
                                    <a:endParaRPr lang="zh-CN" altLang="en-US" sz="1200" dirty="0">
                                      <a:solidFill>
                                        <a:srgbClr val="377790"/>
                                      </a:solidFill>
                                      <a:sym typeface="+mn-ea"/>
                                    </a:endParaRPr>
                                  </a:p>
                                </p:txBody>
                              </p:sp>
                              <p:sp>
                                <p:nvSpPr>
                                  <p:cNvPr id="315" name="文本框 314"/>
                                  <p:cNvSpPr txBox="1"/>
                                  <p:nvPr>
                                    <p:custDataLst>
                                      <p:tags r:id="rId88"/>
                                    </p:custDataLst>
                                  </p:nvPr>
                                </p:nvSpPr>
                                <p:spPr>
                                  <a:xfrm>
                                    <a:off x="7211" y="8829"/>
                                    <a:ext cx="1417" cy="615"/>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处理监控</a:t>
                                    </a:r>
                                    <a:endParaRPr lang="zh-CN" altLang="en-US" sz="1200" dirty="0">
                                      <a:solidFill>
                                        <a:srgbClr val="377790"/>
                                      </a:solidFill>
                                      <a:sym typeface="+mn-ea"/>
                                    </a:endParaRPr>
                                  </a:p>
                                </p:txBody>
                              </p:sp>
                            </p:grpSp>
                          </p:grpSp>
                        </p:grpSp>
                        <p:sp>
                          <p:nvSpPr>
                            <p:cNvPr id="317" name="文本框 316"/>
                            <p:cNvSpPr txBox="1"/>
                            <p:nvPr>
                              <p:custDataLst>
                                <p:tags r:id="rId89"/>
                              </p:custDataLst>
                            </p:nvPr>
                          </p:nvSpPr>
                          <p:spPr>
                            <a:xfrm>
                              <a:off x="10201" y="5618"/>
                              <a:ext cx="1688" cy="542"/>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数据脱敏</a:t>
                              </a:r>
                              <a:endParaRPr lang="zh-CN" altLang="en-US" sz="1200" dirty="0">
                                <a:solidFill>
                                  <a:srgbClr val="377790"/>
                                </a:solidFill>
                                <a:sym typeface="+mn-ea"/>
                              </a:endParaRPr>
                            </a:p>
                          </p:txBody>
                        </p:sp>
                      </p:grpSp>
                    </p:grpSp>
                    <p:grpSp>
                      <p:nvGrpSpPr>
                        <p:cNvPr id="172" name="组合 171"/>
                        <p:cNvGrpSpPr/>
                        <p:nvPr/>
                      </p:nvGrpSpPr>
                      <p:grpSpPr>
                        <a:xfrm>
                          <a:off x="5535" y="5975"/>
                          <a:ext cx="9467" cy="1378"/>
                          <a:chOff x="5535" y="5975"/>
                          <a:chExt cx="9467" cy="1378"/>
                        </a:xfrm>
                      </p:grpSpPr>
                      <p:sp>
                        <p:nvSpPr>
                          <p:cNvPr id="169" name="矩形 168"/>
                          <p:cNvSpPr/>
                          <p:nvPr/>
                        </p:nvSpPr>
                        <p:spPr>
                          <a:xfrm>
                            <a:off x="5535" y="5975"/>
                            <a:ext cx="9467" cy="1378"/>
                          </a:xfrm>
                          <a:prstGeom prst="rect">
                            <a:avLst/>
                          </a:prstGeom>
                          <a:solidFill>
                            <a:schemeClr val="bg1"/>
                          </a:solidFill>
                          <a:ln>
                            <a:solidFill>
                              <a:srgbClr val="3777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p:cNvSpPr txBox="1"/>
                          <p:nvPr>
                            <p:custDataLst>
                              <p:tags r:id="rId90"/>
                            </p:custDataLst>
                          </p:nvPr>
                        </p:nvSpPr>
                        <p:spPr>
                          <a:xfrm>
                            <a:off x="14302" y="6090"/>
                            <a:ext cx="582" cy="1133"/>
                          </a:xfrm>
                          <a:prstGeom prst="rect">
                            <a:avLst/>
                          </a:prstGeom>
                          <a:noFill/>
                        </p:spPr>
                        <p:txBody>
                          <a:bodyPr wrap="square" rtlCol="0">
                            <a:spAutoFit/>
                          </a:bodyPr>
                          <a:lstStyle/>
                          <a:p>
                            <a:r>
                              <a:rPr lang="zh-CN" altLang="en-US" sz="1200" b="1" dirty="0">
                                <a:solidFill>
                                  <a:srgbClr val="377790"/>
                                </a:solidFill>
                              </a:rPr>
                              <a:t>源数据</a:t>
                            </a:r>
                            <a:endParaRPr lang="zh-CN" altLang="en-US" sz="1200" b="1" dirty="0">
                              <a:solidFill>
                                <a:srgbClr val="377790"/>
                              </a:solidFill>
                            </a:endParaRPr>
                          </a:p>
                        </p:txBody>
                      </p:sp>
                      <p:grpSp>
                        <p:nvGrpSpPr>
                          <p:cNvPr id="141" name="组合 140"/>
                          <p:cNvGrpSpPr/>
                          <p:nvPr/>
                        </p:nvGrpSpPr>
                        <p:grpSpPr>
                          <a:xfrm>
                            <a:off x="5931" y="6043"/>
                            <a:ext cx="7977" cy="1186"/>
                            <a:chOff x="678475" y="5157229"/>
                            <a:chExt cx="3652106" cy="854158"/>
                          </a:xfrm>
                        </p:grpSpPr>
                        <p:grpSp>
                          <p:nvGrpSpPr>
                            <p:cNvPr id="142" name="组合 141"/>
                            <p:cNvGrpSpPr/>
                            <p:nvPr/>
                          </p:nvGrpSpPr>
                          <p:grpSpPr>
                            <a:xfrm>
                              <a:off x="678475" y="5157229"/>
                              <a:ext cx="3652106" cy="390472"/>
                              <a:chOff x="678475" y="5157229"/>
                              <a:chExt cx="3652106" cy="390472"/>
                            </a:xfrm>
                          </p:grpSpPr>
                          <p:sp>
                            <p:nvSpPr>
                              <p:cNvPr id="173" name="文本框 172"/>
                              <p:cNvSpPr txBox="1"/>
                              <p:nvPr>
                                <p:custDataLst>
                                  <p:tags r:id="rId91"/>
                                </p:custDataLst>
                              </p:nvPr>
                            </p:nvSpPr>
                            <p:spPr>
                              <a:xfrm>
                                <a:off x="678475" y="5157229"/>
                                <a:ext cx="1017373" cy="390472"/>
                              </a:xfrm>
                              <a:prstGeom prst="rect">
                                <a:avLst/>
                              </a:prstGeom>
                              <a:noFill/>
                              <a:ln w="15875">
                                <a:solidFill>
                                  <a:srgbClr val="377790"/>
                                </a:solidFill>
                              </a:ln>
                            </p:spPr>
                            <p:txBody>
                              <a:bodyPr wrap="square" rtlCol="0">
                                <a:spAutoFit/>
                              </a:bodyPr>
                              <a:lstStyle/>
                              <a:p>
                                <a:pPr algn="ctr"/>
                                <a:r>
                                  <a:rPr lang="zh-CN" altLang="en-US" sz="1200" dirty="0">
                                    <a:solidFill>
                                      <a:srgbClr val="377790"/>
                                    </a:solidFill>
                                  </a:rPr>
                                  <a:t>企业基本信息</a:t>
                                </a:r>
                                <a:endParaRPr lang="zh-CN" altLang="en-US" sz="1200" dirty="0">
                                  <a:solidFill>
                                    <a:srgbClr val="377790"/>
                                  </a:solidFill>
                                </a:endParaRPr>
                              </a:p>
                            </p:txBody>
                          </p:sp>
                          <p:grpSp>
                            <p:nvGrpSpPr>
                              <p:cNvPr id="174" name="组合 173"/>
                              <p:cNvGrpSpPr/>
                              <p:nvPr/>
                            </p:nvGrpSpPr>
                            <p:grpSpPr>
                              <a:xfrm>
                                <a:off x="2061058" y="5157229"/>
                                <a:ext cx="2269523" cy="390472"/>
                                <a:chOff x="2061058" y="5157229"/>
                                <a:chExt cx="2269523" cy="390472"/>
                              </a:xfrm>
                            </p:grpSpPr>
                            <p:sp>
                              <p:nvSpPr>
                                <p:cNvPr id="177" name="文本框 176"/>
                                <p:cNvSpPr txBox="1"/>
                                <p:nvPr>
                                  <p:custDataLst>
                                    <p:tags r:id="rId92"/>
                                  </p:custDataLst>
                                </p:nvPr>
                              </p:nvSpPr>
                              <p:spPr>
                                <a:xfrm>
                                  <a:off x="2061058" y="5157229"/>
                                  <a:ext cx="834767" cy="390472"/>
                                </a:xfrm>
                                <a:prstGeom prst="rect">
                                  <a:avLst/>
                                </a:prstGeom>
                                <a:noFill/>
                                <a:ln w="15875">
                                  <a:solidFill>
                                    <a:srgbClr val="377790"/>
                                  </a:solidFill>
                                </a:ln>
                              </p:spPr>
                              <p:txBody>
                                <a:bodyPr wrap="square" rtlCol="0">
                                  <a:spAutoFit/>
                                </a:bodyPr>
                                <a:lstStyle/>
                                <a:p>
                                  <a:pPr algn="ctr"/>
                                  <a:r>
                                    <a:rPr lang="zh-CN" altLang="en-US" sz="1200" dirty="0">
                                      <a:solidFill>
                                        <a:srgbClr val="377790"/>
                                      </a:solidFill>
                                    </a:rPr>
                                    <a:t>企业历史项目</a:t>
                                  </a:r>
                                  <a:endParaRPr lang="zh-CN" altLang="en-US" sz="1200" dirty="0">
                                    <a:solidFill>
                                      <a:srgbClr val="377790"/>
                                    </a:solidFill>
                                  </a:endParaRPr>
                                </a:p>
                              </p:txBody>
                            </p:sp>
                            <p:sp>
                              <p:nvSpPr>
                                <p:cNvPr id="180" name="文本框 179"/>
                                <p:cNvSpPr txBox="1"/>
                                <p:nvPr>
                                  <p:custDataLst>
                                    <p:tags r:id="rId93"/>
                                  </p:custDataLst>
                                </p:nvPr>
                              </p:nvSpPr>
                              <p:spPr>
                                <a:xfrm>
                                  <a:off x="3391468" y="5157229"/>
                                  <a:ext cx="939113" cy="390472"/>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企业关联信息</a:t>
                                  </a:r>
                                  <a:endParaRPr lang="zh-CN" altLang="en-US" sz="1200" dirty="0">
                                    <a:solidFill>
                                      <a:srgbClr val="377790"/>
                                    </a:solidFill>
                                    <a:sym typeface="+mn-ea"/>
                                  </a:endParaRPr>
                                </a:p>
                              </p:txBody>
                            </p:sp>
                          </p:grpSp>
                        </p:grpSp>
                        <p:grpSp>
                          <p:nvGrpSpPr>
                            <p:cNvPr id="181" name="组合 180"/>
                            <p:cNvGrpSpPr/>
                            <p:nvPr/>
                          </p:nvGrpSpPr>
                          <p:grpSpPr>
                            <a:xfrm>
                              <a:off x="678475" y="5620915"/>
                              <a:ext cx="3652106" cy="390472"/>
                              <a:chOff x="678475" y="5252385"/>
                              <a:chExt cx="3652106" cy="390472"/>
                            </a:xfrm>
                          </p:grpSpPr>
                          <p:sp>
                            <p:nvSpPr>
                              <p:cNvPr id="184" name="文本框 183"/>
                              <p:cNvSpPr txBox="1"/>
                              <p:nvPr>
                                <p:custDataLst>
                                  <p:tags r:id="rId94"/>
                                </p:custDataLst>
                              </p:nvPr>
                            </p:nvSpPr>
                            <p:spPr>
                              <a:xfrm>
                                <a:off x="678475" y="5252385"/>
                                <a:ext cx="1017373" cy="390472"/>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历史项目施工信息</a:t>
                                </a:r>
                                <a:endParaRPr lang="zh-CN" altLang="en-US" sz="1200" dirty="0">
                                  <a:solidFill>
                                    <a:srgbClr val="377790"/>
                                  </a:solidFill>
                                  <a:sym typeface="+mn-ea"/>
                                </a:endParaRPr>
                              </a:p>
                            </p:txBody>
                          </p:sp>
                          <p:grpSp>
                            <p:nvGrpSpPr>
                              <p:cNvPr id="185" name="组合 184"/>
                              <p:cNvGrpSpPr/>
                              <p:nvPr/>
                            </p:nvGrpSpPr>
                            <p:grpSpPr>
                              <a:xfrm>
                                <a:off x="2061058" y="5252385"/>
                                <a:ext cx="2269523" cy="390472"/>
                                <a:chOff x="2061058" y="5252385"/>
                                <a:chExt cx="2269523" cy="390472"/>
                              </a:xfrm>
                            </p:grpSpPr>
                            <p:sp>
                              <p:nvSpPr>
                                <p:cNvPr id="188" name="文本框 187"/>
                                <p:cNvSpPr txBox="1"/>
                                <p:nvPr>
                                  <p:custDataLst>
                                    <p:tags r:id="rId95"/>
                                  </p:custDataLst>
                                </p:nvPr>
                              </p:nvSpPr>
                              <p:spPr>
                                <a:xfrm>
                                  <a:off x="2061058" y="5252385"/>
                                  <a:ext cx="834767" cy="390472"/>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企业司法纠纷</a:t>
                                  </a:r>
                                  <a:endParaRPr lang="zh-CN" altLang="en-US" sz="1200" dirty="0">
                                    <a:solidFill>
                                      <a:srgbClr val="377790"/>
                                    </a:solidFill>
                                    <a:sym typeface="+mn-ea"/>
                                  </a:endParaRPr>
                                </a:p>
                              </p:txBody>
                            </p:sp>
                            <p:sp>
                              <p:nvSpPr>
                                <p:cNvPr id="191" name="文本框 190"/>
                                <p:cNvSpPr txBox="1"/>
                                <p:nvPr>
                                  <p:custDataLst>
                                    <p:tags r:id="rId96"/>
                                  </p:custDataLst>
                                </p:nvPr>
                              </p:nvSpPr>
                              <p:spPr>
                                <a:xfrm>
                                  <a:off x="3391468" y="5252385"/>
                                  <a:ext cx="939113" cy="390472"/>
                                </a:xfrm>
                                <a:prstGeom prst="rect">
                                  <a:avLst/>
                                </a:prstGeom>
                                <a:noFill/>
                                <a:ln w="15875">
                                  <a:solidFill>
                                    <a:srgbClr val="377790"/>
                                  </a:solidFill>
                                </a:ln>
                              </p:spPr>
                              <p:txBody>
                                <a:bodyPr wrap="square" rtlCol="0">
                                  <a:spAutoFit/>
                                </a:bodyPr>
                                <a:lstStyle/>
                                <a:p>
                                  <a:pPr lvl="0" algn="ctr">
                                    <a:buClrTx/>
                                    <a:buSzTx/>
                                    <a:buFontTx/>
                                  </a:pPr>
                                  <a:r>
                                    <a:rPr lang="zh-CN" altLang="en-US" sz="1200" dirty="0">
                                      <a:solidFill>
                                        <a:srgbClr val="377790"/>
                                      </a:solidFill>
                                      <a:sym typeface="+mn-ea"/>
                                    </a:rPr>
                                    <a:t>企业关联人信息</a:t>
                                  </a:r>
                                  <a:endParaRPr lang="zh-CN" altLang="en-US" sz="1200" dirty="0">
                                    <a:solidFill>
                                      <a:srgbClr val="377790"/>
                                    </a:solidFill>
                                    <a:sym typeface="+mn-ea"/>
                                  </a:endParaRPr>
                                </a:p>
                              </p:txBody>
                            </p:sp>
                          </p:grpSp>
                        </p:grpSp>
                      </p:grpSp>
                    </p:grpSp>
                  </p:grpSp>
                </p:grpSp>
                <p:sp>
                  <p:nvSpPr>
                    <p:cNvPr id="115" name="文本框 114"/>
                    <p:cNvSpPr txBox="1"/>
                    <p:nvPr>
                      <p:custDataLst>
                        <p:tags r:id="rId97"/>
                      </p:custDataLst>
                    </p:nvPr>
                  </p:nvSpPr>
                  <p:spPr>
                    <a:xfrm>
                      <a:off x="4027" y="3613"/>
                      <a:ext cx="1457" cy="539"/>
                    </a:xfrm>
                    <a:prstGeom prst="rect">
                      <a:avLst/>
                    </a:prstGeom>
                    <a:noFill/>
                  </p:spPr>
                  <p:txBody>
                    <a:bodyPr wrap="square" rtlCol="0">
                      <a:spAutoFit/>
                    </a:bodyPr>
                    <a:lstStyle/>
                    <a:p>
                      <a:r>
                        <a:rPr lang="zh-CN" altLang="en-US" sz="1400" b="1" dirty="0">
                          <a:solidFill>
                            <a:srgbClr val="377790"/>
                          </a:solidFill>
                        </a:rPr>
                        <a:t>平台管理</a:t>
                      </a:r>
                      <a:endParaRPr lang="zh-CN" altLang="en-US" sz="1400" b="1" dirty="0">
                        <a:solidFill>
                          <a:srgbClr val="377790"/>
                        </a:solidFill>
                      </a:endParaRPr>
                    </a:p>
                  </p:txBody>
                </p:sp>
              </p:grpSp>
              <p:sp>
                <p:nvSpPr>
                  <p:cNvPr id="112" name="文本框 111"/>
                  <p:cNvSpPr txBox="1"/>
                  <p:nvPr>
                    <p:custDataLst>
                      <p:tags r:id="rId98"/>
                    </p:custDataLst>
                  </p:nvPr>
                </p:nvSpPr>
                <p:spPr>
                  <a:xfrm>
                    <a:off x="4018" y="6518"/>
                    <a:ext cx="1457" cy="539"/>
                  </a:xfrm>
                  <a:prstGeom prst="rect">
                    <a:avLst/>
                  </a:prstGeom>
                  <a:noFill/>
                </p:spPr>
                <p:txBody>
                  <a:bodyPr wrap="square" rtlCol="0">
                    <a:spAutoFit/>
                  </a:bodyPr>
                  <a:lstStyle/>
                  <a:p>
                    <a:r>
                      <a:rPr lang="zh-CN" altLang="en-US" sz="1400" b="1" dirty="0">
                        <a:solidFill>
                          <a:srgbClr val="377790"/>
                        </a:solidFill>
                      </a:rPr>
                      <a:t>数据管理</a:t>
                    </a:r>
                    <a:endParaRPr lang="zh-CN" altLang="en-US" sz="1400" b="1" dirty="0">
                      <a:solidFill>
                        <a:srgbClr val="377790"/>
                      </a:solidFill>
                    </a:endParaRPr>
                  </a:p>
                </p:txBody>
              </p:sp>
            </p:grpSp>
            <p:grpSp>
              <p:nvGrpSpPr>
                <p:cNvPr id="240" name="组合 239"/>
                <p:cNvGrpSpPr/>
                <p:nvPr/>
              </p:nvGrpSpPr>
              <p:grpSpPr>
                <a:xfrm>
                  <a:off x="13876" y="3128"/>
                  <a:ext cx="2159" cy="5805"/>
                  <a:chOff x="15284" y="1915"/>
                  <a:chExt cx="2159" cy="5805"/>
                </a:xfrm>
              </p:grpSpPr>
              <p:grpSp>
                <p:nvGrpSpPr>
                  <p:cNvPr id="225" name="组合 224"/>
                  <p:cNvGrpSpPr/>
                  <p:nvPr/>
                </p:nvGrpSpPr>
                <p:grpSpPr>
                  <a:xfrm>
                    <a:off x="15284" y="1915"/>
                    <a:ext cx="2141" cy="1025"/>
                    <a:chOff x="15284" y="1915"/>
                    <a:chExt cx="2141" cy="1025"/>
                  </a:xfrm>
                </p:grpSpPr>
                <p:sp>
                  <p:nvSpPr>
                    <p:cNvPr id="220" name="六边形 219"/>
                    <p:cNvSpPr/>
                    <p:nvPr/>
                  </p:nvSpPr>
                  <p:spPr>
                    <a:xfrm>
                      <a:off x="15284" y="1972"/>
                      <a:ext cx="2141" cy="952"/>
                    </a:xfrm>
                    <a:prstGeom prst="hexagon">
                      <a:avLst/>
                    </a:prstGeom>
                    <a:solidFill>
                      <a:srgbClr val="3777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文本框 223"/>
                    <p:cNvSpPr txBox="1"/>
                    <p:nvPr>
                      <p:custDataLst>
                        <p:tags r:id="rId99"/>
                      </p:custDataLst>
                    </p:nvPr>
                  </p:nvSpPr>
                  <p:spPr>
                    <a:xfrm>
                      <a:off x="15741" y="1915"/>
                      <a:ext cx="1430" cy="1025"/>
                    </a:xfrm>
                    <a:prstGeom prst="rect">
                      <a:avLst/>
                    </a:prstGeom>
                    <a:noFill/>
                  </p:spPr>
                  <p:txBody>
                    <a:bodyPr wrap="square" rtlCol="0">
                      <a:spAutoFit/>
                    </a:bodyPr>
                    <a:lstStyle/>
                    <a:p>
                      <a:r>
                        <a:rPr lang="zh-CN" altLang="en-US" sz="1600" b="1" dirty="0">
                          <a:solidFill>
                            <a:schemeClr val="bg1"/>
                          </a:solidFill>
                        </a:rPr>
                        <a:t>关系型</a:t>
                      </a:r>
                      <a:endParaRPr lang="zh-CN" altLang="en-US" sz="1600" b="1" dirty="0">
                        <a:solidFill>
                          <a:schemeClr val="bg1"/>
                        </a:solidFill>
                      </a:endParaRPr>
                    </a:p>
                    <a:p>
                      <a:r>
                        <a:rPr lang="zh-CN" altLang="en-US" sz="1600" b="1" dirty="0">
                          <a:solidFill>
                            <a:schemeClr val="bg1"/>
                          </a:solidFill>
                        </a:rPr>
                        <a:t>数据库</a:t>
                      </a:r>
                      <a:endParaRPr lang="zh-CN" altLang="en-US" sz="1600" b="1" dirty="0">
                        <a:solidFill>
                          <a:schemeClr val="bg1"/>
                        </a:solidFill>
                      </a:endParaRPr>
                    </a:p>
                  </p:txBody>
                </p:sp>
              </p:grpSp>
              <p:grpSp>
                <p:nvGrpSpPr>
                  <p:cNvPr id="226" name="组合 225"/>
                  <p:cNvGrpSpPr/>
                  <p:nvPr/>
                </p:nvGrpSpPr>
                <p:grpSpPr>
                  <a:xfrm>
                    <a:off x="15302" y="3514"/>
                    <a:ext cx="2141" cy="952"/>
                    <a:chOff x="15302" y="1934"/>
                    <a:chExt cx="2141" cy="952"/>
                  </a:xfrm>
                  <a:solidFill>
                    <a:srgbClr val="75B6E5"/>
                  </a:solidFill>
                </p:grpSpPr>
                <p:sp>
                  <p:nvSpPr>
                    <p:cNvPr id="227" name="六边形 226"/>
                    <p:cNvSpPr/>
                    <p:nvPr/>
                  </p:nvSpPr>
                  <p:spPr>
                    <a:xfrm>
                      <a:off x="15302" y="1934"/>
                      <a:ext cx="2141" cy="952"/>
                    </a:xfrm>
                    <a:prstGeom prst="hexagon">
                      <a:avLst/>
                    </a:prstGeom>
                    <a:solidFill>
                      <a:srgbClr val="3777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文本框 227"/>
                    <p:cNvSpPr txBox="1"/>
                    <p:nvPr>
                      <p:custDataLst>
                        <p:tags r:id="rId100"/>
                      </p:custDataLst>
                    </p:nvPr>
                  </p:nvSpPr>
                  <p:spPr>
                    <a:xfrm>
                      <a:off x="15744" y="2114"/>
                      <a:ext cx="1430" cy="592"/>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r>
                        <a:rPr lang="en-US" altLang="zh-CN" sz="1600" b="1" dirty="0">
                          <a:solidFill>
                            <a:schemeClr val="bg1"/>
                          </a:solidFill>
                        </a:rPr>
                        <a:t>Hadoop</a:t>
                      </a:r>
                      <a:endParaRPr lang="en-US" altLang="zh-CN" sz="1600" b="1" dirty="0">
                        <a:solidFill>
                          <a:schemeClr val="bg1"/>
                        </a:solidFill>
                      </a:endParaRPr>
                    </a:p>
                  </p:txBody>
                </p:sp>
              </p:grpSp>
              <p:grpSp>
                <p:nvGrpSpPr>
                  <p:cNvPr id="229" name="组合 228"/>
                  <p:cNvGrpSpPr/>
                  <p:nvPr/>
                </p:nvGrpSpPr>
                <p:grpSpPr>
                  <a:xfrm>
                    <a:off x="15285" y="5244"/>
                    <a:ext cx="2141" cy="952"/>
                    <a:chOff x="15284" y="1972"/>
                    <a:chExt cx="2141" cy="952"/>
                  </a:xfrm>
                </p:grpSpPr>
                <p:sp>
                  <p:nvSpPr>
                    <p:cNvPr id="230" name="六边形 229"/>
                    <p:cNvSpPr/>
                    <p:nvPr/>
                  </p:nvSpPr>
                  <p:spPr>
                    <a:xfrm>
                      <a:off x="15284" y="1972"/>
                      <a:ext cx="2141" cy="952"/>
                    </a:xfrm>
                    <a:prstGeom prst="hexagon">
                      <a:avLst/>
                    </a:prstGeom>
                    <a:solidFill>
                      <a:srgbClr val="3777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文本框 230"/>
                    <p:cNvSpPr txBox="1"/>
                    <p:nvPr>
                      <p:custDataLst>
                        <p:tags r:id="rId101"/>
                      </p:custDataLst>
                    </p:nvPr>
                  </p:nvSpPr>
                  <p:spPr>
                    <a:xfrm>
                      <a:off x="15743" y="2183"/>
                      <a:ext cx="1430" cy="592"/>
                    </a:xfrm>
                    <a:prstGeom prst="rect">
                      <a:avLst/>
                    </a:prstGeom>
                    <a:noFill/>
                  </p:spPr>
                  <p:txBody>
                    <a:bodyPr wrap="square" rtlCol="0">
                      <a:spAutoFit/>
                    </a:bodyPr>
                    <a:lstStyle/>
                    <a:p>
                      <a:r>
                        <a:rPr lang="en-US" altLang="zh-CN" sz="1600" b="1" dirty="0">
                          <a:solidFill>
                            <a:schemeClr val="bg1"/>
                          </a:solidFill>
                        </a:rPr>
                        <a:t>ETL</a:t>
                      </a:r>
                      <a:r>
                        <a:rPr lang="zh-CN" altLang="en-US" sz="1600" b="1" dirty="0">
                          <a:solidFill>
                            <a:schemeClr val="bg1"/>
                          </a:solidFill>
                        </a:rPr>
                        <a:t>工具</a:t>
                      </a:r>
                      <a:endParaRPr lang="zh-CN" altLang="en-US" sz="1600" b="1" dirty="0">
                        <a:solidFill>
                          <a:schemeClr val="bg1"/>
                        </a:solidFill>
                      </a:endParaRPr>
                    </a:p>
                  </p:txBody>
                </p:sp>
              </p:grpSp>
              <p:grpSp>
                <p:nvGrpSpPr>
                  <p:cNvPr id="232" name="组合 231"/>
                  <p:cNvGrpSpPr/>
                  <p:nvPr/>
                </p:nvGrpSpPr>
                <p:grpSpPr>
                  <a:xfrm>
                    <a:off x="15286" y="6768"/>
                    <a:ext cx="2141" cy="952"/>
                    <a:chOff x="15284" y="1972"/>
                    <a:chExt cx="2141" cy="952"/>
                  </a:xfrm>
                  <a:solidFill>
                    <a:srgbClr val="75B6E5"/>
                  </a:solidFill>
                </p:grpSpPr>
                <p:sp>
                  <p:nvSpPr>
                    <p:cNvPr id="233" name="六边形 232"/>
                    <p:cNvSpPr/>
                    <p:nvPr/>
                  </p:nvSpPr>
                  <p:spPr>
                    <a:xfrm>
                      <a:off x="15284" y="1972"/>
                      <a:ext cx="2141" cy="952"/>
                    </a:xfrm>
                    <a:prstGeom prst="hexagon">
                      <a:avLst/>
                    </a:prstGeom>
                    <a:solidFill>
                      <a:srgbClr val="3777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文本框 233"/>
                    <p:cNvSpPr txBox="1"/>
                    <p:nvPr>
                      <p:custDataLst>
                        <p:tags r:id="rId102"/>
                      </p:custDataLst>
                    </p:nvPr>
                  </p:nvSpPr>
                  <p:spPr>
                    <a:xfrm>
                      <a:off x="15804" y="2183"/>
                      <a:ext cx="1430" cy="592"/>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r>
                        <a:rPr lang="zh-CN" altLang="en-US" sz="1600" b="1" dirty="0">
                          <a:solidFill>
                            <a:schemeClr val="bg1"/>
                          </a:solidFill>
                        </a:rPr>
                        <a:t>流处理</a:t>
                      </a:r>
                      <a:endParaRPr lang="zh-CN" altLang="en-US" sz="1600" b="1" dirty="0">
                        <a:solidFill>
                          <a:schemeClr val="bg1"/>
                        </a:solidFill>
                      </a:endParaRPr>
                    </a:p>
                  </p:txBody>
                </p:sp>
              </p:grpSp>
            </p:grpSp>
          </p:grpSp>
        </p:grpSp>
        <p:grpSp>
          <p:nvGrpSpPr>
            <p:cNvPr id="18" name="组合 17"/>
            <p:cNvGrpSpPr/>
            <p:nvPr/>
          </p:nvGrpSpPr>
          <p:grpSpPr>
            <a:xfrm>
              <a:off x="1658647" y="347898"/>
              <a:ext cx="600202" cy="6330827"/>
              <a:chOff x="1658647" y="347898"/>
              <a:chExt cx="600202" cy="6330827"/>
            </a:xfrm>
          </p:grpSpPr>
          <p:sp>
            <p:nvSpPr>
              <p:cNvPr id="3" name="矩形 2"/>
              <p:cNvSpPr/>
              <p:nvPr/>
            </p:nvSpPr>
            <p:spPr>
              <a:xfrm>
                <a:off x="1658647" y="347898"/>
                <a:ext cx="600202" cy="6330827"/>
              </a:xfrm>
              <a:prstGeom prst="rect">
                <a:avLst/>
              </a:prstGeom>
              <a:solidFill>
                <a:srgbClr val="D2413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32127" y="1305156"/>
                <a:ext cx="453701" cy="4255241"/>
              </a:xfrm>
              <a:prstGeom prst="rect">
                <a:avLst/>
              </a:prstGeom>
              <a:noFill/>
            </p:spPr>
            <p:txBody>
              <a:bodyPr wrap="square" rtlCol="0">
                <a:spAutoFit/>
              </a:bodyPr>
              <a:lstStyle/>
              <a:p>
                <a:r>
                  <a:rPr lang="zh-CN" altLang="en-US" b="1" dirty="0">
                    <a:solidFill>
                      <a:schemeClr val="bg1"/>
                    </a:solidFill>
                  </a:rPr>
                  <a:t>工程给付项目整体技术方案架构</a:t>
                </a:r>
                <a:endParaRPr lang="zh-CN" altLang="en-US" b="1" dirty="0">
                  <a:solidFill>
                    <a:schemeClr val="bg1"/>
                  </a:solidFill>
                </a:endParaRPr>
              </a:p>
            </p:txBody>
          </p:sp>
        </p:grpSp>
      </p:grpSp>
      <p:grpSp>
        <p:nvGrpSpPr>
          <p:cNvPr id="273" name="组合 272"/>
          <p:cNvGrpSpPr/>
          <p:nvPr/>
        </p:nvGrpSpPr>
        <p:grpSpPr>
          <a:xfrm>
            <a:off x="0" y="224604"/>
            <a:ext cx="4994275" cy="480060"/>
            <a:chOff x="0" y="557"/>
            <a:chExt cx="7865" cy="756"/>
          </a:xfrm>
        </p:grpSpPr>
        <p:grpSp>
          <p:nvGrpSpPr>
            <p:cNvPr id="276" name="组合 275"/>
            <p:cNvGrpSpPr/>
            <p:nvPr/>
          </p:nvGrpSpPr>
          <p:grpSpPr>
            <a:xfrm>
              <a:off x="299" y="557"/>
              <a:ext cx="7566" cy="756"/>
              <a:chOff x="-442" y="540"/>
              <a:chExt cx="7566" cy="756"/>
            </a:xfrm>
          </p:grpSpPr>
          <p:grpSp>
            <p:nvGrpSpPr>
              <p:cNvPr id="279" name="组合 278"/>
              <p:cNvGrpSpPr/>
              <p:nvPr/>
            </p:nvGrpSpPr>
            <p:grpSpPr>
              <a:xfrm>
                <a:off x="-442" y="540"/>
                <a:ext cx="7566" cy="756"/>
                <a:chOff x="-426" y="540"/>
                <a:chExt cx="7298" cy="756"/>
              </a:xfrm>
            </p:grpSpPr>
            <p:sp>
              <p:nvSpPr>
                <p:cNvPr id="283" name="矩形 282"/>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圆角矩形 283"/>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2" name="文本框 281"/>
              <p:cNvSpPr txBox="1"/>
              <p:nvPr/>
            </p:nvSpPr>
            <p:spPr>
              <a:xfrm>
                <a:off x="-204" y="603"/>
                <a:ext cx="6934" cy="630"/>
              </a:xfrm>
              <a:prstGeom prst="rect">
                <a:avLst/>
              </a:prstGeom>
              <a:noFill/>
            </p:spPr>
            <p:txBody>
              <a:bodyPr wrap="square" rtlCol="0">
                <a:spAutoFit/>
              </a:bodyPr>
              <a:lstStyle/>
              <a:p>
                <a:r>
                  <a:rPr lang="zh-CN" altLang="en-US" sz="2000" b="1" dirty="0">
                    <a:solidFill>
                      <a:schemeClr val="bg1"/>
                    </a:solidFill>
                    <a:sym typeface="+mn-ea"/>
                  </a:rPr>
                  <a:t>解决方案总述</a:t>
                </a:r>
                <a:r>
                  <a:rPr lang="en-US" altLang="zh-CN" sz="2000" b="1" dirty="0">
                    <a:solidFill>
                      <a:schemeClr val="bg1"/>
                    </a:solidFill>
                    <a:sym typeface="+mn-ea"/>
                  </a:rPr>
                  <a:t>----</a:t>
                </a:r>
                <a:r>
                  <a:rPr lang="zh-CN" altLang="en-US" sz="2000" b="1" dirty="0">
                    <a:solidFill>
                      <a:schemeClr val="bg1"/>
                    </a:solidFill>
                    <a:sym typeface="+mn-ea"/>
                  </a:rPr>
                  <a:t>中台技术方案架构</a:t>
                </a:r>
                <a:endParaRPr lang="zh-CN" altLang="en-US" sz="2000" b="1" dirty="0">
                  <a:solidFill>
                    <a:schemeClr val="bg1"/>
                  </a:solidFill>
                </a:endParaRPr>
              </a:p>
            </p:txBody>
          </p:sp>
        </p:grpSp>
        <p:sp>
          <p:nvSpPr>
            <p:cNvPr id="278" name="矩形 277"/>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257175" y="1371600"/>
            <a:ext cx="1657985" cy="4523105"/>
          </a:xfrm>
          <a:prstGeom prst="rect">
            <a:avLst/>
          </a:prstGeom>
          <a:noFill/>
          <a:extLst>
            <a:ext uri="{909E8E84-426E-40DD-AFC4-6F175D3DCCD1}">
              <a14:hiddenFill xmlns:a14="http://schemas.microsoft.com/office/drawing/2010/main">
                <a:solidFill>
                  <a:srgbClr val="FF0000"/>
                </a:solidFill>
              </a14:hiddenFill>
            </a:ext>
          </a:extLst>
        </p:spPr>
        <p:txBody>
          <a:bodyPr wrap="square" rtlCol="0">
            <a:spAutoFit/>
          </a:bodyPr>
          <a:lstStyle/>
          <a:p>
            <a:r>
              <a:rPr lang="en-US" altLang="zh-CN" sz="1600" dirty="0">
                <a:solidFill>
                  <a:schemeClr val="bg1">
                    <a:lumMod val="50000"/>
                  </a:schemeClr>
                </a:solidFill>
                <a:latin typeface="+mn-ea"/>
                <a:cs typeface="Levenim MT" pitchFamily="2" charset="-79"/>
                <a:sym typeface="+mn-ea"/>
              </a:rPr>
              <a:t>       </a:t>
            </a:r>
            <a:r>
              <a:rPr lang="zh-CN" altLang="en-US" sz="1600" dirty="0">
                <a:solidFill>
                  <a:schemeClr val="bg1">
                    <a:lumMod val="50000"/>
                  </a:schemeClr>
                </a:solidFill>
              </a:rPr>
              <a:t>工程给付项目整体技术方案分为</a:t>
            </a:r>
            <a:r>
              <a:rPr lang="en-US" altLang="zh-CN" sz="1600" dirty="0">
                <a:solidFill>
                  <a:schemeClr val="bg1">
                    <a:lumMod val="50000"/>
                  </a:schemeClr>
                </a:solidFill>
              </a:rPr>
              <a:t>3</a:t>
            </a:r>
            <a:r>
              <a:rPr lang="zh-CN" altLang="en-US" sz="1600" dirty="0">
                <a:solidFill>
                  <a:schemeClr val="bg1">
                    <a:lumMod val="50000"/>
                  </a:schemeClr>
                </a:solidFill>
              </a:rPr>
              <a:t>个层，分别是基础设施层</a:t>
            </a:r>
            <a:r>
              <a:rPr lang="en-US" altLang="zh-CN" sz="1600" dirty="0">
                <a:solidFill>
                  <a:schemeClr val="bg1">
                    <a:lumMod val="50000"/>
                  </a:schemeClr>
                </a:solidFill>
              </a:rPr>
              <a:t>IAAS</a:t>
            </a:r>
            <a:r>
              <a:rPr lang="zh-CN" altLang="en-US" sz="1600" dirty="0">
                <a:solidFill>
                  <a:schemeClr val="bg1">
                    <a:lumMod val="50000"/>
                  </a:schemeClr>
                </a:solidFill>
              </a:rPr>
              <a:t>、平台服务层</a:t>
            </a:r>
            <a:r>
              <a:rPr lang="en-US" altLang="zh-CN" sz="1600" dirty="0">
                <a:solidFill>
                  <a:schemeClr val="bg1">
                    <a:lumMod val="50000"/>
                  </a:schemeClr>
                </a:solidFill>
              </a:rPr>
              <a:t>PAAS</a:t>
            </a:r>
            <a:r>
              <a:rPr lang="zh-CN" altLang="en-US" sz="1600" dirty="0">
                <a:solidFill>
                  <a:schemeClr val="bg1">
                    <a:lumMod val="50000"/>
                  </a:schemeClr>
                </a:solidFill>
              </a:rPr>
              <a:t>及业务应用服务层</a:t>
            </a:r>
            <a:r>
              <a:rPr lang="en-US" altLang="zh-CN" sz="1600" dirty="0">
                <a:solidFill>
                  <a:schemeClr val="bg1">
                    <a:lumMod val="50000"/>
                  </a:schemeClr>
                </a:solidFill>
              </a:rPr>
              <a:t>SAAS</a:t>
            </a:r>
            <a:r>
              <a:rPr lang="zh-CN" altLang="en-US" sz="1600" dirty="0">
                <a:solidFill>
                  <a:schemeClr val="bg1">
                    <a:lumMod val="50000"/>
                  </a:schemeClr>
                </a:solidFill>
              </a:rPr>
              <a:t>。</a:t>
            </a:r>
            <a:endParaRPr lang="zh-CN" altLang="en-US" sz="1600" dirty="0">
              <a:solidFill>
                <a:schemeClr val="bg1">
                  <a:lumMod val="50000"/>
                </a:schemeClr>
              </a:solidFill>
            </a:endParaRPr>
          </a:p>
          <a:p>
            <a:endParaRPr lang="zh-CN" altLang="en-US" sz="1600" dirty="0">
              <a:solidFill>
                <a:schemeClr val="bg1">
                  <a:lumMod val="50000"/>
                </a:schemeClr>
              </a:solidFill>
            </a:endParaRPr>
          </a:p>
          <a:p>
            <a:endParaRPr lang="zh-CN" altLang="en-US" sz="1600" dirty="0">
              <a:solidFill>
                <a:schemeClr val="bg1">
                  <a:lumMod val="50000"/>
                </a:schemeClr>
              </a:solidFill>
            </a:endParaRPr>
          </a:p>
          <a:p>
            <a:r>
              <a:rPr lang="en-US" altLang="zh-CN" sz="1600" dirty="0">
                <a:solidFill>
                  <a:schemeClr val="bg1">
                    <a:lumMod val="50000"/>
                  </a:schemeClr>
                </a:solidFill>
                <a:latin typeface="+mn-ea"/>
                <a:cs typeface="Levenim MT" pitchFamily="2" charset="-79"/>
                <a:sym typeface="+mn-ea"/>
              </a:rPr>
              <a:t>       </a:t>
            </a:r>
            <a:r>
              <a:rPr lang="zh-CN" altLang="en-US" sz="1600" dirty="0">
                <a:solidFill>
                  <a:schemeClr val="bg1">
                    <a:lumMod val="50000"/>
                  </a:schemeClr>
                </a:solidFill>
              </a:rPr>
              <a:t>其中</a:t>
            </a:r>
            <a:r>
              <a:rPr lang="en-US" altLang="zh-CN" sz="1600" dirty="0">
                <a:solidFill>
                  <a:schemeClr val="bg1">
                    <a:lumMod val="50000"/>
                  </a:schemeClr>
                </a:solidFill>
              </a:rPr>
              <a:t>PAAS</a:t>
            </a:r>
            <a:r>
              <a:rPr lang="zh-CN" altLang="en-US" sz="1600" dirty="0">
                <a:solidFill>
                  <a:schemeClr val="bg1">
                    <a:lumMod val="50000"/>
                  </a:schemeClr>
                </a:solidFill>
              </a:rPr>
              <a:t>层包含大数据平台，该平台负责数据采集、数据清洗、数据分析、数据存储，为下游系统提供数据服务，支撑海量数据分析。</a:t>
            </a:r>
            <a:endParaRPr lang="zh-CN" altLang="en-US" sz="1600" dirty="0">
              <a:solidFill>
                <a:schemeClr val="bg1">
                  <a:lumMod val="50000"/>
                </a:schemeClr>
              </a:solidFill>
            </a:endParaRPr>
          </a:p>
        </p:txBody>
      </p:sp>
      <p:sp>
        <p:nvSpPr>
          <p:cNvPr id="22" name="矩形 21"/>
          <p:cNvSpPr/>
          <p:nvPr/>
        </p:nvSpPr>
        <p:spPr>
          <a:xfrm>
            <a:off x="122555" y="993775"/>
            <a:ext cx="1927225" cy="5122545"/>
          </a:xfrm>
          <a:prstGeom prst="rect">
            <a:avLst/>
          </a:prstGeom>
          <a:noFill/>
          <a:ln w="19050">
            <a:solidFill>
              <a:schemeClr val="bg1">
                <a:lumMod val="6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03"/>
    </p:custData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2"/>
          <a:stretch>
            <a:fillRect/>
          </a:stretch>
        </p:blipFill>
        <p:spPr>
          <a:xfrm>
            <a:off x="-656774" y="-324665"/>
            <a:ext cx="13368548" cy="7596482"/>
          </a:xfrm>
          <a:prstGeom prst="rect">
            <a:avLst/>
          </a:prstGeom>
        </p:spPr>
      </p:pic>
      <p:sp>
        <p:nvSpPr>
          <p:cNvPr id="5" name="矩形 4"/>
          <p:cNvSpPr/>
          <p:nvPr/>
        </p:nvSpPr>
        <p:spPr>
          <a:xfrm>
            <a:off x="0" y="1863398"/>
            <a:ext cx="12311016" cy="2800591"/>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a:off x="703121" y="2276389"/>
            <a:ext cx="1711468" cy="1989765"/>
          </a:xfrm>
          <a:custGeom>
            <a:avLst/>
            <a:gdLst>
              <a:gd name="T0" fmla="*/ 771 w 1519"/>
              <a:gd name="T1" fmla="*/ 1673 h 1766"/>
              <a:gd name="T2" fmla="*/ 70 w 1519"/>
              <a:gd name="T3" fmla="*/ 1278 h 1766"/>
              <a:gd name="T4" fmla="*/ 70 w 1519"/>
              <a:gd name="T5" fmla="*/ 488 h 1766"/>
              <a:gd name="T6" fmla="*/ 771 w 1519"/>
              <a:gd name="T7" fmla="*/ 93 h 1766"/>
              <a:gd name="T8" fmla="*/ 1449 w 1519"/>
              <a:gd name="T9" fmla="*/ 488 h 1766"/>
              <a:gd name="T10" fmla="*/ 1449 w 1519"/>
              <a:gd name="T11" fmla="*/ 1278 h 1766"/>
              <a:gd name="T12" fmla="*/ 771 w 1519"/>
              <a:gd name="T13" fmla="*/ 1673 h 1766"/>
              <a:gd name="T14" fmla="*/ 771 w 1519"/>
              <a:gd name="T15" fmla="*/ 0 h 1766"/>
              <a:gd name="T16" fmla="*/ 0 w 1519"/>
              <a:gd name="T17" fmla="*/ 441 h 1766"/>
              <a:gd name="T18" fmla="*/ 0 w 1519"/>
              <a:gd name="T19" fmla="*/ 1325 h 1766"/>
              <a:gd name="T20" fmla="*/ 771 w 1519"/>
              <a:gd name="T21" fmla="*/ 1766 h 1766"/>
              <a:gd name="T22" fmla="*/ 1519 w 1519"/>
              <a:gd name="T23" fmla="*/ 1325 h 1766"/>
              <a:gd name="T24" fmla="*/ 1519 w 1519"/>
              <a:gd name="T25" fmla="*/ 441 h 1766"/>
              <a:gd name="T26" fmla="*/ 771 w 1519"/>
              <a:gd name="T2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9" h="1766">
                <a:moveTo>
                  <a:pt x="771" y="1673"/>
                </a:moveTo>
                <a:lnTo>
                  <a:pt x="70" y="1278"/>
                </a:lnTo>
                <a:lnTo>
                  <a:pt x="70" y="488"/>
                </a:lnTo>
                <a:lnTo>
                  <a:pt x="771" y="93"/>
                </a:lnTo>
                <a:lnTo>
                  <a:pt x="1449" y="488"/>
                </a:lnTo>
                <a:lnTo>
                  <a:pt x="1449" y="1278"/>
                </a:lnTo>
                <a:lnTo>
                  <a:pt x="771" y="1673"/>
                </a:lnTo>
                <a:close/>
                <a:moveTo>
                  <a:pt x="771" y="0"/>
                </a:moveTo>
                <a:lnTo>
                  <a:pt x="0" y="441"/>
                </a:lnTo>
                <a:lnTo>
                  <a:pt x="0" y="1325"/>
                </a:lnTo>
                <a:lnTo>
                  <a:pt x="771" y="1766"/>
                </a:lnTo>
                <a:lnTo>
                  <a:pt x="1519" y="1325"/>
                </a:lnTo>
                <a:lnTo>
                  <a:pt x="1519" y="441"/>
                </a:lnTo>
                <a:lnTo>
                  <a:pt x="77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7" name="直接连接符 6"/>
          <p:cNvCxnSpPr/>
          <p:nvPr/>
        </p:nvCxnSpPr>
        <p:spPr>
          <a:xfrm>
            <a:off x="-31068" y="4470400"/>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535184" y="2061029"/>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84488" y="2597209"/>
            <a:ext cx="6254750" cy="768350"/>
          </a:xfrm>
          <a:prstGeom prst="rect">
            <a:avLst/>
          </a:prstGeom>
          <a:noFill/>
        </p:spPr>
        <p:txBody>
          <a:bodyPr wrap="none" rtlCol="0">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解决方案</a:t>
            </a:r>
            <a:r>
              <a:rPr lang="en-US" altLang="zh-CN" sz="4400" dirty="0">
                <a:solidFill>
                  <a:schemeClr val="bg1"/>
                </a:solidFill>
                <a:latin typeface="微软雅黑" panose="020B0503020204020204" pitchFamily="34" charset="-122"/>
                <a:ea typeface="微软雅黑" panose="020B0503020204020204" pitchFamily="34" charset="-122"/>
              </a:rPr>
              <a:t>--</a:t>
            </a:r>
            <a:r>
              <a:rPr lang="zh-CN" altLang="en-US" sz="4400" dirty="0">
                <a:solidFill>
                  <a:schemeClr val="bg1"/>
                </a:solidFill>
                <a:latin typeface="微软雅黑" panose="020B0503020204020204" pitchFamily="34" charset="-122"/>
                <a:ea typeface="微软雅黑" panose="020B0503020204020204" pitchFamily="34" charset="-122"/>
              </a:rPr>
              <a:t>信用体系搭建</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715783" y="3385266"/>
            <a:ext cx="4623435" cy="46037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Establishment of credit system</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432354" y="2389715"/>
            <a:ext cx="2319866" cy="2542363"/>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zh-CN" altLang="en-US" dirty="0">
                <a:solidFill>
                  <a:schemeClr val="bg1"/>
                </a:solidFill>
              </a:rPr>
              <a:t>指标体系搭建</a:t>
            </a:r>
            <a:endParaRPr lang="en-US" altLang="zh-CN" dirty="0">
              <a:solidFill>
                <a:schemeClr val="bg1"/>
              </a:solidFill>
            </a:endParaRPr>
          </a:p>
          <a:p>
            <a:pPr marL="285750" indent="-285750">
              <a:lnSpc>
                <a:spcPct val="150000"/>
              </a:lnSpc>
              <a:buFont typeface="Arial" panose="020B0604020202020204" pitchFamily="34" charset="0"/>
              <a:buChar char="•"/>
            </a:pPr>
            <a:r>
              <a:rPr lang="zh-CN" altLang="en-US" dirty="0">
                <a:solidFill>
                  <a:schemeClr val="bg1"/>
                </a:solidFill>
                <a:sym typeface="+mn-ea"/>
              </a:rPr>
              <a:t>企业关系关联图谱</a:t>
            </a:r>
            <a:endParaRPr lang="en-US" altLang="zh-CN" dirty="0">
              <a:solidFill>
                <a:schemeClr val="bg1"/>
              </a:solidFill>
              <a:sym typeface="+mn-ea"/>
            </a:endParaRPr>
          </a:p>
          <a:p>
            <a:pPr marL="285750" indent="-285750">
              <a:lnSpc>
                <a:spcPct val="150000"/>
              </a:lnSpc>
              <a:buFont typeface="Arial" panose="020B0604020202020204" pitchFamily="34" charset="0"/>
              <a:buChar char="•"/>
            </a:pPr>
            <a:r>
              <a:rPr lang="zh-CN" altLang="en-US" dirty="0">
                <a:solidFill>
                  <a:schemeClr val="bg1"/>
                </a:solidFill>
                <a:sym typeface="+mn-ea"/>
              </a:rPr>
              <a:t>企业风险维度评估</a:t>
            </a:r>
            <a:endParaRPr lang="en-US" altLang="zh-CN" dirty="0">
              <a:solidFill>
                <a:schemeClr val="bg1"/>
              </a:solidFill>
              <a:sym typeface="+mn-ea"/>
            </a:endParaRPr>
          </a:p>
          <a:p>
            <a:pPr marL="285750" indent="-285750">
              <a:lnSpc>
                <a:spcPct val="150000"/>
              </a:lnSpc>
              <a:buFont typeface="Arial" panose="020B0604020202020204" pitchFamily="34" charset="0"/>
              <a:buChar char="•"/>
            </a:pPr>
            <a:endParaRPr lang="zh-CN" altLang="en-US" b="1" dirty="0">
              <a:solidFill>
                <a:schemeClr val="bg1"/>
              </a:solidFill>
              <a:sym typeface="+mn-ea"/>
            </a:endParaRPr>
          </a:p>
          <a:p>
            <a:pPr marL="285750" indent="-285750">
              <a:lnSpc>
                <a:spcPct val="150000"/>
              </a:lnSpc>
              <a:buFont typeface="Arial" panose="020B0604020202020204" pitchFamily="34" charset="0"/>
              <a:buChar char="•"/>
            </a:pPr>
            <a:endParaRPr lang="zh-CN" altLang="en-US" dirty="0">
              <a:solidFill>
                <a:schemeClr val="bg1"/>
              </a:solidFill>
              <a:sym typeface="+mn-ea"/>
            </a:endParaRPr>
          </a:p>
          <a:p>
            <a:pPr marL="285750" indent="-285750" algn="l">
              <a:lnSpc>
                <a:spcPct val="150000"/>
              </a:lnSpc>
              <a:buFont typeface="Arial" panose="020B0604020202020204" pitchFamily="34" charset="0"/>
              <a:buChar char="•"/>
            </a:pPr>
            <a:endParaRPr lang="zh-CN" altLang="en-US" dirty="0">
              <a:solidFill>
                <a:schemeClr val="bg1"/>
              </a:solidFill>
            </a:endParaRPr>
          </a:p>
        </p:txBody>
      </p:sp>
      <p:sp>
        <p:nvSpPr>
          <p:cNvPr id="9" name="矩形 8"/>
          <p:cNvSpPr/>
          <p:nvPr/>
        </p:nvSpPr>
        <p:spPr>
          <a:xfrm>
            <a:off x="800983" y="2523804"/>
            <a:ext cx="1515159" cy="1323439"/>
          </a:xfrm>
          <a:prstGeom prst="rect">
            <a:avLst/>
          </a:prstGeom>
        </p:spPr>
        <p:txBody>
          <a:bodyPr wrap="none">
            <a:spAutoFit/>
          </a:bodyPr>
          <a:lstStyle/>
          <a:p>
            <a:pPr algn="ctr"/>
            <a:r>
              <a:rPr lang="en-US" altLang="zh-CN" sz="8000" dirty="0">
                <a:solidFill>
                  <a:schemeClr val="bg1"/>
                </a:solidFill>
                <a:latin typeface="Impact" panose="020B0806030902050204" pitchFamily="34" charset="0"/>
              </a:rPr>
              <a:t>2-2</a:t>
            </a:r>
            <a:endParaRPr lang="en-US" altLang="zh-CN" sz="8000" dirty="0">
              <a:solidFill>
                <a:schemeClr val="bg1"/>
              </a:solidFill>
              <a:latin typeface="Impact" panose="020B0806030902050204" pitchFamily="34" charset="0"/>
            </a:endParaRPr>
          </a:p>
        </p:txBody>
      </p:sp>
      <p:sp>
        <p:nvSpPr>
          <p:cNvPr id="10" name="文本框 9"/>
          <p:cNvSpPr txBox="1"/>
          <p:nvPr/>
        </p:nvSpPr>
        <p:spPr>
          <a:xfrm>
            <a:off x="585175" y="3597863"/>
            <a:ext cx="1947360" cy="460375"/>
          </a:xfrm>
          <a:prstGeom prst="rect">
            <a:avLst/>
          </a:prstGeom>
          <a:solidFill>
            <a:srgbClr val="303C41"/>
          </a:solidFill>
        </p:spPr>
        <p:txBody>
          <a:bodyPr wrap="square" rtlCol="0">
            <a:spAutoFit/>
          </a:bodyPr>
          <a:lstStyle/>
          <a:p>
            <a:pPr algn="dist"/>
            <a:r>
              <a:rPr lang="en-US" altLang="zh-CN" sz="2400" dirty="0">
                <a:solidFill>
                  <a:schemeClr val="bg1"/>
                </a:solidFill>
              </a:rPr>
              <a:t>PART TWO</a:t>
            </a:r>
            <a:endParaRPr lang="zh-CN" altLang="en-US" sz="2400"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949690" y="1348740"/>
            <a:ext cx="2809240" cy="3460750"/>
          </a:xfrm>
          <a:prstGeom prst="roundRect">
            <a:avLst/>
          </a:prstGeom>
          <a:noFill/>
          <a:ln w="19050">
            <a:solidFill>
              <a:schemeClr val="bg1">
                <a:lumMod val="65000"/>
              </a:schemeClr>
            </a:solidFill>
            <a:prstDash val="dash"/>
          </a:ln>
          <a:extLst>
            <a:ext uri="{909E8E84-426E-40DD-AFC4-6F175D3DCCD1}">
              <a14:hiddenFill xmlns:a14="http://schemas.microsoft.com/office/drawing/2010/main">
                <a:solidFill>
                  <a:srgbClr val="D241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1"/>
            </p:custDataLst>
          </p:nvPr>
        </p:nvSpPr>
        <p:spPr>
          <a:xfrm>
            <a:off x="163195" y="5222984"/>
            <a:ext cx="11865428" cy="829945"/>
          </a:xfrm>
          <a:prstGeom prst="rect">
            <a:avLst/>
          </a:prstGeom>
          <a:noFill/>
        </p:spPr>
        <p:txBody>
          <a:bodyPr wrap="square">
            <a:spAutoFit/>
          </a:bodyPr>
          <a:lstStyle/>
          <a:p>
            <a:r>
              <a:rPr lang="en-US" altLang="zh-CN" sz="1600" dirty="0">
                <a:solidFill>
                  <a:schemeClr val="bg1">
                    <a:lumMod val="50000"/>
                  </a:schemeClr>
                </a:solidFill>
                <a:latin typeface="+mn-ea"/>
                <a:cs typeface="Levenim MT" pitchFamily="2" charset="-79"/>
                <a:sym typeface="+mn-ea"/>
              </a:rPr>
              <a:t>       </a:t>
            </a:r>
            <a:r>
              <a:rPr lang="zh-CN" altLang="en-US" sz="1600" b="0" i="0" dirty="0">
                <a:solidFill>
                  <a:schemeClr val="bg1">
                    <a:lumMod val="50000"/>
                  </a:schemeClr>
                </a:solidFill>
                <a:effectLst/>
                <a:latin typeface="-apple-system"/>
              </a:rPr>
              <a:t>数据指标体系建设的方法可以总结为三个步骤，即明确业务目标，理清用户生命周期以及行为路径以及指标分层治理，在这三个步骤当中又涉及</a:t>
            </a:r>
            <a:r>
              <a:rPr lang="en-US" altLang="zh-CN" sz="1600" b="0" i="0" dirty="0">
                <a:solidFill>
                  <a:schemeClr val="bg1">
                    <a:lumMod val="50000"/>
                  </a:schemeClr>
                </a:solidFill>
                <a:effectLst/>
                <a:cs typeface="+mn-lt"/>
              </a:rPr>
              <a:t>OSM(</a:t>
            </a:r>
            <a:r>
              <a:rPr lang="en-US" altLang="zh-CN" sz="1600" b="0" i="0" dirty="0" err="1">
                <a:solidFill>
                  <a:schemeClr val="bg1">
                    <a:lumMod val="50000"/>
                  </a:schemeClr>
                </a:solidFill>
                <a:effectLst/>
                <a:cs typeface="+mn-lt"/>
              </a:rPr>
              <a:t>Object,Strategy,Measure</a:t>
            </a:r>
            <a:r>
              <a:rPr lang="en-US" altLang="zh-CN" sz="1600" b="0" i="0" dirty="0">
                <a:solidFill>
                  <a:schemeClr val="bg1">
                    <a:lumMod val="50000"/>
                  </a:schemeClr>
                </a:solidFill>
                <a:effectLst/>
                <a:cs typeface="+mn-lt"/>
              </a:rPr>
              <a:t>),AARRR(</a:t>
            </a:r>
            <a:r>
              <a:rPr lang="en-US" altLang="zh-CN" sz="1600" b="0" i="0" dirty="0" err="1">
                <a:solidFill>
                  <a:schemeClr val="bg1">
                    <a:lumMod val="50000"/>
                  </a:schemeClr>
                </a:solidFill>
                <a:effectLst/>
                <a:cs typeface="+mn-lt"/>
              </a:rPr>
              <a:t>Acquisition,Activation,Retention,Revenue,Referral</a:t>
            </a:r>
            <a:r>
              <a:rPr lang="en-US" altLang="zh-CN" sz="1600" b="0" i="0" dirty="0">
                <a:solidFill>
                  <a:schemeClr val="bg1">
                    <a:lumMod val="50000"/>
                  </a:schemeClr>
                </a:solidFill>
                <a:effectLst/>
                <a:cs typeface="+mn-lt"/>
              </a:rPr>
              <a:t>),UJM(User, Journey, Map), MECE (Mutually Exclusive, Collectively Exhaustive) </a:t>
            </a:r>
            <a:r>
              <a:rPr lang="zh-CN" altLang="en-US" sz="1600" b="0" i="0" dirty="0">
                <a:solidFill>
                  <a:schemeClr val="bg1">
                    <a:lumMod val="50000"/>
                  </a:schemeClr>
                </a:solidFill>
                <a:effectLst/>
                <a:latin typeface="-apple-system"/>
              </a:rPr>
              <a:t>四个模型，这四个模型是指导我们构建完整而清晰的指标体系的方法论。</a:t>
            </a:r>
            <a:endParaRPr lang="zh-CN" altLang="en-US" sz="1600" dirty="0">
              <a:solidFill>
                <a:schemeClr val="bg1">
                  <a:lumMod val="50000"/>
                </a:schemeClr>
              </a:solidFill>
            </a:endParaRPr>
          </a:p>
        </p:txBody>
      </p:sp>
      <p:sp>
        <p:nvSpPr>
          <p:cNvPr id="7" name="文本框 6"/>
          <p:cNvSpPr txBox="1"/>
          <p:nvPr>
            <p:custDataLst>
              <p:tags r:id="rId2"/>
            </p:custDataLst>
          </p:nvPr>
        </p:nvSpPr>
        <p:spPr>
          <a:xfrm>
            <a:off x="8976360" y="1616710"/>
            <a:ext cx="2756535" cy="3138170"/>
          </a:xfrm>
          <a:prstGeom prst="rect">
            <a:avLst/>
          </a:prstGeom>
          <a:noFill/>
        </p:spPr>
        <p:txBody>
          <a:bodyPr wrap="square" rtlCol="0">
            <a:spAutoFit/>
          </a:bodyPr>
          <a:lstStyle/>
          <a:p>
            <a:r>
              <a:rPr lang="en-US" altLang="zh-CN" dirty="0">
                <a:solidFill>
                  <a:schemeClr val="tx1"/>
                </a:solidFill>
              </a:rPr>
              <a:t>        </a:t>
            </a:r>
            <a:r>
              <a:rPr lang="zh-CN" altLang="en-US" dirty="0">
                <a:solidFill>
                  <a:schemeClr val="tx1"/>
                </a:solidFill>
              </a:rPr>
              <a:t>据此将</a:t>
            </a:r>
            <a:r>
              <a:rPr lang="zh-CN" altLang="en-US" b="1" dirty="0">
                <a:solidFill>
                  <a:schemeClr val="tx1"/>
                </a:solidFill>
              </a:rPr>
              <a:t>企业端</a:t>
            </a:r>
            <a:r>
              <a:rPr lang="zh-CN" altLang="en-US" dirty="0">
                <a:solidFill>
                  <a:schemeClr val="tx1"/>
                </a:solidFill>
              </a:rPr>
              <a:t>指标简单划分为</a:t>
            </a:r>
            <a:r>
              <a:rPr lang="zh-CN" altLang="en-US" dirty="0">
                <a:solidFill>
                  <a:srgbClr val="D24132"/>
                </a:solidFill>
              </a:rPr>
              <a:t>企业资产，企业经营，项目执行</a:t>
            </a:r>
            <a:r>
              <a:rPr lang="zh-CN" altLang="en-US" dirty="0">
                <a:solidFill>
                  <a:schemeClr val="tx1"/>
                </a:solidFill>
              </a:rPr>
              <a:t>三个大维度，并作逐级逐层下钻、</a:t>
            </a:r>
            <a:r>
              <a:rPr lang="zh-CN" altLang="en-US" dirty="0">
                <a:solidFill>
                  <a:schemeClr val="tx1"/>
                </a:solidFill>
                <a:sym typeface="+mn-ea"/>
              </a:rPr>
              <a:t>细化。</a:t>
            </a:r>
            <a:endParaRPr lang="zh-CN" altLang="en-US" dirty="0">
              <a:solidFill>
                <a:schemeClr val="tx1"/>
              </a:solidFill>
            </a:endParaRPr>
          </a:p>
          <a:p>
            <a:endParaRPr lang="zh-CN" altLang="en-US" dirty="0">
              <a:solidFill>
                <a:schemeClr val="tx1"/>
              </a:solidFill>
            </a:endParaRPr>
          </a:p>
          <a:p>
            <a:r>
              <a:rPr lang="en-US" altLang="zh-CN" dirty="0">
                <a:solidFill>
                  <a:schemeClr val="tx1"/>
                </a:solidFill>
              </a:rPr>
              <a:t>         </a:t>
            </a:r>
            <a:r>
              <a:rPr lang="zh-CN" altLang="en-US" dirty="0">
                <a:solidFill>
                  <a:schemeClr val="tx1"/>
                </a:solidFill>
              </a:rPr>
              <a:t>对</a:t>
            </a:r>
            <a:r>
              <a:rPr lang="zh-CN" altLang="en-US" b="1" dirty="0">
                <a:solidFill>
                  <a:schemeClr val="tx1"/>
                </a:solidFill>
              </a:rPr>
              <a:t>工人端</a:t>
            </a:r>
            <a:r>
              <a:rPr lang="zh-CN" altLang="en-US" dirty="0">
                <a:solidFill>
                  <a:schemeClr val="tx1"/>
                </a:solidFill>
              </a:rPr>
              <a:t>可划分为</a:t>
            </a:r>
            <a:r>
              <a:rPr lang="zh-CN" altLang="en-US" dirty="0">
                <a:solidFill>
                  <a:srgbClr val="D24132"/>
                </a:solidFill>
              </a:rPr>
              <a:t>工人基础信息，工人劳动信息</a:t>
            </a:r>
            <a:r>
              <a:rPr lang="zh-CN" altLang="en-US" dirty="0">
                <a:solidFill>
                  <a:schemeClr val="tx1"/>
                </a:solidFill>
              </a:rPr>
              <a:t>两个大维度，并作逐级逐层</a:t>
            </a:r>
            <a:r>
              <a:rPr lang="zh-CN" altLang="en-US" dirty="0">
                <a:solidFill>
                  <a:schemeClr val="tx1"/>
                </a:solidFill>
                <a:sym typeface="+mn-ea"/>
              </a:rPr>
              <a:t>下钻、细化。</a:t>
            </a:r>
            <a:endParaRPr lang="en-US" altLang="zh-CN" dirty="0">
              <a:solidFill>
                <a:schemeClr val="tx1"/>
              </a:solidFill>
            </a:endParaRPr>
          </a:p>
          <a:p>
            <a:endParaRPr lang="en-US" altLang="zh-CN" dirty="0">
              <a:solidFill>
                <a:schemeClr val="tx1"/>
              </a:solidFill>
            </a:endParaRPr>
          </a:p>
        </p:txBody>
      </p:sp>
      <p:sp>
        <p:nvSpPr>
          <p:cNvPr id="35" name="矩形 34"/>
          <p:cNvSpPr/>
          <p:nvPr>
            <p:custDataLst>
              <p:tags r:id="rId3"/>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254000" y="1411605"/>
            <a:ext cx="8427085" cy="3397885"/>
            <a:chOff x="400" y="1741"/>
            <a:chExt cx="13271" cy="5351"/>
          </a:xfrm>
        </p:grpSpPr>
        <p:sp>
          <p:nvSpPr>
            <p:cNvPr id="3" name="矩形 2"/>
            <p:cNvSpPr/>
            <p:nvPr/>
          </p:nvSpPr>
          <p:spPr>
            <a:xfrm>
              <a:off x="760" y="2190"/>
              <a:ext cx="3160" cy="720"/>
            </a:xfrm>
            <a:prstGeom prst="rect">
              <a:avLst/>
            </a:prstGeom>
            <a:solidFill>
              <a:srgbClr val="189A7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a:t>业务目标 </a:t>
              </a:r>
              <a:r>
                <a:rPr lang="en-US" altLang="zh-CN" b="1"/>
                <a:t>Object</a:t>
              </a:r>
              <a:endParaRPr lang="en-US" altLang="zh-CN" b="1"/>
            </a:p>
          </p:txBody>
        </p:sp>
        <p:sp>
          <p:nvSpPr>
            <p:cNvPr id="11" name="矩形 10"/>
            <p:cNvSpPr/>
            <p:nvPr/>
          </p:nvSpPr>
          <p:spPr>
            <a:xfrm>
              <a:off x="760" y="5801"/>
              <a:ext cx="3160" cy="720"/>
            </a:xfrm>
            <a:prstGeom prst="rect">
              <a:avLst/>
            </a:prstGeom>
            <a:solidFill>
              <a:srgbClr val="F09C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a:t>评估指标 </a:t>
              </a:r>
              <a:r>
                <a:rPr lang="en-US" altLang="zh-CN" b="1"/>
                <a:t>Measure</a:t>
              </a:r>
              <a:endParaRPr lang="en-US" altLang="zh-CN" b="1"/>
            </a:p>
          </p:txBody>
        </p:sp>
        <p:sp>
          <p:nvSpPr>
            <p:cNvPr id="12" name="矩形 11"/>
            <p:cNvSpPr/>
            <p:nvPr/>
          </p:nvSpPr>
          <p:spPr>
            <a:xfrm>
              <a:off x="5440" y="5801"/>
              <a:ext cx="3160" cy="720"/>
            </a:xfrm>
            <a:prstGeom prst="rect">
              <a:avLst/>
            </a:prstGeom>
            <a:solidFill>
              <a:srgbClr val="F09C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a:t>核心</a:t>
              </a:r>
              <a:r>
                <a:rPr lang="en-US" altLang="zh-CN" b="1"/>
                <a:t>KPI</a:t>
              </a:r>
              <a:r>
                <a:rPr lang="zh-CN" altLang="en-US" b="1"/>
                <a:t>下钻细分</a:t>
              </a:r>
              <a:endParaRPr lang="zh-CN" altLang="en-US" b="1"/>
            </a:p>
          </p:txBody>
        </p:sp>
        <p:sp>
          <p:nvSpPr>
            <p:cNvPr id="13" name="矩形 12"/>
            <p:cNvSpPr/>
            <p:nvPr/>
          </p:nvSpPr>
          <p:spPr>
            <a:xfrm>
              <a:off x="760" y="3948"/>
              <a:ext cx="3160" cy="720"/>
            </a:xfrm>
            <a:prstGeom prst="rect">
              <a:avLst/>
            </a:prstGeom>
            <a:solidFill>
              <a:srgbClr val="37779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a:t>行动策略 </a:t>
              </a:r>
              <a:r>
                <a:rPr lang="en-US" altLang="zh-CN" b="1"/>
                <a:t>Strategy</a:t>
              </a:r>
              <a:endParaRPr lang="en-US" altLang="zh-CN" b="1"/>
            </a:p>
          </p:txBody>
        </p:sp>
        <p:sp>
          <p:nvSpPr>
            <p:cNvPr id="14" name="矩形 13"/>
            <p:cNvSpPr/>
            <p:nvPr/>
          </p:nvSpPr>
          <p:spPr>
            <a:xfrm>
              <a:off x="5440" y="3948"/>
              <a:ext cx="3160" cy="720"/>
            </a:xfrm>
            <a:prstGeom prst="rect">
              <a:avLst/>
            </a:prstGeom>
            <a:solidFill>
              <a:srgbClr val="37779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t>产品生命周期或</a:t>
              </a:r>
              <a:endParaRPr lang="zh-CN" altLang="en-US" sz="1400" b="1" dirty="0"/>
            </a:p>
            <a:p>
              <a:pPr algn="ctr"/>
              <a:r>
                <a:rPr lang="zh-CN" altLang="en-US" sz="1400" b="1" dirty="0"/>
                <a:t>用户行为路径分析</a:t>
              </a:r>
              <a:endParaRPr lang="zh-CN" altLang="en-US" sz="1400" b="1" dirty="0"/>
            </a:p>
          </p:txBody>
        </p:sp>
        <p:sp>
          <p:nvSpPr>
            <p:cNvPr id="15" name="矩形 14"/>
            <p:cNvSpPr/>
            <p:nvPr/>
          </p:nvSpPr>
          <p:spPr>
            <a:xfrm>
              <a:off x="5440" y="2190"/>
              <a:ext cx="3160" cy="720"/>
            </a:xfrm>
            <a:prstGeom prst="rect">
              <a:avLst/>
            </a:prstGeom>
            <a:solidFill>
              <a:srgbClr val="189A7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a:t>业务核心</a:t>
              </a:r>
              <a:r>
                <a:rPr lang="en-US" altLang="zh-CN" b="1"/>
                <a:t>KPI</a:t>
              </a:r>
              <a:endParaRPr lang="en-US" altLang="zh-CN" b="1"/>
            </a:p>
          </p:txBody>
        </p:sp>
        <p:sp>
          <p:nvSpPr>
            <p:cNvPr id="16" name="矩形 15"/>
            <p:cNvSpPr/>
            <p:nvPr/>
          </p:nvSpPr>
          <p:spPr>
            <a:xfrm>
              <a:off x="10120" y="2190"/>
              <a:ext cx="3160" cy="720"/>
            </a:xfrm>
            <a:prstGeom prst="rect">
              <a:avLst/>
            </a:prstGeom>
            <a:solidFill>
              <a:srgbClr val="189A7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a:t>业务侧制定</a:t>
              </a:r>
              <a:endParaRPr lang="zh-CN" altLang="en-US" b="1"/>
            </a:p>
          </p:txBody>
        </p:sp>
        <p:sp>
          <p:nvSpPr>
            <p:cNvPr id="17" name="矩形 16"/>
            <p:cNvSpPr/>
            <p:nvPr/>
          </p:nvSpPr>
          <p:spPr>
            <a:xfrm>
              <a:off x="10120" y="3653"/>
              <a:ext cx="3160" cy="458"/>
            </a:xfrm>
            <a:prstGeom prst="rect">
              <a:avLst/>
            </a:prstGeom>
            <a:solidFill>
              <a:srgbClr val="37779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a:t>AARRR</a:t>
              </a:r>
              <a:r>
                <a:rPr lang="zh-CN" altLang="en-US" b="1"/>
                <a:t>模型</a:t>
              </a:r>
              <a:endParaRPr lang="zh-CN" altLang="en-US" b="1"/>
            </a:p>
          </p:txBody>
        </p:sp>
        <p:sp>
          <p:nvSpPr>
            <p:cNvPr id="18" name="矩形 17"/>
            <p:cNvSpPr/>
            <p:nvPr/>
          </p:nvSpPr>
          <p:spPr>
            <a:xfrm>
              <a:off x="10120" y="4428"/>
              <a:ext cx="3160" cy="479"/>
            </a:xfrm>
            <a:prstGeom prst="rect">
              <a:avLst/>
            </a:prstGeom>
            <a:solidFill>
              <a:srgbClr val="37779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a:t>UJM</a:t>
              </a:r>
              <a:r>
                <a:rPr lang="zh-CN" altLang="en-US" b="1"/>
                <a:t>模型</a:t>
              </a:r>
              <a:endParaRPr lang="zh-CN" altLang="en-US" b="1"/>
            </a:p>
          </p:txBody>
        </p:sp>
        <p:sp>
          <p:nvSpPr>
            <p:cNvPr id="19" name="矩形 18"/>
            <p:cNvSpPr/>
            <p:nvPr/>
          </p:nvSpPr>
          <p:spPr>
            <a:xfrm>
              <a:off x="10120" y="5801"/>
              <a:ext cx="3160" cy="720"/>
            </a:xfrm>
            <a:prstGeom prst="rect">
              <a:avLst/>
            </a:prstGeom>
            <a:solidFill>
              <a:srgbClr val="F09C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a:t>MECE</a:t>
              </a:r>
              <a:r>
                <a:rPr lang="zh-CN" altLang="en-US" b="1"/>
                <a:t>模型</a:t>
              </a:r>
              <a:endParaRPr lang="zh-CN" altLang="en-US" b="1"/>
            </a:p>
          </p:txBody>
        </p:sp>
        <p:cxnSp>
          <p:nvCxnSpPr>
            <p:cNvPr id="20" name="直接箭头连接符 19"/>
            <p:cNvCxnSpPr>
              <a:stCxn id="3" idx="3"/>
              <a:endCxn id="15" idx="1"/>
            </p:cNvCxnSpPr>
            <p:nvPr/>
          </p:nvCxnSpPr>
          <p:spPr>
            <a:xfrm>
              <a:off x="3920" y="2550"/>
              <a:ext cx="1520" cy="0"/>
            </a:xfrm>
            <a:prstGeom prst="straightConnector1">
              <a:avLst/>
            </a:prstGeom>
            <a:ln w="19050">
              <a:solidFill>
                <a:srgbClr val="189A7F"/>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920" y="4253"/>
              <a:ext cx="1520" cy="0"/>
            </a:xfrm>
            <a:prstGeom prst="straightConnector1">
              <a:avLst/>
            </a:prstGeom>
            <a:ln w="19050">
              <a:solidFill>
                <a:srgbClr val="37779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920" y="6161"/>
              <a:ext cx="1520" cy="0"/>
            </a:xfrm>
            <a:prstGeom prst="straightConnector1">
              <a:avLst/>
            </a:prstGeom>
            <a:ln w="19050">
              <a:solidFill>
                <a:srgbClr val="F09C2A"/>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8600" y="2550"/>
              <a:ext cx="1520" cy="0"/>
            </a:xfrm>
            <a:prstGeom prst="straightConnector1">
              <a:avLst/>
            </a:prstGeom>
            <a:ln w="19050">
              <a:solidFill>
                <a:srgbClr val="189A7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7" idx="1"/>
            </p:cNvCxnSpPr>
            <p:nvPr/>
          </p:nvCxnSpPr>
          <p:spPr>
            <a:xfrm flipV="1">
              <a:off x="8600" y="3882"/>
              <a:ext cx="1520" cy="370"/>
            </a:xfrm>
            <a:prstGeom prst="straightConnector1">
              <a:avLst/>
            </a:prstGeom>
            <a:ln w="19050">
              <a:solidFill>
                <a:srgbClr val="37779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4" idx="3"/>
              <a:endCxn id="18" idx="1"/>
            </p:cNvCxnSpPr>
            <p:nvPr/>
          </p:nvCxnSpPr>
          <p:spPr>
            <a:xfrm>
              <a:off x="8600" y="4308"/>
              <a:ext cx="1520" cy="360"/>
            </a:xfrm>
            <a:prstGeom prst="straightConnector1">
              <a:avLst/>
            </a:prstGeom>
            <a:ln w="19050">
              <a:solidFill>
                <a:srgbClr val="37779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640" y="6161"/>
              <a:ext cx="1520" cy="0"/>
            </a:xfrm>
            <a:prstGeom prst="straightConnector1">
              <a:avLst/>
            </a:prstGeom>
            <a:ln w="19050">
              <a:solidFill>
                <a:srgbClr val="F09C2A"/>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00" y="1751"/>
              <a:ext cx="3880" cy="5341"/>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080" y="1741"/>
              <a:ext cx="3880" cy="5341"/>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791" y="1751"/>
              <a:ext cx="3880" cy="5341"/>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939800" y="989965"/>
            <a:ext cx="1112805" cy="369332"/>
          </a:xfrm>
          <a:prstGeom prst="rect">
            <a:avLst/>
          </a:prstGeom>
          <a:noFill/>
        </p:spPr>
        <p:txBody>
          <a:bodyPr wrap="none" rtlCol="0">
            <a:spAutoFit/>
          </a:bodyPr>
          <a:lstStyle/>
          <a:p>
            <a:r>
              <a:rPr lang="en-US" altLang="zh-CN" b="1" dirty="0"/>
              <a:t>OSM</a:t>
            </a:r>
            <a:r>
              <a:rPr lang="zh-CN" altLang="en-US" b="1" dirty="0"/>
              <a:t>模型</a:t>
            </a:r>
            <a:endParaRPr lang="zh-CN" altLang="en-US" b="1" dirty="0"/>
          </a:p>
        </p:txBody>
      </p:sp>
      <p:sp>
        <p:nvSpPr>
          <p:cNvPr id="32" name="文本框 31"/>
          <p:cNvSpPr txBox="1"/>
          <p:nvPr/>
        </p:nvSpPr>
        <p:spPr>
          <a:xfrm>
            <a:off x="3810635" y="989965"/>
            <a:ext cx="1097280" cy="368300"/>
          </a:xfrm>
          <a:prstGeom prst="rect">
            <a:avLst/>
          </a:prstGeom>
          <a:noFill/>
        </p:spPr>
        <p:txBody>
          <a:bodyPr wrap="none" rtlCol="0">
            <a:spAutoFit/>
          </a:bodyPr>
          <a:lstStyle/>
          <a:p>
            <a:r>
              <a:rPr lang="zh-CN" altLang="en-US" b="1" dirty="0"/>
              <a:t>模型解析</a:t>
            </a:r>
            <a:endParaRPr lang="zh-CN" altLang="en-US" b="1" dirty="0"/>
          </a:p>
        </p:txBody>
      </p:sp>
      <p:sp>
        <p:nvSpPr>
          <p:cNvPr id="33" name="文本框 32"/>
          <p:cNvSpPr txBox="1"/>
          <p:nvPr/>
        </p:nvSpPr>
        <p:spPr>
          <a:xfrm>
            <a:off x="6900545" y="989965"/>
            <a:ext cx="1097280" cy="368300"/>
          </a:xfrm>
          <a:prstGeom prst="rect">
            <a:avLst/>
          </a:prstGeom>
          <a:noFill/>
        </p:spPr>
        <p:txBody>
          <a:bodyPr wrap="none" rtlCol="0">
            <a:spAutoFit/>
          </a:bodyPr>
          <a:lstStyle/>
          <a:p>
            <a:r>
              <a:rPr lang="zh-CN" altLang="en-US" b="1" dirty="0"/>
              <a:t>实现方式</a:t>
            </a:r>
            <a:endParaRPr lang="zh-CN" altLang="en-US" b="1" dirty="0"/>
          </a:p>
        </p:txBody>
      </p:sp>
      <p:grpSp>
        <p:nvGrpSpPr>
          <p:cNvPr id="36" name="组合 35"/>
          <p:cNvGrpSpPr/>
          <p:nvPr/>
        </p:nvGrpSpPr>
        <p:grpSpPr>
          <a:xfrm>
            <a:off x="0" y="224604"/>
            <a:ext cx="4994275" cy="480060"/>
            <a:chOff x="0" y="557"/>
            <a:chExt cx="7865" cy="756"/>
          </a:xfrm>
        </p:grpSpPr>
        <p:grpSp>
          <p:nvGrpSpPr>
            <p:cNvPr id="37" name="组合 36"/>
            <p:cNvGrpSpPr/>
            <p:nvPr/>
          </p:nvGrpSpPr>
          <p:grpSpPr>
            <a:xfrm>
              <a:off x="299" y="557"/>
              <a:ext cx="7566" cy="756"/>
              <a:chOff x="-442" y="540"/>
              <a:chExt cx="7566" cy="756"/>
            </a:xfrm>
          </p:grpSpPr>
          <p:grpSp>
            <p:nvGrpSpPr>
              <p:cNvPr id="39" name="组合 38"/>
              <p:cNvGrpSpPr/>
              <p:nvPr/>
            </p:nvGrpSpPr>
            <p:grpSpPr>
              <a:xfrm>
                <a:off x="-442" y="540"/>
                <a:ext cx="7566" cy="756"/>
                <a:chOff x="-426" y="540"/>
                <a:chExt cx="7298" cy="756"/>
              </a:xfrm>
            </p:grpSpPr>
            <p:sp>
              <p:nvSpPr>
                <p:cNvPr id="41" name="矩形 40"/>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sym typeface="+mn-ea"/>
                  </a:rPr>
                  <a:t>信用体系搭建</a:t>
                </a:r>
                <a:r>
                  <a:rPr lang="en-US" altLang="zh-CN" sz="2000" b="1" dirty="0">
                    <a:solidFill>
                      <a:schemeClr val="bg1"/>
                    </a:solidFill>
                    <a:sym typeface="+mn-ea"/>
                  </a:rPr>
                  <a:t>----</a:t>
                </a:r>
                <a:r>
                  <a:rPr lang="zh-CN" altLang="en-US" sz="2000" b="1" dirty="0">
                    <a:solidFill>
                      <a:schemeClr val="bg1"/>
                    </a:solidFill>
                    <a:sym typeface="+mn-ea"/>
                  </a:rPr>
                  <a:t>指标体系搭建</a:t>
                </a:r>
                <a:endParaRPr lang="zh-CN" altLang="en-US" sz="2000" b="1" dirty="0">
                  <a:solidFill>
                    <a:schemeClr val="bg1"/>
                  </a:solidFill>
                  <a:sym typeface="+mn-ea"/>
                </a:endParaRPr>
              </a:p>
            </p:txBody>
          </p:sp>
        </p:grpSp>
        <p:sp>
          <p:nvSpPr>
            <p:cNvPr id="38" name="矩形 37"/>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4"/>
    </p:custData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453765" y="1189355"/>
            <a:ext cx="4671060" cy="2037080"/>
            <a:chOff x="5492" y="2278"/>
            <a:chExt cx="7356" cy="3208"/>
          </a:xfrm>
        </p:grpSpPr>
        <p:sp>
          <p:nvSpPr>
            <p:cNvPr id="2" name="六边形 1"/>
            <p:cNvSpPr/>
            <p:nvPr>
              <p:custDataLst>
                <p:tags r:id="rId1"/>
              </p:custDataLst>
            </p:nvPr>
          </p:nvSpPr>
          <p:spPr>
            <a:xfrm rot="5400000">
              <a:off x="7788" y="2645"/>
              <a:ext cx="2869" cy="2629"/>
            </a:xfrm>
            <a:prstGeom prst="hexagon">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57E9F"/>
                </a:solidFill>
              </a:endParaRPr>
            </a:p>
          </p:txBody>
        </p:sp>
        <p:sp>
          <p:nvSpPr>
            <p:cNvPr id="16" name="六边形 15"/>
            <p:cNvSpPr/>
            <p:nvPr>
              <p:custDataLst>
                <p:tags r:id="rId2"/>
              </p:custDataLst>
            </p:nvPr>
          </p:nvSpPr>
          <p:spPr>
            <a:xfrm rot="3044592">
              <a:off x="7719" y="2605"/>
              <a:ext cx="3007" cy="2756"/>
            </a:xfrm>
            <a:prstGeom prst="hexagon">
              <a:avLst/>
            </a:prstGeom>
            <a:noFill/>
            <a:ln>
              <a:solidFill>
                <a:srgbClr val="1BA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7994" y="3233"/>
              <a:ext cx="3149" cy="1454"/>
            </a:xfrm>
            <a:prstGeom prst="rect">
              <a:avLst/>
            </a:prstGeom>
            <a:noFill/>
          </p:spPr>
          <p:txBody>
            <a:bodyPr wrap="square" rtlCol="0">
              <a:spAutoFit/>
            </a:bodyPr>
            <a:lstStyle/>
            <a:p>
              <a:r>
                <a:rPr lang="en-US" altLang="zh-CN" sz="5400" b="1" dirty="0">
                  <a:solidFill>
                    <a:schemeClr val="bg1"/>
                  </a:solidFill>
                </a:rPr>
                <a:t>2021</a:t>
              </a:r>
              <a:endParaRPr lang="zh-CN" altLang="en-US" sz="5400" b="1" dirty="0">
                <a:solidFill>
                  <a:schemeClr val="bg1"/>
                </a:solidFill>
              </a:endParaRPr>
            </a:p>
          </p:txBody>
        </p:sp>
        <p:cxnSp>
          <p:nvCxnSpPr>
            <p:cNvPr id="6" name="直接连接符 5"/>
            <p:cNvCxnSpPr/>
            <p:nvPr>
              <p:custDataLst>
                <p:tags r:id="rId4"/>
              </p:custDataLst>
            </p:nvPr>
          </p:nvCxnSpPr>
          <p:spPr>
            <a:xfrm flipH="1">
              <a:off x="11040" y="2278"/>
              <a:ext cx="1809" cy="1171"/>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5"/>
              </p:custDataLst>
            </p:nvPr>
          </p:nvCxnSpPr>
          <p:spPr>
            <a:xfrm flipH="1">
              <a:off x="5492" y="3960"/>
              <a:ext cx="1809" cy="1171"/>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783205" y="3564890"/>
            <a:ext cx="6146800" cy="869950"/>
            <a:chOff x="4383" y="5614"/>
            <a:chExt cx="9680" cy="1370"/>
          </a:xfrm>
        </p:grpSpPr>
        <p:cxnSp>
          <p:nvCxnSpPr>
            <p:cNvPr id="12" name="直接连接符 11"/>
            <p:cNvCxnSpPr/>
            <p:nvPr>
              <p:custDataLst>
                <p:tags r:id="rId6"/>
              </p:custDataLst>
            </p:nvPr>
          </p:nvCxnSpPr>
          <p:spPr>
            <a:xfrm>
              <a:off x="4994" y="5614"/>
              <a:ext cx="8457"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4994" y="6984"/>
              <a:ext cx="8457"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8"/>
              </p:custDataLst>
            </p:nvPr>
          </p:nvSpPr>
          <p:spPr>
            <a:xfrm>
              <a:off x="4383" y="5791"/>
              <a:ext cx="9680" cy="1016"/>
            </a:xfrm>
            <a:prstGeom prst="rect">
              <a:avLst/>
            </a:prstGeom>
            <a:noFill/>
          </p:spPr>
          <p:txBody>
            <a:bodyPr wrap="square" rtlCol="0">
              <a:spAutoFit/>
            </a:bodyPr>
            <a:lstStyle/>
            <a:p>
              <a:r>
                <a:rPr lang="zh-CN" altLang="en-US" sz="3600" b="1" dirty="0">
                  <a:solidFill>
                    <a:srgbClr val="157E9F"/>
                  </a:solidFill>
                </a:rPr>
                <a:t>基于信用数据的施工效能提升</a:t>
              </a:r>
              <a:endParaRPr lang="zh-CN" altLang="en-US" sz="3600" b="1" dirty="0">
                <a:solidFill>
                  <a:srgbClr val="157E9F"/>
                </a:solidFill>
              </a:endParaRPr>
            </a:p>
          </p:txBody>
        </p:sp>
      </p:grpSp>
      <p:sp>
        <p:nvSpPr>
          <p:cNvPr id="7" name="Freeform 6"/>
          <p:cNvSpPr/>
          <p:nvPr>
            <p:custDataLst>
              <p:tags r:id="rId9"/>
            </p:custDataLst>
          </p:nvPr>
        </p:nvSpPr>
        <p:spPr bwMode="auto">
          <a:xfrm>
            <a:off x="-44807" y="3599425"/>
            <a:ext cx="12236807" cy="3258575"/>
          </a:xfrm>
          <a:custGeom>
            <a:avLst/>
            <a:gdLst/>
            <a:ahLst/>
            <a:cxnLst>
              <a:cxn ang="0">
                <a:pos x="8" y="1016"/>
              </a:cxn>
              <a:cxn ang="0">
                <a:pos x="202" y="972"/>
              </a:cxn>
              <a:cxn ang="0">
                <a:pos x="310" y="876"/>
              </a:cxn>
              <a:cxn ang="0">
                <a:pos x="454" y="1052"/>
              </a:cxn>
              <a:cxn ang="0">
                <a:pos x="558" y="1106"/>
              </a:cxn>
              <a:cxn ang="0">
                <a:pos x="630" y="1242"/>
              </a:cxn>
              <a:cxn ang="0">
                <a:pos x="606" y="604"/>
              </a:cxn>
              <a:cxn ang="0">
                <a:pos x="650" y="410"/>
              </a:cxn>
              <a:cxn ang="0">
                <a:pos x="682" y="374"/>
              </a:cxn>
              <a:cxn ang="0">
                <a:pos x="742" y="590"/>
              </a:cxn>
              <a:cxn ang="0">
                <a:pos x="716" y="1002"/>
              </a:cxn>
              <a:cxn ang="0">
                <a:pos x="742" y="960"/>
              </a:cxn>
              <a:cxn ang="0">
                <a:pos x="820" y="964"/>
              </a:cxn>
              <a:cxn ang="0">
                <a:pos x="960" y="1084"/>
              </a:cxn>
              <a:cxn ang="0">
                <a:pos x="1076" y="1048"/>
              </a:cxn>
              <a:cxn ang="0">
                <a:pos x="1148" y="772"/>
              </a:cxn>
              <a:cxn ang="0">
                <a:pos x="1218" y="870"/>
              </a:cxn>
              <a:cxn ang="0">
                <a:pos x="1334" y="932"/>
              </a:cxn>
              <a:cxn ang="0">
                <a:pos x="1490" y="970"/>
              </a:cxn>
              <a:cxn ang="0">
                <a:pos x="1534" y="1074"/>
              </a:cxn>
              <a:cxn ang="0">
                <a:pos x="1628" y="856"/>
              </a:cxn>
              <a:cxn ang="0">
                <a:pos x="1738" y="624"/>
              </a:cxn>
              <a:cxn ang="0">
                <a:pos x="1844" y="586"/>
              </a:cxn>
              <a:cxn ang="0">
                <a:pos x="1862" y="1038"/>
              </a:cxn>
              <a:cxn ang="0">
                <a:pos x="2130" y="782"/>
              </a:cxn>
              <a:cxn ang="0">
                <a:pos x="2246" y="960"/>
              </a:cxn>
              <a:cxn ang="0">
                <a:pos x="2258" y="1042"/>
              </a:cxn>
              <a:cxn ang="0">
                <a:pos x="2356" y="750"/>
              </a:cxn>
              <a:cxn ang="0">
                <a:pos x="2478" y="984"/>
              </a:cxn>
              <a:cxn ang="0">
                <a:pos x="2556" y="1194"/>
              </a:cxn>
              <a:cxn ang="0">
                <a:pos x="2594" y="1022"/>
              </a:cxn>
              <a:cxn ang="0">
                <a:pos x="2638" y="676"/>
              </a:cxn>
              <a:cxn ang="0">
                <a:pos x="2832" y="686"/>
              </a:cxn>
              <a:cxn ang="0">
                <a:pos x="2978" y="1002"/>
              </a:cxn>
              <a:cxn ang="0">
                <a:pos x="3050" y="442"/>
              </a:cxn>
              <a:cxn ang="0">
                <a:pos x="3156" y="618"/>
              </a:cxn>
              <a:cxn ang="0">
                <a:pos x="3298" y="1008"/>
              </a:cxn>
              <a:cxn ang="0">
                <a:pos x="3400" y="1096"/>
              </a:cxn>
              <a:cxn ang="0">
                <a:pos x="3484" y="1214"/>
              </a:cxn>
              <a:cxn ang="0">
                <a:pos x="3586" y="838"/>
              </a:cxn>
              <a:cxn ang="0">
                <a:pos x="3790" y="952"/>
              </a:cxn>
              <a:cxn ang="0">
                <a:pos x="3816" y="842"/>
              </a:cxn>
              <a:cxn ang="0">
                <a:pos x="4060" y="892"/>
              </a:cxn>
              <a:cxn ang="0">
                <a:pos x="4178" y="974"/>
              </a:cxn>
              <a:cxn ang="0">
                <a:pos x="4370" y="744"/>
              </a:cxn>
              <a:cxn ang="0">
                <a:pos x="4402" y="1102"/>
              </a:cxn>
              <a:cxn ang="0">
                <a:pos x="4504" y="1120"/>
              </a:cxn>
              <a:cxn ang="0">
                <a:pos x="4542" y="964"/>
              </a:cxn>
              <a:cxn ang="0">
                <a:pos x="4574" y="600"/>
              </a:cxn>
              <a:cxn ang="0">
                <a:pos x="4766" y="948"/>
              </a:cxn>
              <a:cxn ang="0">
                <a:pos x="4978" y="1010"/>
              </a:cxn>
              <a:cxn ang="0">
                <a:pos x="5046" y="1016"/>
              </a:cxn>
              <a:cxn ang="0">
                <a:pos x="5122" y="1172"/>
              </a:cxn>
              <a:cxn ang="0">
                <a:pos x="5106" y="1158"/>
              </a:cxn>
              <a:cxn ang="0">
                <a:pos x="5146" y="804"/>
              </a:cxn>
              <a:cxn ang="0">
                <a:pos x="5244" y="1056"/>
              </a:cxn>
              <a:cxn ang="0">
                <a:pos x="5350" y="1102"/>
              </a:cxn>
              <a:cxn ang="0">
                <a:pos x="5482" y="1148"/>
              </a:cxn>
              <a:cxn ang="0">
                <a:pos x="5550" y="1006"/>
              </a:cxn>
              <a:cxn ang="0">
                <a:pos x="5700" y="930"/>
              </a:cxn>
              <a:cxn ang="0">
                <a:pos x="30" y="1520"/>
              </a:cxn>
            </a:cxnLst>
            <a:rect l="0" t="0" r="r" b="b"/>
            <a:pathLst>
              <a:path w="5708" h="1520">
                <a:moveTo>
                  <a:pt x="30" y="1520"/>
                </a:moveTo>
                <a:lnTo>
                  <a:pt x="30" y="1520"/>
                </a:lnTo>
                <a:lnTo>
                  <a:pt x="16" y="1518"/>
                </a:lnTo>
                <a:lnTo>
                  <a:pt x="10" y="1516"/>
                </a:lnTo>
                <a:lnTo>
                  <a:pt x="6" y="1514"/>
                </a:lnTo>
                <a:lnTo>
                  <a:pt x="4" y="1508"/>
                </a:lnTo>
                <a:lnTo>
                  <a:pt x="2" y="1502"/>
                </a:lnTo>
                <a:lnTo>
                  <a:pt x="0" y="1488"/>
                </a:lnTo>
                <a:lnTo>
                  <a:pt x="0" y="1488"/>
                </a:lnTo>
                <a:lnTo>
                  <a:pt x="2" y="1298"/>
                </a:lnTo>
                <a:lnTo>
                  <a:pt x="2" y="1110"/>
                </a:lnTo>
                <a:lnTo>
                  <a:pt x="2" y="1110"/>
                </a:lnTo>
                <a:lnTo>
                  <a:pt x="4" y="1092"/>
                </a:lnTo>
                <a:lnTo>
                  <a:pt x="4" y="1072"/>
                </a:lnTo>
                <a:lnTo>
                  <a:pt x="4" y="1034"/>
                </a:lnTo>
                <a:lnTo>
                  <a:pt x="4" y="1034"/>
                </a:lnTo>
                <a:lnTo>
                  <a:pt x="4" y="1020"/>
                </a:lnTo>
                <a:lnTo>
                  <a:pt x="8" y="1016"/>
                </a:lnTo>
                <a:lnTo>
                  <a:pt x="10" y="1014"/>
                </a:lnTo>
                <a:lnTo>
                  <a:pt x="14" y="1012"/>
                </a:lnTo>
                <a:lnTo>
                  <a:pt x="14" y="1012"/>
                </a:lnTo>
                <a:lnTo>
                  <a:pt x="38" y="1008"/>
                </a:lnTo>
                <a:lnTo>
                  <a:pt x="64" y="1004"/>
                </a:lnTo>
                <a:lnTo>
                  <a:pt x="94" y="1004"/>
                </a:lnTo>
                <a:lnTo>
                  <a:pt x="122" y="1006"/>
                </a:lnTo>
                <a:lnTo>
                  <a:pt x="150" y="1008"/>
                </a:lnTo>
                <a:lnTo>
                  <a:pt x="174" y="1012"/>
                </a:lnTo>
                <a:lnTo>
                  <a:pt x="192" y="1018"/>
                </a:lnTo>
                <a:lnTo>
                  <a:pt x="200" y="1020"/>
                </a:lnTo>
                <a:lnTo>
                  <a:pt x="204" y="1024"/>
                </a:lnTo>
                <a:lnTo>
                  <a:pt x="204" y="1024"/>
                </a:lnTo>
                <a:lnTo>
                  <a:pt x="204" y="1016"/>
                </a:lnTo>
                <a:lnTo>
                  <a:pt x="204" y="1006"/>
                </a:lnTo>
                <a:lnTo>
                  <a:pt x="202" y="990"/>
                </a:lnTo>
                <a:lnTo>
                  <a:pt x="202" y="980"/>
                </a:lnTo>
                <a:lnTo>
                  <a:pt x="202" y="972"/>
                </a:lnTo>
                <a:lnTo>
                  <a:pt x="206" y="964"/>
                </a:lnTo>
                <a:lnTo>
                  <a:pt x="214" y="956"/>
                </a:lnTo>
                <a:lnTo>
                  <a:pt x="214" y="956"/>
                </a:lnTo>
                <a:lnTo>
                  <a:pt x="234" y="956"/>
                </a:lnTo>
                <a:lnTo>
                  <a:pt x="254" y="956"/>
                </a:lnTo>
                <a:lnTo>
                  <a:pt x="274" y="956"/>
                </a:lnTo>
                <a:lnTo>
                  <a:pt x="296" y="952"/>
                </a:lnTo>
                <a:lnTo>
                  <a:pt x="296" y="952"/>
                </a:lnTo>
                <a:lnTo>
                  <a:pt x="300" y="946"/>
                </a:lnTo>
                <a:lnTo>
                  <a:pt x="300" y="946"/>
                </a:lnTo>
                <a:lnTo>
                  <a:pt x="302" y="938"/>
                </a:lnTo>
                <a:lnTo>
                  <a:pt x="302" y="930"/>
                </a:lnTo>
                <a:lnTo>
                  <a:pt x="302" y="914"/>
                </a:lnTo>
                <a:lnTo>
                  <a:pt x="304" y="900"/>
                </a:lnTo>
                <a:lnTo>
                  <a:pt x="306" y="892"/>
                </a:lnTo>
                <a:lnTo>
                  <a:pt x="310" y="886"/>
                </a:lnTo>
                <a:lnTo>
                  <a:pt x="310" y="886"/>
                </a:lnTo>
                <a:lnTo>
                  <a:pt x="310" y="876"/>
                </a:lnTo>
                <a:lnTo>
                  <a:pt x="310" y="876"/>
                </a:lnTo>
                <a:lnTo>
                  <a:pt x="328" y="874"/>
                </a:lnTo>
                <a:lnTo>
                  <a:pt x="344" y="872"/>
                </a:lnTo>
                <a:lnTo>
                  <a:pt x="376" y="864"/>
                </a:lnTo>
                <a:lnTo>
                  <a:pt x="392" y="862"/>
                </a:lnTo>
                <a:lnTo>
                  <a:pt x="408" y="860"/>
                </a:lnTo>
                <a:lnTo>
                  <a:pt x="424" y="862"/>
                </a:lnTo>
                <a:lnTo>
                  <a:pt x="440" y="864"/>
                </a:lnTo>
                <a:lnTo>
                  <a:pt x="440" y="864"/>
                </a:lnTo>
                <a:lnTo>
                  <a:pt x="446" y="868"/>
                </a:lnTo>
                <a:lnTo>
                  <a:pt x="448" y="872"/>
                </a:lnTo>
                <a:lnTo>
                  <a:pt x="452" y="882"/>
                </a:lnTo>
                <a:lnTo>
                  <a:pt x="454" y="892"/>
                </a:lnTo>
                <a:lnTo>
                  <a:pt x="454" y="902"/>
                </a:lnTo>
                <a:lnTo>
                  <a:pt x="454" y="902"/>
                </a:lnTo>
                <a:lnTo>
                  <a:pt x="454" y="1044"/>
                </a:lnTo>
                <a:lnTo>
                  <a:pt x="454" y="1044"/>
                </a:lnTo>
                <a:lnTo>
                  <a:pt x="454" y="1052"/>
                </a:lnTo>
                <a:lnTo>
                  <a:pt x="456" y="1058"/>
                </a:lnTo>
                <a:lnTo>
                  <a:pt x="456" y="1058"/>
                </a:lnTo>
                <a:lnTo>
                  <a:pt x="462" y="1060"/>
                </a:lnTo>
                <a:lnTo>
                  <a:pt x="468" y="1062"/>
                </a:lnTo>
                <a:lnTo>
                  <a:pt x="482" y="1064"/>
                </a:lnTo>
                <a:lnTo>
                  <a:pt x="508" y="1062"/>
                </a:lnTo>
                <a:lnTo>
                  <a:pt x="508" y="1062"/>
                </a:lnTo>
                <a:lnTo>
                  <a:pt x="520" y="1064"/>
                </a:lnTo>
                <a:lnTo>
                  <a:pt x="532" y="1068"/>
                </a:lnTo>
                <a:lnTo>
                  <a:pt x="536" y="1070"/>
                </a:lnTo>
                <a:lnTo>
                  <a:pt x="538" y="1076"/>
                </a:lnTo>
                <a:lnTo>
                  <a:pt x="542" y="1082"/>
                </a:lnTo>
                <a:lnTo>
                  <a:pt x="542" y="1088"/>
                </a:lnTo>
                <a:lnTo>
                  <a:pt x="542" y="1088"/>
                </a:lnTo>
                <a:lnTo>
                  <a:pt x="544" y="1094"/>
                </a:lnTo>
                <a:lnTo>
                  <a:pt x="546" y="1098"/>
                </a:lnTo>
                <a:lnTo>
                  <a:pt x="550" y="1104"/>
                </a:lnTo>
                <a:lnTo>
                  <a:pt x="558" y="1106"/>
                </a:lnTo>
                <a:lnTo>
                  <a:pt x="568" y="1108"/>
                </a:lnTo>
                <a:lnTo>
                  <a:pt x="568" y="1108"/>
                </a:lnTo>
                <a:lnTo>
                  <a:pt x="588" y="1110"/>
                </a:lnTo>
                <a:lnTo>
                  <a:pt x="596" y="1112"/>
                </a:lnTo>
                <a:lnTo>
                  <a:pt x="600" y="1116"/>
                </a:lnTo>
                <a:lnTo>
                  <a:pt x="604" y="1120"/>
                </a:lnTo>
                <a:lnTo>
                  <a:pt x="606" y="1128"/>
                </a:lnTo>
                <a:lnTo>
                  <a:pt x="608" y="1148"/>
                </a:lnTo>
                <a:lnTo>
                  <a:pt x="608" y="1148"/>
                </a:lnTo>
                <a:lnTo>
                  <a:pt x="610" y="1184"/>
                </a:lnTo>
                <a:lnTo>
                  <a:pt x="610" y="1222"/>
                </a:lnTo>
                <a:lnTo>
                  <a:pt x="610" y="1222"/>
                </a:lnTo>
                <a:lnTo>
                  <a:pt x="610" y="1230"/>
                </a:lnTo>
                <a:lnTo>
                  <a:pt x="612" y="1238"/>
                </a:lnTo>
                <a:lnTo>
                  <a:pt x="618" y="1242"/>
                </a:lnTo>
                <a:lnTo>
                  <a:pt x="626" y="1242"/>
                </a:lnTo>
                <a:lnTo>
                  <a:pt x="626" y="1242"/>
                </a:lnTo>
                <a:lnTo>
                  <a:pt x="630" y="1242"/>
                </a:lnTo>
                <a:lnTo>
                  <a:pt x="630" y="1240"/>
                </a:lnTo>
                <a:lnTo>
                  <a:pt x="626" y="1238"/>
                </a:lnTo>
                <a:lnTo>
                  <a:pt x="626" y="1236"/>
                </a:lnTo>
                <a:lnTo>
                  <a:pt x="626" y="1236"/>
                </a:lnTo>
                <a:lnTo>
                  <a:pt x="632" y="1160"/>
                </a:lnTo>
                <a:lnTo>
                  <a:pt x="632" y="1086"/>
                </a:lnTo>
                <a:lnTo>
                  <a:pt x="632" y="1012"/>
                </a:lnTo>
                <a:lnTo>
                  <a:pt x="634" y="938"/>
                </a:lnTo>
                <a:lnTo>
                  <a:pt x="634" y="938"/>
                </a:lnTo>
                <a:lnTo>
                  <a:pt x="638" y="836"/>
                </a:lnTo>
                <a:lnTo>
                  <a:pt x="638" y="786"/>
                </a:lnTo>
                <a:lnTo>
                  <a:pt x="638" y="734"/>
                </a:lnTo>
                <a:lnTo>
                  <a:pt x="638" y="734"/>
                </a:lnTo>
                <a:lnTo>
                  <a:pt x="634" y="702"/>
                </a:lnTo>
                <a:lnTo>
                  <a:pt x="628" y="668"/>
                </a:lnTo>
                <a:lnTo>
                  <a:pt x="618" y="636"/>
                </a:lnTo>
                <a:lnTo>
                  <a:pt x="606" y="604"/>
                </a:lnTo>
                <a:lnTo>
                  <a:pt x="606" y="604"/>
                </a:lnTo>
                <a:lnTo>
                  <a:pt x="596" y="584"/>
                </a:lnTo>
                <a:lnTo>
                  <a:pt x="592" y="574"/>
                </a:lnTo>
                <a:lnTo>
                  <a:pt x="590" y="562"/>
                </a:lnTo>
                <a:lnTo>
                  <a:pt x="590" y="562"/>
                </a:lnTo>
                <a:lnTo>
                  <a:pt x="590" y="550"/>
                </a:lnTo>
                <a:lnTo>
                  <a:pt x="590" y="544"/>
                </a:lnTo>
                <a:lnTo>
                  <a:pt x="594" y="538"/>
                </a:lnTo>
                <a:lnTo>
                  <a:pt x="594" y="538"/>
                </a:lnTo>
                <a:lnTo>
                  <a:pt x="604" y="528"/>
                </a:lnTo>
                <a:lnTo>
                  <a:pt x="612" y="518"/>
                </a:lnTo>
                <a:lnTo>
                  <a:pt x="624" y="494"/>
                </a:lnTo>
                <a:lnTo>
                  <a:pt x="634" y="470"/>
                </a:lnTo>
                <a:lnTo>
                  <a:pt x="644" y="446"/>
                </a:lnTo>
                <a:lnTo>
                  <a:pt x="644" y="446"/>
                </a:lnTo>
                <a:lnTo>
                  <a:pt x="648" y="438"/>
                </a:lnTo>
                <a:lnTo>
                  <a:pt x="650" y="428"/>
                </a:lnTo>
                <a:lnTo>
                  <a:pt x="650" y="410"/>
                </a:lnTo>
                <a:lnTo>
                  <a:pt x="650" y="410"/>
                </a:lnTo>
                <a:lnTo>
                  <a:pt x="650" y="240"/>
                </a:lnTo>
                <a:lnTo>
                  <a:pt x="650" y="240"/>
                </a:lnTo>
                <a:lnTo>
                  <a:pt x="650" y="222"/>
                </a:lnTo>
                <a:lnTo>
                  <a:pt x="652" y="214"/>
                </a:lnTo>
                <a:lnTo>
                  <a:pt x="658" y="206"/>
                </a:lnTo>
                <a:lnTo>
                  <a:pt x="658" y="206"/>
                </a:lnTo>
                <a:lnTo>
                  <a:pt x="654" y="192"/>
                </a:lnTo>
                <a:lnTo>
                  <a:pt x="656" y="180"/>
                </a:lnTo>
                <a:lnTo>
                  <a:pt x="658" y="166"/>
                </a:lnTo>
                <a:lnTo>
                  <a:pt x="658" y="154"/>
                </a:lnTo>
                <a:lnTo>
                  <a:pt x="658" y="154"/>
                </a:lnTo>
                <a:lnTo>
                  <a:pt x="658" y="76"/>
                </a:lnTo>
                <a:lnTo>
                  <a:pt x="658" y="0"/>
                </a:lnTo>
                <a:lnTo>
                  <a:pt x="658" y="0"/>
                </a:lnTo>
                <a:lnTo>
                  <a:pt x="668" y="0"/>
                </a:lnTo>
                <a:lnTo>
                  <a:pt x="668" y="0"/>
                </a:lnTo>
                <a:lnTo>
                  <a:pt x="682" y="374"/>
                </a:lnTo>
                <a:lnTo>
                  <a:pt x="682" y="374"/>
                </a:lnTo>
                <a:lnTo>
                  <a:pt x="684" y="396"/>
                </a:lnTo>
                <a:lnTo>
                  <a:pt x="688" y="416"/>
                </a:lnTo>
                <a:lnTo>
                  <a:pt x="694" y="436"/>
                </a:lnTo>
                <a:lnTo>
                  <a:pt x="702" y="456"/>
                </a:lnTo>
                <a:lnTo>
                  <a:pt x="710" y="474"/>
                </a:lnTo>
                <a:lnTo>
                  <a:pt x="722" y="492"/>
                </a:lnTo>
                <a:lnTo>
                  <a:pt x="734" y="510"/>
                </a:lnTo>
                <a:lnTo>
                  <a:pt x="748" y="526"/>
                </a:lnTo>
                <a:lnTo>
                  <a:pt x="748" y="526"/>
                </a:lnTo>
                <a:lnTo>
                  <a:pt x="752" y="532"/>
                </a:lnTo>
                <a:lnTo>
                  <a:pt x="756" y="540"/>
                </a:lnTo>
                <a:lnTo>
                  <a:pt x="758" y="548"/>
                </a:lnTo>
                <a:lnTo>
                  <a:pt x="758" y="556"/>
                </a:lnTo>
                <a:lnTo>
                  <a:pt x="756" y="564"/>
                </a:lnTo>
                <a:lnTo>
                  <a:pt x="752" y="572"/>
                </a:lnTo>
                <a:lnTo>
                  <a:pt x="748" y="582"/>
                </a:lnTo>
                <a:lnTo>
                  <a:pt x="742" y="590"/>
                </a:lnTo>
                <a:lnTo>
                  <a:pt x="742" y="590"/>
                </a:lnTo>
                <a:lnTo>
                  <a:pt x="732" y="600"/>
                </a:lnTo>
                <a:lnTo>
                  <a:pt x="728" y="612"/>
                </a:lnTo>
                <a:lnTo>
                  <a:pt x="720" y="638"/>
                </a:lnTo>
                <a:lnTo>
                  <a:pt x="720" y="638"/>
                </a:lnTo>
                <a:lnTo>
                  <a:pt x="716" y="658"/>
                </a:lnTo>
                <a:lnTo>
                  <a:pt x="712" y="678"/>
                </a:lnTo>
                <a:lnTo>
                  <a:pt x="708" y="716"/>
                </a:lnTo>
                <a:lnTo>
                  <a:pt x="708" y="754"/>
                </a:lnTo>
                <a:lnTo>
                  <a:pt x="710" y="792"/>
                </a:lnTo>
                <a:lnTo>
                  <a:pt x="716" y="870"/>
                </a:lnTo>
                <a:lnTo>
                  <a:pt x="718" y="908"/>
                </a:lnTo>
                <a:lnTo>
                  <a:pt x="716" y="948"/>
                </a:lnTo>
                <a:lnTo>
                  <a:pt x="716" y="948"/>
                </a:lnTo>
                <a:lnTo>
                  <a:pt x="716" y="964"/>
                </a:lnTo>
                <a:lnTo>
                  <a:pt x="714" y="980"/>
                </a:lnTo>
                <a:lnTo>
                  <a:pt x="714" y="980"/>
                </a:lnTo>
                <a:lnTo>
                  <a:pt x="714" y="992"/>
                </a:lnTo>
                <a:lnTo>
                  <a:pt x="716" y="1002"/>
                </a:lnTo>
                <a:lnTo>
                  <a:pt x="718" y="1022"/>
                </a:lnTo>
                <a:lnTo>
                  <a:pt x="718" y="1022"/>
                </a:lnTo>
                <a:lnTo>
                  <a:pt x="718" y="1026"/>
                </a:lnTo>
                <a:lnTo>
                  <a:pt x="720" y="1028"/>
                </a:lnTo>
                <a:lnTo>
                  <a:pt x="722" y="1028"/>
                </a:lnTo>
                <a:lnTo>
                  <a:pt x="720" y="1028"/>
                </a:lnTo>
                <a:lnTo>
                  <a:pt x="720" y="1028"/>
                </a:lnTo>
                <a:lnTo>
                  <a:pt x="720" y="1028"/>
                </a:lnTo>
                <a:lnTo>
                  <a:pt x="718" y="1026"/>
                </a:lnTo>
                <a:lnTo>
                  <a:pt x="718" y="1026"/>
                </a:lnTo>
                <a:lnTo>
                  <a:pt x="714" y="1002"/>
                </a:lnTo>
                <a:lnTo>
                  <a:pt x="714" y="990"/>
                </a:lnTo>
                <a:lnTo>
                  <a:pt x="716" y="978"/>
                </a:lnTo>
                <a:lnTo>
                  <a:pt x="716" y="978"/>
                </a:lnTo>
                <a:lnTo>
                  <a:pt x="720" y="970"/>
                </a:lnTo>
                <a:lnTo>
                  <a:pt x="726" y="966"/>
                </a:lnTo>
                <a:lnTo>
                  <a:pt x="742" y="960"/>
                </a:lnTo>
                <a:lnTo>
                  <a:pt x="742" y="960"/>
                </a:lnTo>
                <a:lnTo>
                  <a:pt x="748" y="956"/>
                </a:lnTo>
                <a:lnTo>
                  <a:pt x="750" y="954"/>
                </a:lnTo>
                <a:lnTo>
                  <a:pt x="752" y="950"/>
                </a:lnTo>
                <a:lnTo>
                  <a:pt x="752" y="950"/>
                </a:lnTo>
                <a:lnTo>
                  <a:pt x="752" y="942"/>
                </a:lnTo>
                <a:lnTo>
                  <a:pt x="752" y="942"/>
                </a:lnTo>
                <a:lnTo>
                  <a:pt x="754" y="930"/>
                </a:lnTo>
                <a:lnTo>
                  <a:pt x="758" y="922"/>
                </a:lnTo>
                <a:lnTo>
                  <a:pt x="764" y="916"/>
                </a:lnTo>
                <a:lnTo>
                  <a:pt x="770" y="912"/>
                </a:lnTo>
                <a:lnTo>
                  <a:pt x="776" y="912"/>
                </a:lnTo>
                <a:lnTo>
                  <a:pt x="784" y="914"/>
                </a:lnTo>
                <a:lnTo>
                  <a:pt x="794" y="918"/>
                </a:lnTo>
                <a:lnTo>
                  <a:pt x="804" y="926"/>
                </a:lnTo>
                <a:lnTo>
                  <a:pt x="804" y="926"/>
                </a:lnTo>
                <a:lnTo>
                  <a:pt x="804" y="958"/>
                </a:lnTo>
                <a:lnTo>
                  <a:pt x="804" y="958"/>
                </a:lnTo>
                <a:lnTo>
                  <a:pt x="820" y="964"/>
                </a:lnTo>
                <a:lnTo>
                  <a:pt x="836" y="966"/>
                </a:lnTo>
                <a:lnTo>
                  <a:pt x="852" y="966"/>
                </a:lnTo>
                <a:lnTo>
                  <a:pt x="870" y="964"/>
                </a:lnTo>
                <a:lnTo>
                  <a:pt x="870" y="964"/>
                </a:lnTo>
                <a:lnTo>
                  <a:pt x="898" y="962"/>
                </a:lnTo>
                <a:lnTo>
                  <a:pt x="928" y="962"/>
                </a:lnTo>
                <a:lnTo>
                  <a:pt x="928" y="962"/>
                </a:lnTo>
                <a:lnTo>
                  <a:pt x="940" y="964"/>
                </a:lnTo>
                <a:lnTo>
                  <a:pt x="946" y="966"/>
                </a:lnTo>
                <a:lnTo>
                  <a:pt x="950" y="970"/>
                </a:lnTo>
                <a:lnTo>
                  <a:pt x="954" y="974"/>
                </a:lnTo>
                <a:lnTo>
                  <a:pt x="956" y="980"/>
                </a:lnTo>
                <a:lnTo>
                  <a:pt x="958" y="992"/>
                </a:lnTo>
                <a:lnTo>
                  <a:pt x="958" y="992"/>
                </a:lnTo>
                <a:lnTo>
                  <a:pt x="958" y="1054"/>
                </a:lnTo>
                <a:lnTo>
                  <a:pt x="958" y="1054"/>
                </a:lnTo>
                <a:lnTo>
                  <a:pt x="960" y="1078"/>
                </a:lnTo>
                <a:lnTo>
                  <a:pt x="960" y="1084"/>
                </a:lnTo>
                <a:lnTo>
                  <a:pt x="964" y="1090"/>
                </a:lnTo>
                <a:lnTo>
                  <a:pt x="968" y="1092"/>
                </a:lnTo>
                <a:lnTo>
                  <a:pt x="976" y="1094"/>
                </a:lnTo>
                <a:lnTo>
                  <a:pt x="998" y="1096"/>
                </a:lnTo>
                <a:lnTo>
                  <a:pt x="998" y="1096"/>
                </a:lnTo>
                <a:lnTo>
                  <a:pt x="1006" y="1096"/>
                </a:lnTo>
                <a:lnTo>
                  <a:pt x="1006" y="1096"/>
                </a:lnTo>
                <a:lnTo>
                  <a:pt x="1022" y="1096"/>
                </a:lnTo>
                <a:lnTo>
                  <a:pt x="1040" y="1098"/>
                </a:lnTo>
                <a:lnTo>
                  <a:pt x="1054" y="1096"/>
                </a:lnTo>
                <a:lnTo>
                  <a:pt x="1062" y="1094"/>
                </a:lnTo>
                <a:lnTo>
                  <a:pt x="1068" y="1090"/>
                </a:lnTo>
                <a:lnTo>
                  <a:pt x="1068" y="1090"/>
                </a:lnTo>
                <a:lnTo>
                  <a:pt x="1074" y="1084"/>
                </a:lnTo>
                <a:lnTo>
                  <a:pt x="1076" y="1078"/>
                </a:lnTo>
                <a:lnTo>
                  <a:pt x="1078" y="1072"/>
                </a:lnTo>
                <a:lnTo>
                  <a:pt x="1078" y="1064"/>
                </a:lnTo>
                <a:lnTo>
                  <a:pt x="1076" y="1048"/>
                </a:lnTo>
                <a:lnTo>
                  <a:pt x="1076" y="1032"/>
                </a:lnTo>
                <a:lnTo>
                  <a:pt x="1076" y="1032"/>
                </a:lnTo>
                <a:lnTo>
                  <a:pt x="1080" y="1020"/>
                </a:lnTo>
                <a:lnTo>
                  <a:pt x="1082" y="1014"/>
                </a:lnTo>
                <a:lnTo>
                  <a:pt x="1086" y="1010"/>
                </a:lnTo>
                <a:lnTo>
                  <a:pt x="1086" y="1010"/>
                </a:lnTo>
                <a:lnTo>
                  <a:pt x="1088" y="1006"/>
                </a:lnTo>
                <a:lnTo>
                  <a:pt x="1094" y="1006"/>
                </a:lnTo>
                <a:lnTo>
                  <a:pt x="1094" y="1006"/>
                </a:lnTo>
                <a:lnTo>
                  <a:pt x="1100" y="1004"/>
                </a:lnTo>
                <a:lnTo>
                  <a:pt x="1108" y="1006"/>
                </a:lnTo>
                <a:lnTo>
                  <a:pt x="1122" y="1008"/>
                </a:lnTo>
                <a:lnTo>
                  <a:pt x="1130" y="1008"/>
                </a:lnTo>
                <a:lnTo>
                  <a:pt x="1136" y="1006"/>
                </a:lnTo>
                <a:lnTo>
                  <a:pt x="1142" y="1002"/>
                </a:lnTo>
                <a:lnTo>
                  <a:pt x="1148" y="996"/>
                </a:lnTo>
                <a:lnTo>
                  <a:pt x="1148" y="996"/>
                </a:lnTo>
                <a:lnTo>
                  <a:pt x="1148" y="772"/>
                </a:lnTo>
                <a:lnTo>
                  <a:pt x="1148" y="772"/>
                </a:lnTo>
                <a:lnTo>
                  <a:pt x="1148" y="750"/>
                </a:lnTo>
                <a:lnTo>
                  <a:pt x="1150" y="738"/>
                </a:lnTo>
                <a:lnTo>
                  <a:pt x="1156" y="728"/>
                </a:lnTo>
                <a:lnTo>
                  <a:pt x="1156" y="728"/>
                </a:lnTo>
                <a:lnTo>
                  <a:pt x="1166" y="722"/>
                </a:lnTo>
                <a:lnTo>
                  <a:pt x="1178" y="720"/>
                </a:lnTo>
                <a:lnTo>
                  <a:pt x="1190" y="722"/>
                </a:lnTo>
                <a:lnTo>
                  <a:pt x="1202" y="724"/>
                </a:lnTo>
                <a:lnTo>
                  <a:pt x="1202" y="724"/>
                </a:lnTo>
                <a:lnTo>
                  <a:pt x="1206" y="728"/>
                </a:lnTo>
                <a:lnTo>
                  <a:pt x="1210" y="732"/>
                </a:lnTo>
                <a:lnTo>
                  <a:pt x="1214" y="742"/>
                </a:lnTo>
                <a:lnTo>
                  <a:pt x="1216" y="752"/>
                </a:lnTo>
                <a:lnTo>
                  <a:pt x="1216" y="764"/>
                </a:lnTo>
                <a:lnTo>
                  <a:pt x="1216" y="764"/>
                </a:lnTo>
                <a:lnTo>
                  <a:pt x="1216" y="816"/>
                </a:lnTo>
                <a:lnTo>
                  <a:pt x="1218" y="870"/>
                </a:lnTo>
                <a:lnTo>
                  <a:pt x="1218" y="870"/>
                </a:lnTo>
                <a:lnTo>
                  <a:pt x="1218" y="880"/>
                </a:lnTo>
                <a:lnTo>
                  <a:pt x="1220" y="884"/>
                </a:lnTo>
                <a:lnTo>
                  <a:pt x="1224" y="888"/>
                </a:lnTo>
                <a:lnTo>
                  <a:pt x="1224" y="888"/>
                </a:lnTo>
                <a:lnTo>
                  <a:pt x="1254" y="890"/>
                </a:lnTo>
                <a:lnTo>
                  <a:pt x="1284" y="888"/>
                </a:lnTo>
                <a:lnTo>
                  <a:pt x="1284" y="888"/>
                </a:lnTo>
                <a:lnTo>
                  <a:pt x="1300" y="890"/>
                </a:lnTo>
                <a:lnTo>
                  <a:pt x="1308" y="892"/>
                </a:lnTo>
                <a:lnTo>
                  <a:pt x="1312" y="896"/>
                </a:lnTo>
                <a:lnTo>
                  <a:pt x="1318" y="900"/>
                </a:lnTo>
                <a:lnTo>
                  <a:pt x="1320" y="906"/>
                </a:lnTo>
                <a:lnTo>
                  <a:pt x="1322" y="914"/>
                </a:lnTo>
                <a:lnTo>
                  <a:pt x="1324" y="922"/>
                </a:lnTo>
                <a:lnTo>
                  <a:pt x="1324" y="922"/>
                </a:lnTo>
                <a:lnTo>
                  <a:pt x="1328" y="928"/>
                </a:lnTo>
                <a:lnTo>
                  <a:pt x="1334" y="932"/>
                </a:lnTo>
                <a:lnTo>
                  <a:pt x="1340" y="934"/>
                </a:lnTo>
                <a:lnTo>
                  <a:pt x="1346" y="934"/>
                </a:lnTo>
                <a:lnTo>
                  <a:pt x="1360" y="934"/>
                </a:lnTo>
                <a:lnTo>
                  <a:pt x="1366" y="932"/>
                </a:lnTo>
                <a:lnTo>
                  <a:pt x="1372" y="934"/>
                </a:lnTo>
                <a:lnTo>
                  <a:pt x="1372" y="934"/>
                </a:lnTo>
                <a:lnTo>
                  <a:pt x="1394" y="934"/>
                </a:lnTo>
                <a:lnTo>
                  <a:pt x="1394" y="934"/>
                </a:lnTo>
                <a:lnTo>
                  <a:pt x="1458" y="934"/>
                </a:lnTo>
                <a:lnTo>
                  <a:pt x="1458" y="934"/>
                </a:lnTo>
                <a:lnTo>
                  <a:pt x="1468" y="934"/>
                </a:lnTo>
                <a:lnTo>
                  <a:pt x="1468" y="934"/>
                </a:lnTo>
                <a:lnTo>
                  <a:pt x="1476" y="936"/>
                </a:lnTo>
                <a:lnTo>
                  <a:pt x="1480" y="938"/>
                </a:lnTo>
                <a:lnTo>
                  <a:pt x="1484" y="942"/>
                </a:lnTo>
                <a:lnTo>
                  <a:pt x="1488" y="948"/>
                </a:lnTo>
                <a:lnTo>
                  <a:pt x="1490" y="958"/>
                </a:lnTo>
                <a:lnTo>
                  <a:pt x="1490" y="970"/>
                </a:lnTo>
                <a:lnTo>
                  <a:pt x="1490" y="970"/>
                </a:lnTo>
                <a:lnTo>
                  <a:pt x="1492" y="1084"/>
                </a:lnTo>
                <a:lnTo>
                  <a:pt x="1492" y="1084"/>
                </a:lnTo>
                <a:lnTo>
                  <a:pt x="1492" y="1098"/>
                </a:lnTo>
                <a:lnTo>
                  <a:pt x="1496" y="1104"/>
                </a:lnTo>
                <a:lnTo>
                  <a:pt x="1500" y="1110"/>
                </a:lnTo>
                <a:lnTo>
                  <a:pt x="1500" y="1110"/>
                </a:lnTo>
                <a:lnTo>
                  <a:pt x="1506" y="1112"/>
                </a:lnTo>
                <a:lnTo>
                  <a:pt x="1510" y="1112"/>
                </a:lnTo>
                <a:lnTo>
                  <a:pt x="1516" y="1112"/>
                </a:lnTo>
                <a:lnTo>
                  <a:pt x="1520" y="1110"/>
                </a:lnTo>
                <a:lnTo>
                  <a:pt x="1524" y="1106"/>
                </a:lnTo>
                <a:lnTo>
                  <a:pt x="1526" y="1102"/>
                </a:lnTo>
                <a:lnTo>
                  <a:pt x="1530" y="1096"/>
                </a:lnTo>
                <a:lnTo>
                  <a:pt x="1530" y="1090"/>
                </a:lnTo>
                <a:lnTo>
                  <a:pt x="1530" y="1090"/>
                </a:lnTo>
                <a:lnTo>
                  <a:pt x="1532" y="1080"/>
                </a:lnTo>
                <a:lnTo>
                  <a:pt x="1534" y="1074"/>
                </a:lnTo>
                <a:lnTo>
                  <a:pt x="1536" y="1068"/>
                </a:lnTo>
                <a:lnTo>
                  <a:pt x="1542" y="1064"/>
                </a:lnTo>
                <a:lnTo>
                  <a:pt x="1546" y="1060"/>
                </a:lnTo>
                <a:lnTo>
                  <a:pt x="1552" y="1058"/>
                </a:lnTo>
                <a:lnTo>
                  <a:pt x="1568" y="1056"/>
                </a:lnTo>
                <a:lnTo>
                  <a:pt x="1568" y="1056"/>
                </a:lnTo>
                <a:lnTo>
                  <a:pt x="1596" y="1058"/>
                </a:lnTo>
                <a:lnTo>
                  <a:pt x="1610" y="1056"/>
                </a:lnTo>
                <a:lnTo>
                  <a:pt x="1616" y="1054"/>
                </a:lnTo>
                <a:lnTo>
                  <a:pt x="1622" y="1052"/>
                </a:lnTo>
                <a:lnTo>
                  <a:pt x="1622" y="1052"/>
                </a:lnTo>
                <a:lnTo>
                  <a:pt x="1626" y="1026"/>
                </a:lnTo>
                <a:lnTo>
                  <a:pt x="1626" y="1002"/>
                </a:lnTo>
                <a:lnTo>
                  <a:pt x="1626" y="952"/>
                </a:lnTo>
                <a:lnTo>
                  <a:pt x="1626" y="952"/>
                </a:lnTo>
                <a:lnTo>
                  <a:pt x="1626" y="904"/>
                </a:lnTo>
                <a:lnTo>
                  <a:pt x="1628" y="880"/>
                </a:lnTo>
                <a:lnTo>
                  <a:pt x="1628" y="856"/>
                </a:lnTo>
                <a:lnTo>
                  <a:pt x="1628" y="856"/>
                </a:lnTo>
                <a:lnTo>
                  <a:pt x="1632" y="838"/>
                </a:lnTo>
                <a:lnTo>
                  <a:pt x="1634" y="832"/>
                </a:lnTo>
                <a:lnTo>
                  <a:pt x="1638" y="828"/>
                </a:lnTo>
                <a:lnTo>
                  <a:pt x="1642" y="826"/>
                </a:lnTo>
                <a:lnTo>
                  <a:pt x="1648" y="824"/>
                </a:lnTo>
                <a:lnTo>
                  <a:pt x="1668" y="822"/>
                </a:lnTo>
                <a:lnTo>
                  <a:pt x="1668" y="822"/>
                </a:lnTo>
                <a:lnTo>
                  <a:pt x="1700" y="822"/>
                </a:lnTo>
                <a:lnTo>
                  <a:pt x="1714" y="822"/>
                </a:lnTo>
                <a:lnTo>
                  <a:pt x="1730" y="818"/>
                </a:lnTo>
                <a:lnTo>
                  <a:pt x="1730" y="818"/>
                </a:lnTo>
                <a:lnTo>
                  <a:pt x="1734" y="816"/>
                </a:lnTo>
                <a:lnTo>
                  <a:pt x="1736" y="812"/>
                </a:lnTo>
                <a:lnTo>
                  <a:pt x="1736" y="812"/>
                </a:lnTo>
                <a:lnTo>
                  <a:pt x="1738" y="764"/>
                </a:lnTo>
                <a:lnTo>
                  <a:pt x="1738" y="718"/>
                </a:lnTo>
                <a:lnTo>
                  <a:pt x="1738" y="624"/>
                </a:lnTo>
                <a:lnTo>
                  <a:pt x="1738" y="624"/>
                </a:lnTo>
                <a:lnTo>
                  <a:pt x="1738" y="608"/>
                </a:lnTo>
                <a:lnTo>
                  <a:pt x="1740" y="590"/>
                </a:lnTo>
                <a:lnTo>
                  <a:pt x="1740" y="590"/>
                </a:lnTo>
                <a:lnTo>
                  <a:pt x="1740" y="584"/>
                </a:lnTo>
                <a:lnTo>
                  <a:pt x="1744" y="578"/>
                </a:lnTo>
                <a:lnTo>
                  <a:pt x="1748" y="574"/>
                </a:lnTo>
                <a:lnTo>
                  <a:pt x="1754" y="572"/>
                </a:lnTo>
                <a:lnTo>
                  <a:pt x="1754" y="572"/>
                </a:lnTo>
                <a:lnTo>
                  <a:pt x="1772" y="568"/>
                </a:lnTo>
                <a:lnTo>
                  <a:pt x="1792" y="568"/>
                </a:lnTo>
                <a:lnTo>
                  <a:pt x="1810" y="568"/>
                </a:lnTo>
                <a:lnTo>
                  <a:pt x="1828" y="572"/>
                </a:lnTo>
                <a:lnTo>
                  <a:pt x="1828" y="572"/>
                </a:lnTo>
                <a:lnTo>
                  <a:pt x="1834" y="574"/>
                </a:lnTo>
                <a:lnTo>
                  <a:pt x="1838" y="576"/>
                </a:lnTo>
                <a:lnTo>
                  <a:pt x="1842" y="580"/>
                </a:lnTo>
                <a:lnTo>
                  <a:pt x="1844" y="586"/>
                </a:lnTo>
                <a:lnTo>
                  <a:pt x="1846" y="596"/>
                </a:lnTo>
                <a:lnTo>
                  <a:pt x="1846" y="606"/>
                </a:lnTo>
                <a:lnTo>
                  <a:pt x="1846" y="606"/>
                </a:lnTo>
                <a:lnTo>
                  <a:pt x="1844" y="710"/>
                </a:lnTo>
                <a:lnTo>
                  <a:pt x="1846" y="814"/>
                </a:lnTo>
                <a:lnTo>
                  <a:pt x="1846" y="814"/>
                </a:lnTo>
                <a:lnTo>
                  <a:pt x="1846" y="862"/>
                </a:lnTo>
                <a:lnTo>
                  <a:pt x="1846" y="912"/>
                </a:lnTo>
                <a:lnTo>
                  <a:pt x="1844" y="962"/>
                </a:lnTo>
                <a:lnTo>
                  <a:pt x="1844" y="1012"/>
                </a:lnTo>
                <a:lnTo>
                  <a:pt x="1844" y="1012"/>
                </a:lnTo>
                <a:lnTo>
                  <a:pt x="1846" y="1044"/>
                </a:lnTo>
                <a:lnTo>
                  <a:pt x="1848" y="1060"/>
                </a:lnTo>
                <a:lnTo>
                  <a:pt x="1852" y="1078"/>
                </a:lnTo>
                <a:lnTo>
                  <a:pt x="1852" y="1078"/>
                </a:lnTo>
                <a:lnTo>
                  <a:pt x="1858" y="1066"/>
                </a:lnTo>
                <a:lnTo>
                  <a:pt x="1860" y="1056"/>
                </a:lnTo>
                <a:lnTo>
                  <a:pt x="1862" y="1038"/>
                </a:lnTo>
                <a:lnTo>
                  <a:pt x="1862" y="1038"/>
                </a:lnTo>
                <a:lnTo>
                  <a:pt x="1862" y="906"/>
                </a:lnTo>
                <a:lnTo>
                  <a:pt x="1862" y="906"/>
                </a:lnTo>
                <a:lnTo>
                  <a:pt x="1864" y="890"/>
                </a:lnTo>
                <a:lnTo>
                  <a:pt x="1866" y="882"/>
                </a:lnTo>
                <a:lnTo>
                  <a:pt x="1870" y="876"/>
                </a:lnTo>
                <a:lnTo>
                  <a:pt x="1874" y="870"/>
                </a:lnTo>
                <a:lnTo>
                  <a:pt x="1880" y="866"/>
                </a:lnTo>
                <a:lnTo>
                  <a:pt x="1896" y="858"/>
                </a:lnTo>
                <a:lnTo>
                  <a:pt x="1896" y="858"/>
                </a:lnTo>
                <a:lnTo>
                  <a:pt x="1996" y="820"/>
                </a:lnTo>
                <a:lnTo>
                  <a:pt x="2094" y="780"/>
                </a:lnTo>
                <a:lnTo>
                  <a:pt x="2094" y="780"/>
                </a:lnTo>
                <a:lnTo>
                  <a:pt x="2106" y="778"/>
                </a:lnTo>
                <a:lnTo>
                  <a:pt x="2114" y="776"/>
                </a:lnTo>
                <a:lnTo>
                  <a:pt x="2122" y="776"/>
                </a:lnTo>
                <a:lnTo>
                  <a:pt x="2126" y="778"/>
                </a:lnTo>
                <a:lnTo>
                  <a:pt x="2130" y="782"/>
                </a:lnTo>
                <a:lnTo>
                  <a:pt x="2134" y="788"/>
                </a:lnTo>
                <a:lnTo>
                  <a:pt x="2136" y="808"/>
                </a:lnTo>
                <a:lnTo>
                  <a:pt x="2136" y="808"/>
                </a:lnTo>
                <a:lnTo>
                  <a:pt x="2136" y="864"/>
                </a:lnTo>
                <a:lnTo>
                  <a:pt x="2136" y="892"/>
                </a:lnTo>
                <a:lnTo>
                  <a:pt x="2138" y="920"/>
                </a:lnTo>
                <a:lnTo>
                  <a:pt x="2138" y="920"/>
                </a:lnTo>
                <a:lnTo>
                  <a:pt x="2176" y="936"/>
                </a:lnTo>
                <a:lnTo>
                  <a:pt x="2194" y="942"/>
                </a:lnTo>
                <a:lnTo>
                  <a:pt x="2216" y="946"/>
                </a:lnTo>
                <a:lnTo>
                  <a:pt x="2216" y="946"/>
                </a:lnTo>
                <a:lnTo>
                  <a:pt x="2224" y="944"/>
                </a:lnTo>
                <a:lnTo>
                  <a:pt x="2234" y="944"/>
                </a:lnTo>
                <a:lnTo>
                  <a:pt x="2238" y="946"/>
                </a:lnTo>
                <a:lnTo>
                  <a:pt x="2242" y="948"/>
                </a:lnTo>
                <a:lnTo>
                  <a:pt x="2244" y="952"/>
                </a:lnTo>
                <a:lnTo>
                  <a:pt x="2246" y="960"/>
                </a:lnTo>
                <a:lnTo>
                  <a:pt x="2246" y="960"/>
                </a:lnTo>
                <a:lnTo>
                  <a:pt x="2230" y="960"/>
                </a:lnTo>
                <a:lnTo>
                  <a:pt x="2214" y="962"/>
                </a:lnTo>
                <a:lnTo>
                  <a:pt x="2188" y="960"/>
                </a:lnTo>
                <a:lnTo>
                  <a:pt x="2188" y="960"/>
                </a:lnTo>
                <a:lnTo>
                  <a:pt x="2194" y="962"/>
                </a:lnTo>
                <a:lnTo>
                  <a:pt x="2200" y="962"/>
                </a:lnTo>
                <a:lnTo>
                  <a:pt x="2216" y="960"/>
                </a:lnTo>
                <a:lnTo>
                  <a:pt x="2232" y="962"/>
                </a:lnTo>
                <a:lnTo>
                  <a:pt x="2240" y="964"/>
                </a:lnTo>
                <a:lnTo>
                  <a:pt x="2248" y="968"/>
                </a:lnTo>
                <a:lnTo>
                  <a:pt x="2248" y="968"/>
                </a:lnTo>
                <a:lnTo>
                  <a:pt x="2252" y="978"/>
                </a:lnTo>
                <a:lnTo>
                  <a:pt x="2254" y="986"/>
                </a:lnTo>
                <a:lnTo>
                  <a:pt x="2254" y="1006"/>
                </a:lnTo>
                <a:lnTo>
                  <a:pt x="2254" y="1024"/>
                </a:lnTo>
                <a:lnTo>
                  <a:pt x="2256" y="1034"/>
                </a:lnTo>
                <a:lnTo>
                  <a:pt x="2258" y="1042"/>
                </a:lnTo>
                <a:lnTo>
                  <a:pt x="2258" y="1042"/>
                </a:lnTo>
                <a:lnTo>
                  <a:pt x="2264" y="1036"/>
                </a:lnTo>
                <a:lnTo>
                  <a:pt x="2266" y="1028"/>
                </a:lnTo>
                <a:lnTo>
                  <a:pt x="2266" y="1014"/>
                </a:lnTo>
                <a:lnTo>
                  <a:pt x="2266" y="1014"/>
                </a:lnTo>
                <a:lnTo>
                  <a:pt x="2266" y="924"/>
                </a:lnTo>
                <a:lnTo>
                  <a:pt x="2266" y="924"/>
                </a:lnTo>
                <a:lnTo>
                  <a:pt x="2266" y="908"/>
                </a:lnTo>
                <a:lnTo>
                  <a:pt x="2268" y="898"/>
                </a:lnTo>
                <a:lnTo>
                  <a:pt x="2274" y="890"/>
                </a:lnTo>
                <a:lnTo>
                  <a:pt x="2274" y="890"/>
                </a:lnTo>
                <a:lnTo>
                  <a:pt x="2274" y="758"/>
                </a:lnTo>
                <a:lnTo>
                  <a:pt x="2274" y="758"/>
                </a:lnTo>
                <a:lnTo>
                  <a:pt x="2290" y="754"/>
                </a:lnTo>
                <a:lnTo>
                  <a:pt x="2306" y="752"/>
                </a:lnTo>
                <a:lnTo>
                  <a:pt x="2336" y="754"/>
                </a:lnTo>
                <a:lnTo>
                  <a:pt x="2336" y="754"/>
                </a:lnTo>
                <a:lnTo>
                  <a:pt x="2350" y="752"/>
                </a:lnTo>
                <a:lnTo>
                  <a:pt x="2356" y="750"/>
                </a:lnTo>
                <a:lnTo>
                  <a:pt x="2362" y="746"/>
                </a:lnTo>
                <a:lnTo>
                  <a:pt x="2362" y="746"/>
                </a:lnTo>
                <a:lnTo>
                  <a:pt x="2372" y="744"/>
                </a:lnTo>
                <a:lnTo>
                  <a:pt x="2372" y="744"/>
                </a:lnTo>
                <a:lnTo>
                  <a:pt x="2408" y="742"/>
                </a:lnTo>
                <a:lnTo>
                  <a:pt x="2442" y="742"/>
                </a:lnTo>
                <a:lnTo>
                  <a:pt x="2442" y="742"/>
                </a:lnTo>
                <a:lnTo>
                  <a:pt x="2458" y="744"/>
                </a:lnTo>
                <a:lnTo>
                  <a:pt x="2464" y="748"/>
                </a:lnTo>
                <a:lnTo>
                  <a:pt x="2468" y="752"/>
                </a:lnTo>
                <a:lnTo>
                  <a:pt x="2472" y="756"/>
                </a:lnTo>
                <a:lnTo>
                  <a:pt x="2476" y="762"/>
                </a:lnTo>
                <a:lnTo>
                  <a:pt x="2478" y="778"/>
                </a:lnTo>
                <a:lnTo>
                  <a:pt x="2478" y="778"/>
                </a:lnTo>
                <a:lnTo>
                  <a:pt x="2480" y="810"/>
                </a:lnTo>
                <a:lnTo>
                  <a:pt x="2478" y="842"/>
                </a:lnTo>
                <a:lnTo>
                  <a:pt x="2478" y="842"/>
                </a:lnTo>
                <a:lnTo>
                  <a:pt x="2478" y="984"/>
                </a:lnTo>
                <a:lnTo>
                  <a:pt x="2480" y="1126"/>
                </a:lnTo>
                <a:lnTo>
                  <a:pt x="2480" y="1126"/>
                </a:lnTo>
                <a:lnTo>
                  <a:pt x="2482" y="1136"/>
                </a:lnTo>
                <a:lnTo>
                  <a:pt x="2482" y="1136"/>
                </a:lnTo>
                <a:lnTo>
                  <a:pt x="2492" y="1140"/>
                </a:lnTo>
                <a:lnTo>
                  <a:pt x="2502" y="1142"/>
                </a:lnTo>
                <a:lnTo>
                  <a:pt x="2520" y="1140"/>
                </a:lnTo>
                <a:lnTo>
                  <a:pt x="2520" y="1140"/>
                </a:lnTo>
                <a:lnTo>
                  <a:pt x="2534" y="1144"/>
                </a:lnTo>
                <a:lnTo>
                  <a:pt x="2542" y="1148"/>
                </a:lnTo>
                <a:lnTo>
                  <a:pt x="2546" y="1152"/>
                </a:lnTo>
                <a:lnTo>
                  <a:pt x="2548" y="1158"/>
                </a:lnTo>
                <a:lnTo>
                  <a:pt x="2550" y="1170"/>
                </a:lnTo>
                <a:lnTo>
                  <a:pt x="2550" y="1170"/>
                </a:lnTo>
                <a:lnTo>
                  <a:pt x="2552" y="1180"/>
                </a:lnTo>
                <a:lnTo>
                  <a:pt x="2554" y="1190"/>
                </a:lnTo>
                <a:lnTo>
                  <a:pt x="2554" y="1190"/>
                </a:lnTo>
                <a:lnTo>
                  <a:pt x="2556" y="1194"/>
                </a:lnTo>
                <a:lnTo>
                  <a:pt x="2558" y="1196"/>
                </a:lnTo>
                <a:lnTo>
                  <a:pt x="2560" y="1198"/>
                </a:lnTo>
                <a:lnTo>
                  <a:pt x="2566" y="1198"/>
                </a:lnTo>
                <a:lnTo>
                  <a:pt x="2566" y="1198"/>
                </a:lnTo>
                <a:lnTo>
                  <a:pt x="2570" y="1198"/>
                </a:lnTo>
                <a:lnTo>
                  <a:pt x="2574" y="1196"/>
                </a:lnTo>
                <a:lnTo>
                  <a:pt x="2576" y="1194"/>
                </a:lnTo>
                <a:lnTo>
                  <a:pt x="2578" y="1190"/>
                </a:lnTo>
                <a:lnTo>
                  <a:pt x="2578" y="1190"/>
                </a:lnTo>
                <a:lnTo>
                  <a:pt x="2580" y="1176"/>
                </a:lnTo>
                <a:lnTo>
                  <a:pt x="2580" y="1164"/>
                </a:lnTo>
                <a:lnTo>
                  <a:pt x="2580" y="1164"/>
                </a:lnTo>
                <a:lnTo>
                  <a:pt x="2580" y="1054"/>
                </a:lnTo>
                <a:lnTo>
                  <a:pt x="2580" y="1054"/>
                </a:lnTo>
                <a:lnTo>
                  <a:pt x="2580" y="1042"/>
                </a:lnTo>
                <a:lnTo>
                  <a:pt x="2584" y="1030"/>
                </a:lnTo>
                <a:lnTo>
                  <a:pt x="2588" y="1024"/>
                </a:lnTo>
                <a:lnTo>
                  <a:pt x="2594" y="1022"/>
                </a:lnTo>
                <a:lnTo>
                  <a:pt x="2600" y="1018"/>
                </a:lnTo>
                <a:lnTo>
                  <a:pt x="2608" y="1018"/>
                </a:lnTo>
                <a:lnTo>
                  <a:pt x="2608" y="1018"/>
                </a:lnTo>
                <a:lnTo>
                  <a:pt x="2616" y="1016"/>
                </a:lnTo>
                <a:lnTo>
                  <a:pt x="2622" y="1014"/>
                </a:lnTo>
                <a:lnTo>
                  <a:pt x="2628" y="1012"/>
                </a:lnTo>
                <a:lnTo>
                  <a:pt x="2630" y="1008"/>
                </a:lnTo>
                <a:lnTo>
                  <a:pt x="2634" y="1002"/>
                </a:lnTo>
                <a:lnTo>
                  <a:pt x="2634" y="996"/>
                </a:lnTo>
                <a:lnTo>
                  <a:pt x="2636" y="982"/>
                </a:lnTo>
                <a:lnTo>
                  <a:pt x="2636" y="982"/>
                </a:lnTo>
                <a:lnTo>
                  <a:pt x="2636" y="756"/>
                </a:lnTo>
                <a:lnTo>
                  <a:pt x="2636" y="756"/>
                </a:lnTo>
                <a:lnTo>
                  <a:pt x="2634" y="724"/>
                </a:lnTo>
                <a:lnTo>
                  <a:pt x="2636" y="692"/>
                </a:lnTo>
                <a:lnTo>
                  <a:pt x="2636" y="692"/>
                </a:lnTo>
                <a:lnTo>
                  <a:pt x="2636" y="684"/>
                </a:lnTo>
                <a:lnTo>
                  <a:pt x="2638" y="676"/>
                </a:lnTo>
                <a:lnTo>
                  <a:pt x="2642" y="670"/>
                </a:lnTo>
                <a:lnTo>
                  <a:pt x="2644" y="668"/>
                </a:lnTo>
                <a:lnTo>
                  <a:pt x="2650" y="666"/>
                </a:lnTo>
                <a:lnTo>
                  <a:pt x="2650" y="666"/>
                </a:lnTo>
                <a:lnTo>
                  <a:pt x="2700" y="666"/>
                </a:lnTo>
                <a:lnTo>
                  <a:pt x="2700" y="666"/>
                </a:lnTo>
                <a:lnTo>
                  <a:pt x="2714" y="662"/>
                </a:lnTo>
                <a:lnTo>
                  <a:pt x="2728" y="658"/>
                </a:lnTo>
                <a:lnTo>
                  <a:pt x="2742" y="656"/>
                </a:lnTo>
                <a:lnTo>
                  <a:pt x="2758" y="656"/>
                </a:lnTo>
                <a:lnTo>
                  <a:pt x="2786" y="658"/>
                </a:lnTo>
                <a:lnTo>
                  <a:pt x="2814" y="662"/>
                </a:lnTo>
                <a:lnTo>
                  <a:pt x="2814" y="662"/>
                </a:lnTo>
                <a:lnTo>
                  <a:pt x="2820" y="664"/>
                </a:lnTo>
                <a:lnTo>
                  <a:pt x="2824" y="666"/>
                </a:lnTo>
                <a:lnTo>
                  <a:pt x="2828" y="670"/>
                </a:lnTo>
                <a:lnTo>
                  <a:pt x="2830" y="674"/>
                </a:lnTo>
                <a:lnTo>
                  <a:pt x="2832" y="686"/>
                </a:lnTo>
                <a:lnTo>
                  <a:pt x="2832" y="696"/>
                </a:lnTo>
                <a:lnTo>
                  <a:pt x="2832" y="696"/>
                </a:lnTo>
                <a:lnTo>
                  <a:pt x="2832" y="768"/>
                </a:lnTo>
                <a:lnTo>
                  <a:pt x="2832" y="838"/>
                </a:lnTo>
                <a:lnTo>
                  <a:pt x="2832" y="838"/>
                </a:lnTo>
                <a:lnTo>
                  <a:pt x="2832" y="982"/>
                </a:lnTo>
                <a:lnTo>
                  <a:pt x="2832" y="982"/>
                </a:lnTo>
                <a:lnTo>
                  <a:pt x="2832" y="992"/>
                </a:lnTo>
                <a:lnTo>
                  <a:pt x="2836" y="1000"/>
                </a:lnTo>
                <a:lnTo>
                  <a:pt x="2838" y="1004"/>
                </a:lnTo>
                <a:lnTo>
                  <a:pt x="2842" y="1006"/>
                </a:lnTo>
                <a:lnTo>
                  <a:pt x="2848" y="1008"/>
                </a:lnTo>
                <a:lnTo>
                  <a:pt x="2854" y="1006"/>
                </a:lnTo>
                <a:lnTo>
                  <a:pt x="2854" y="1006"/>
                </a:lnTo>
                <a:lnTo>
                  <a:pt x="2876" y="1004"/>
                </a:lnTo>
                <a:lnTo>
                  <a:pt x="2896" y="1002"/>
                </a:lnTo>
                <a:lnTo>
                  <a:pt x="2938" y="1000"/>
                </a:lnTo>
                <a:lnTo>
                  <a:pt x="2978" y="1002"/>
                </a:lnTo>
                <a:lnTo>
                  <a:pt x="3020" y="1004"/>
                </a:lnTo>
                <a:lnTo>
                  <a:pt x="3020" y="1004"/>
                </a:lnTo>
                <a:lnTo>
                  <a:pt x="3024" y="1006"/>
                </a:lnTo>
                <a:lnTo>
                  <a:pt x="3028" y="1008"/>
                </a:lnTo>
                <a:lnTo>
                  <a:pt x="3030" y="1016"/>
                </a:lnTo>
                <a:lnTo>
                  <a:pt x="3034" y="1024"/>
                </a:lnTo>
                <a:lnTo>
                  <a:pt x="3036" y="1028"/>
                </a:lnTo>
                <a:lnTo>
                  <a:pt x="3040" y="1030"/>
                </a:lnTo>
                <a:lnTo>
                  <a:pt x="3040" y="1030"/>
                </a:lnTo>
                <a:lnTo>
                  <a:pt x="3042" y="984"/>
                </a:lnTo>
                <a:lnTo>
                  <a:pt x="3044" y="940"/>
                </a:lnTo>
                <a:lnTo>
                  <a:pt x="3046" y="848"/>
                </a:lnTo>
                <a:lnTo>
                  <a:pt x="3046" y="848"/>
                </a:lnTo>
                <a:lnTo>
                  <a:pt x="3048" y="746"/>
                </a:lnTo>
                <a:lnTo>
                  <a:pt x="3050" y="644"/>
                </a:lnTo>
                <a:lnTo>
                  <a:pt x="3052" y="544"/>
                </a:lnTo>
                <a:lnTo>
                  <a:pt x="3050" y="442"/>
                </a:lnTo>
                <a:lnTo>
                  <a:pt x="3050" y="442"/>
                </a:lnTo>
                <a:lnTo>
                  <a:pt x="3050" y="434"/>
                </a:lnTo>
                <a:lnTo>
                  <a:pt x="3052" y="430"/>
                </a:lnTo>
                <a:lnTo>
                  <a:pt x="3054" y="426"/>
                </a:lnTo>
                <a:lnTo>
                  <a:pt x="3054" y="426"/>
                </a:lnTo>
                <a:lnTo>
                  <a:pt x="3136" y="426"/>
                </a:lnTo>
                <a:lnTo>
                  <a:pt x="3136" y="426"/>
                </a:lnTo>
                <a:lnTo>
                  <a:pt x="3138" y="428"/>
                </a:lnTo>
                <a:lnTo>
                  <a:pt x="3140" y="432"/>
                </a:lnTo>
                <a:lnTo>
                  <a:pt x="3140" y="432"/>
                </a:lnTo>
                <a:lnTo>
                  <a:pt x="3140" y="470"/>
                </a:lnTo>
                <a:lnTo>
                  <a:pt x="3142" y="506"/>
                </a:lnTo>
                <a:lnTo>
                  <a:pt x="3146" y="544"/>
                </a:lnTo>
                <a:lnTo>
                  <a:pt x="3146" y="580"/>
                </a:lnTo>
                <a:lnTo>
                  <a:pt x="3146" y="580"/>
                </a:lnTo>
                <a:lnTo>
                  <a:pt x="3146" y="602"/>
                </a:lnTo>
                <a:lnTo>
                  <a:pt x="3148" y="608"/>
                </a:lnTo>
                <a:lnTo>
                  <a:pt x="3150" y="614"/>
                </a:lnTo>
                <a:lnTo>
                  <a:pt x="3156" y="618"/>
                </a:lnTo>
                <a:lnTo>
                  <a:pt x="3162" y="620"/>
                </a:lnTo>
                <a:lnTo>
                  <a:pt x="3184" y="628"/>
                </a:lnTo>
                <a:lnTo>
                  <a:pt x="3184" y="628"/>
                </a:lnTo>
                <a:lnTo>
                  <a:pt x="3192" y="630"/>
                </a:lnTo>
                <a:lnTo>
                  <a:pt x="3200" y="632"/>
                </a:lnTo>
                <a:lnTo>
                  <a:pt x="3200" y="632"/>
                </a:lnTo>
                <a:lnTo>
                  <a:pt x="3278" y="632"/>
                </a:lnTo>
                <a:lnTo>
                  <a:pt x="3278" y="632"/>
                </a:lnTo>
                <a:lnTo>
                  <a:pt x="3286" y="632"/>
                </a:lnTo>
                <a:lnTo>
                  <a:pt x="3290" y="634"/>
                </a:lnTo>
                <a:lnTo>
                  <a:pt x="3294" y="640"/>
                </a:lnTo>
                <a:lnTo>
                  <a:pt x="3296" y="646"/>
                </a:lnTo>
                <a:lnTo>
                  <a:pt x="3296" y="646"/>
                </a:lnTo>
                <a:lnTo>
                  <a:pt x="3298" y="664"/>
                </a:lnTo>
                <a:lnTo>
                  <a:pt x="3298" y="680"/>
                </a:lnTo>
                <a:lnTo>
                  <a:pt x="3298" y="680"/>
                </a:lnTo>
                <a:lnTo>
                  <a:pt x="3298" y="1008"/>
                </a:lnTo>
                <a:lnTo>
                  <a:pt x="3298" y="1008"/>
                </a:lnTo>
                <a:lnTo>
                  <a:pt x="3298" y="1032"/>
                </a:lnTo>
                <a:lnTo>
                  <a:pt x="3300" y="1038"/>
                </a:lnTo>
                <a:lnTo>
                  <a:pt x="3304" y="1044"/>
                </a:lnTo>
                <a:lnTo>
                  <a:pt x="3308" y="1048"/>
                </a:lnTo>
                <a:lnTo>
                  <a:pt x="3316" y="1048"/>
                </a:lnTo>
                <a:lnTo>
                  <a:pt x="3338" y="1050"/>
                </a:lnTo>
                <a:lnTo>
                  <a:pt x="3338" y="1050"/>
                </a:lnTo>
                <a:lnTo>
                  <a:pt x="3358" y="1052"/>
                </a:lnTo>
                <a:lnTo>
                  <a:pt x="3366" y="1054"/>
                </a:lnTo>
                <a:lnTo>
                  <a:pt x="3370" y="1056"/>
                </a:lnTo>
                <a:lnTo>
                  <a:pt x="3374" y="1060"/>
                </a:lnTo>
                <a:lnTo>
                  <a:pt x="3378" y="1066"/>
                </a:lnTo>
                <a:lnTo>
                  <a:pt x="3384" y="1086"/>
                </a:lnTo>
                <a:lnTo>
                  <a:pt x="3384" y="1086"/>
                </a:lnTo>
                <a:lnTo>
                  <a:pt x="3386" y="1090"/>
                </a:lnTo>
                <a:lnTo>
                  <a:pt x="3390" y="1094"/>
                </a:lnTo>
                <a:lnTo>
                  <a:pt x="3390" y="1094"/>
                </a:lnTo>
                <a:lnTo>
                  <a:pt x="3400" y="1096"/>
                </a:lnTo>
                <a:lnTo>
                  <a:pt x="3408" y="1096"/>
                </a:lnTo>
                <a:lnTo>
                  <a:pt x="3426" y="1096"/>
                </a:lnTo>
                <a:lnTo>
                  <a:pt x="3426" y="1096"/>
                </a:lnTo>
                <a:lnTo>
                  <a:pt x="3442" y="1098"/>
                </a:lnTo>
                <a:lnTo>
                  <a:pt x="3448" y="1100"/>
                </a:lnTo>
                <a:lnTo>
                  <a:pt x="3452" y="1104"/>
                </a:lnTo>
                <a:lnTo>
                  <a:pt x="3456" y="1108"/>
                </a:lnTo>
                <a:lnTo>
                  <a:pt x="3458" y="1114"/>
                </a:lnTo>
                <a:lnTo>
                  <a:pt x="3460" y="1130"/>
                </a:lnTo>
                <a:lnTo>
                  <a:pt x="3460" y="1130"/>
                </a:lnTo>
                <a:lnTo>
                  <a:pt x="3460" y="1160"/>
                </a:lnTo>
                <a:lnTo>
                  <a:pt x="3462" y="1192"/>
                </a:lnTo>
                <a:lnTo>
                  <a:pt x="3462" y="1192"/>
                </a:lnTo>
                <a:lnTo>
                  <a:pt x="3464" y="1202"/>
                </a:lnTo>
                <a:lnTo>
                  <a:pt x="3468" y="1208"/>
                </a:lnTo>
                <a:lnTo>
                  <a:pt x="3474" y="1212"/>
                </a:lnTo>
                <a:lnTo>
                  <a:pt x="3484" y="1214"/>
                </a:lnTo>
                <a:lnTo>
                  <a:pt x="3484" y="1214"/>
                </a:lnTo>
                <a:lnTo>
                  <a:pt x="3492" y="1214"/>
                </a:lnTo>
                <a:lnTo>
                  <a:pt x="3492" y="1214"/>
                </a:lnTo>
                <a:lnTo>
                  <a:pt x="3518" y="1214"/>
                </a:lnTo>
                <a:lnTo>
                  <a:pt x="3526" y="1212"/>
                </a:lnTo>
                <a:lnTo>
                  <a:pt x="3532" y="1210"/>
                </a:lnTo>
                <a:lnTo>
                  <a:pt x="3536" y="1204"/>
                </a:lnTo>
                <a:lnTo>
                  <a:pt x="3538" y="1196"/>
                </a:lnTo>
                <a:lnTo>
                  <a:pt x="3538" y="1170"/>
                </a:lnTo>
                <a:lnTo>
                  <a:pt x="3538" y="1170"/>
                </a:lnTo>
                <a:lnTo>
                  <a:pt x="3538" y="884"/>
                </a:lnTo>
                <a:lnTo>
                  <a:pt x="3538" y="884"/>
                </a:lnTo>
                <a:lnTo>
                  <a:pt x="3540" y="860"/>
                </a:lnTo>
                <a:lnTo>
                  <a:pt x="3542" y="852"/>
                </a:lnTo>
                <a:lnTo>
                  <a:pt x="3546" y="846"/>
                </a:lnTo>
                <a:lnTo>
                  <a:pt x="3552" y="842"/>
                </a:lnTo>
                <a:lnTo>
                  <a:pt x="3560" y="840"/>
                </a:lnTo>
                <a:lnTo>
                  <a:pt x="3586" y="838"/>
                </a:lnTo>
                <a:lnTo>
                  <a:pt x="3586" y="838"/>
                </a:lnTo>
                <a:lnTo>
                  <a:pt x="3694" y="838"/>
                </a:lnTo>
                <a:lnTo>
                  <a:pt x="3694" y="838"/>
                </a:lnTo>
                <a:lnTo>
                  <a:pt x="3718" y="840"/>
                </a:lnTo>
                <a:lnTo>
                  <a:pt x="3726" y="842"/>
                </a:lnTo>
                <a:lnTo>
                  <a:pt x="3732" y="846"/>
                </a:lnTo>
                <a:lnTo>
                  <a:pt x="3736" y="850"/>
                </a:lnTo>
                <a:lnTo>
                  <a:pt x="3738" y="858"/>
                </a:lnTo>
                <a:lnTo>
                  <a:pt x="3740" y="882"/>
                </a:lnTo>
                <a:lnTo>
                  <a:pt x="3740" y="882"/>
                </a:lnTo>
                <a:lnTo>
                  <a:pt x="3740" y="900"/>
                </a:lnTo>
                <a:lnTo>
                  <a:pt x="3742" y="908"/>
                </a:lnTo>
                <a:lnTo>
                  <a:pt x="3748" y="916"/>
                </a:lnTo>
                <a:lnTo>
                  <a:pt x="3748" y="916"/>
                </a:lnTo>
                <a:lnTo>
                  <a:pt x="3772" y="926"/>
                </a:lnTo>
                <a:lnTo>
                  <a:pt x="3780" y="930"/>
                </a:lnTo>
                <a:lnTo>
                  <a:pt x="3786" y="936"/>
                </a:lnTo>
                <a:lnTo>
                  <a:pt x="3788" y="942"/>
                </a:lnTo>
                <a:lnTo>
                  <a:pt x="3790" y="952"/>
                </a:lnTo>
                <a:lnTo>
                  <a:pt x="3790" y="978"/>
                </a:lnTo>
                <a:lnTo>
                  <a:pt x="3790" y="978"/>
                </a:lnTo>
                <a:lnTo>
                  <a:pt x="3790" y="1024"/>
                </a:lnTo>
                <a:lnTo>
                  <a:pt x="3792" y="1050"/>
                </a:lnTo>
                <a:lnTo>
                  <a:pt x="3794" y="1076"/>
                </a:lnTo>
                <a:lnTo>
                  <a:pt x="3794" y="1076"/>
                </a:lnTo>
                <a:lnTo>
                  <a:pt x="3800" y="1066"/>
                </a:lnTo>
                <a:lnTo>
                  <a:pt x="3802" y="1058"/>
                </a:lnTo>
                <a:lnTo>
                  <a:pt x="3802" y="1044"/>
                </a:lnTo>
                <a:lnTo>
                  <a:pt x="3802" y="1044"/>
                </a:lnTo>
                <a:lnTo>
                  <a:pt x="3804" y="962"/>
                </a:lnTo>
                <a:lnTo>
                  <a:pt x="3802" y="880"/>
                </a:lnTo>
                <a:lnTo>
                  <a:pt x="3802" y="880"/>
                </a:lnTo>
                <a:lnTo>
                  <a:pt x="3802" y="870"/>
                </a:lnTo>
                <a:lnTo>
                  <a:pt x="3804" y="862"/>
                </a:lnTo>
                <a:lnTo>
                  <a:pt x="3806" y="854"/>
                </a:lnTo>
                <a:lnTo>
                  <a:pt x="3810" y="848"/>
                </a:lnTo>
                <a:lnTo>
                  <a:pt x="3816" y="842"/>
                </a:lnTo>
                <a:lnTo>
                  <a:pt x="3822" y="838"/>
                </a:lnTo>
                <a:lnTo>
                  <a:pt x="3838" y="830"/>
                </a:lnTo>
                <a:lnTo>
                  <a:pt x="3838" y="830"/>
                </a:lnTo>
                <a:lnTo>
                  <a:pt x="3916" y="806"/>
                </a:lnTo>
                <a:lnTo>
                  <a:pt x="3992" y="780"/>
                </a:lnTo>
                <a:lnTo>
                  <a:pt x="3992" y="780"/>
                </a:lnTo>
                <a:lnTo>
                  <a:pt x="4006" y="774"/>
                </a:lnTo>
                <a:lnTo>
                  <a:pt x="4020" y="768"/>
                </a:lnTo>
                <a:lnTo>
                  <a:pt x="4036" y="766"/>
                </a:lnTo>
                <a:lnTo>
                  <a:pt x="4042" y="764"/>
                </a:lnTo>
                <a:lnTo>
                  <a:pt x="4050" y="766"/>
                </a:lnTo>
                <a:lnTo>
                  <a:pt x="4050" y="766"/>
                </a:lnTo>
                <a:lnTo>
                  <a:pt x="4056" y="774"/>
                </a:lnTo>
                <a:lnTo>
                  <a:pt x="4060" y="782"/>
                </a:lnTo>
                <a:lnTo>
                  <a:pt x="4060" y="800"/>
                </a:lnTo>
                <a:lnTo>
                  <a:pt x="4060" y="800"/>
                </a:lnTo>
                <a:lnTo>
                  <a:pt x="4060" y="892"/>
                </a:lnTo>
                <a:lnTo>
                  <a:pt x="4060" y="892"/>
                </a:lnTo>
                <a:lnTo>
                  <a:pt x="4062" y="902"/>
                </a:lnTo>
                <a:lnTo>
                  <a:pt x="4064" y="912"/>
                </a:lnTo>
                <a:lnTo>
                  <a:pt x="4072" y="918"/>
                </a:lnTo>
                <a:lnTo>
                  <a:pt x="4080" y="924"/>
                </a:lnTo>
                <a:lnTo>
                  <a:pt x="4080" y="924"/>
                </a:lnTo>
                <a:lnTo>
                  <a:pt x="4096" y="932"/>
                </a:lnTo>
                <a:lnTo>
                  <a:pt x="4112" y="940"/>
                </a:lnTo>
                <a:lnTo>
                  <a:pt x="4128" y="944"/>
                </a:lnTo>
                <a:lnTo>
                  <a:pt x="4146" y="946"/>
                </a:lnTo>
                <a:lnTo>
                  <a:pt x="4146" y="946"/>
                </a:lnTo>
                <a:lnTo>
                  <a:pt x="4152" y="948"/>
                </a:lnTo>
                <a:lnTo>
                  <a:pt x="4158" y="950"/>
                </a:lnTo>
                <a:lnTo>
                  <a:pt x="4160" y="954"/>
                </a:lnTo>
                <a:lnTo>
                  <a:pt x="4164" y="960"/>
                </a:lnTo>
                <a:lnTo>
                  <a:pt x="4166" y="972"/>
                </a:lnTo>
                <a:lnTo>
                  <a:pt x="4170" y="982"/>
                </a:lnTo>
                <a:lnTo>
                  <a:pt x="4170" y="982"/>
                </a:lnTo>
                <a:lnTo>
                  <a:pt x="4178" y="974"/>
                </a:lnTo>
                <a:lnTo>
                  <a:pt x="4182" y="964"/>
                </a:lnTo>
                <a:lnTo>
                  <a:pt x="4184" y="954"/>
                </a:lnTo>
                <a:lnTo>
                  <a:pt x="4184" y="944"/>
                </a:lnTo>
                <a:lnTo>
                  <a:pt x="4184" y="944"/>
                </a:lnTo>
                <a:lnTo>
                  <a:pt x="4184" y="782"/>
                </a:lnTo>
                <a:lnTo>
                  <a:pt x="4184" y="782"/>
                </a:lnTo>
                <a:lnTo>
                  <a:pt x="4184" y="760"/>
                </a:lnTo>
                <a:lnTo>
                  <a:pt x="4188" y="750"/>
                </a:lnTo>
                <a:lnTo>
                  <a:pt x="4194" y="742"/>
                </a:lnTo>
                <a:lnTo>
                  <a:pt x="4194" y="742"/>
                </a:lnTo>
                <a:lnTo>
                  <a:pt x="4236" y="736"/>
                </a:lnTo>
                <a:lnTo>
                  <a:pt x="4278" y="734"/>
                </a:lnTo>
                <a:lnTo>
                  <a:pt x="4298" y="734"/>
                </a:lnTo>
                <a:lnTo>
                  <a:pt x="4320" y="736"/>
                </a:lnTo>
                <a:lnTo>
                  <a:pt x="4340" y="740"/>
                </a:lnTo>
                <a:lnTo>
                  <a:pt x="4360" y="744"/>
                </a:lnTo>
                <a:lnTo>
                  <a:pt x="4360" y="744"/>
                </a:lnTo>
                <a:lnTo>
                  <a:pt x="4370" y="744"/>
                </a:lnTo>
                <a:lnTo>
                  <a:pt x="4376" y="744"/>
                </a:lnTo>
                <a:lnTo>
                  <a:pt x="4382" y="746"/>
                </a:lnTo>
                <a:lnTo>
                  <a:pt x="4388" y="750"/>
                </a:lnTo>
                <a:lnTo>
                  <a:pt x="4390" y="756"/>
                </a:lnTo>
                <a:lnTo>
                  <a:pt x="4392" y="762"/>
                </a:lnTo>
                <a:lnTo>
                  <a:pt x="4394" y="778"/>
                </a:lnTo>
                <a:lnTo>
                  <a:pt x="4394" y="778"/>
                </a:lnTo>
                <a:lnTo>
                  <a:pt x="4394" y="830"/>
                </a:lnTo>
                <a:lnTo>
                  <a:pt x="4394" y="880"/>
                </a:lnTo>
                <a:lnTo>
                  <a:pt x="4394" y="980"/>
                </a:lnTo>
                <a:lnTo>
                  <a:pt x="4394" y="980"/>
                </a:lnTo>
                <a:lnTo>
                  <a:pt x="4398" y="986"/>
                </a:lnTo>
                <a:lnTo>
                  <a:pt x="4400" y="992"/>
                </a:lnTo>
                <a:lnTo>
                  <a:pt x="4402" y="1002"/>
                </a:lnTo>
                <a:lnTo>
                  <a:pt x="4402" y="1026"/>
                </a:lnTo>
                <a:lnTo>
                  <a:pt x="4402" y="1026"/>
                </a:lnTo>
                <a:lnTo>
                  <a:pt x="4402" y="1102"/>
                </a:lnTo>
                <a:lnTo>
                  <a:pt x="4402" y="1102"/>
                </a:lnTo>
                <a:lnTo>
                  <a:pt x="4402" y="1108"/>
                </a:lnTo>
                <a:lnTo>
                  <a:pt x="4404" y="1112"/>
                </a:lnTo>
                <a:lnTo>
                  <a:pt x="4406" y="1114"/>
                </a:lnTo>
                <a:lnTo>
                  <a:pt x="4408" y="1116"/>
                </a:lnTo>
                <a:lnTo>
                  <a:pt x="4416" y="1118"/>
                </a:lnTo>
                <a:lnTo>
                  <a:pt x="4424" y="1118"/>
                </a:lnTo>
                <a:lnTo>
                  <a:pt x="4424" y="1118"/>
                </a:lnTo>
                <a:lnTo>
                  <a:pt x="4444" y="1120"/>
                </a:lnTo>
                <a:lnTo>
                  <a:pt x="4454" y="1124"/>
                </a:lnTo>
                <a:lnTo>
                  <a:pt x="4462" y="1130"/>
                </a:lnTo>
                <a:lnTo>
                  <a:pt x="4462" y="1130"/>
                </a:lnTo>
                <a:lnTo>
                  <a:pt x="4474" y="1134"/>
                </a:lnTo>
                <a:lnTo>
                  <a:pt x="4480" y="1136"/>
                </a:lnTo>
                <a:lnTo>
                  <a:pt x="4486" y="1138"/>
                </a:lnTo>
                <a:lnTo>
                  <a:pt x="4492" y="1136"/>
                </a:lnTo>
                <a:lnTo>
                  <a:pt x="4496" y="1134"/>
                </a:lnTo>
                <a:lnTo>
                  <a:pt x="4500" y="1128"/>
                </a:lnTo>
                <a:lnTo>
                  <a:pt x="4504" y="1120"/>
                </a:lnTo>
                <a:lnTo>
                  <a:pt x="4504" y="1120"/>
                </a:lnTo>
                <a:lnTo>
                  <a:pt x="4504" y="1058"/>
                </a:lnTo>
                <a:lnTo>
                  <a:pt x="4504" y="1058"/>
                </a:lnTo>
                <a:lnTo>
                  <a:pt x="4504" y="1044"/>
                </a:lnTo>
                <a:lnTo>
                  <a:pt x="4508" y="1032"/>
                </a:lnTo>
                <a:lnTo>
                  <a:pt x="4510" y="1028"/>
                </a:lnTo>
                <a:lnTo>
                  <a:pt x="4514" y="1022"/>
                </a:lnTo>
                <a:lnTo>
                  <a:pt x="4520" y="1018"/>
                </a:lnTo>
                <a:lnTo>
                  <a:pt x="4528" y="1016"/>
                </a:lnTo>
                <a:lnTo>
                  <a:pt x="4528" y="1016"/>
                </a:lnTo>
                <a:lnTo>
                  <a:pt x="4532" y="1012"/>
                </a:lnTo>
                <a:lnTo>
                  <a:pt x="4536" y="1010"/>
                </a:lnTo>
                <a:lnTo>
                  <a:pt x="4540" y="1004"/>
                </a:lnTo>
                <a:lnTo>
                  <a:pt x="4542" y="1000"/>
                </a:lnTo>
                <a:lnTo>
                  <a:pt x="4542" y="990"/>
                </a:lnTo>
                <a:lnTo>
                  <a:pt x="4542" y="980"/>
                </a:lnTo>
                <a:lnTo>
                  <a:pt x="4542" y="980"/>
                </a:lnTo>
                <a:lnTo>
                  <a:pt x="4542" y="964"/>
                </a:lnTo>
                <a:lnTo>
                  <a:pt x="4544" y="950"/>
                </a:lnTo>
                <a:lnTo>
                  <a:pt x="4548" y="936"/>
                </a:lnTo>
                <a:lnTo>
                  <a:pt x="4552" y="928"/>
                </a:lnTo>
                <a:lnTo>
                  <a:pt x="4558" y="922"/>
                </a:lnTo>
                <a:lnTo>
                  <a:pt x="4558" y="922"/>
                </a:lnTo>
                <a:lnTo>
                  <a:pt x="4562" y="914"/>
                </a:lnTo>
                <a:lnTo>
                  <a:pt x="4564" y="904"/>
                </a:lnTo>
                <a:lnTo>
                  <a:pt x="4564" y="884"/>
                </a:lnTo>
                <a:lnTo>
                  <a:pt x="4564" y="884"/>
                </a:lnTo>
                <a:lnTo>
                  <a:pt x="4566" y="766"/>
                </a:lnTo>
                <a:lnTo>
                  <a:pt x="4564" y="646"/>
                </a:lnTo>
                <a:lnTo>
                  <a:pt x="4564" y="646"/>
                </a:lnTo>
                <a:lnTo>
                  <a:pt x="4564" y="628"/>
                </a:lnTo>
                <a:lnTo>
                  <a:pt x="4566" y="620"/>
                </a:lnTo>
                <a:lnTo>
                  <a:pt x="4568" y="610"/>
                </a:lnTo>
                <a:lnTo>
                  <a:pt x="4568" y="610"/>
                </a:lnTo>
                <a:lnTo>
                  <a:pt x="4570" y="604"/>
                </a:lnTo>
                <a:lnTo>
                  <a:pt x="4574" y="600"/>
                </a:lnTo>
                <a:lnTo>
                  <a:pt x="4578" y="598"/>
                </a:lnTo>
                <a:lnTo>
                  <a:pt x="4586" y="596"/>
                </a:lnTo>
                <a:lnTo>
                  <a:pt x="4586" y="596"/>
                </a:lnTo>
                <a:lnTo>
                  <a:pt x="4624" y="596"/>
                </a:lnTo>
                <a:lnTo>
                  <a:pt x="4660" y="594"/>
                </a:lnTo>
                <a:lnTo>
                  <a:pt x="4698" y="592"/>
                </a:lnTo>
                <a:lnTo>
                  <a:pt x="4736" y="592"/>
                </a:lnTo>
                <a:lnTo>
                  <a:pt x="4736" y="592"/>
                </a:lnTo>
                <a:lnTo>
                  <a:pt x="4748" y="592"/>
                </a:lnTo>
                <a:lnTo>
                  <a:pt x="4754" y="594"/>
                </a:lnTo>
                <a:lnTo>
                  <a:pt x="4760" y="598"/>
                </a:lnTo>
                <a:lnTo>
                  <a:pt x="4760" y="598"/>
                </a:lnTo>
                <a:lnTo>
                  <a:pt x="4764" y="606"/>
                </a:lnTo>
                <a:lnTo>
                  <a:pt x="4766" y="616"/>
                </a:lnTo>
                <a:lnTo>
                  <a:pt x="4766" y="636"/>
                </a:lnTo>
                <a:lnTo>
                  <a:pt x="4766" y="636"/>
                </a:lnTo>
                <a:lnTo>
                  <a:pt x="4766" y="948"/>
                </a:lnTo>
                <a:lnTo>
                  <a:pt x="4766" y="948"/>
                </a:lnTo>
                <a:lnTo>
                  <a:pt x="4768" y="974"/>
                </a:lnTo>
                <a:lnTo>
                  <a:pt x="4770" y="998"/>
                </a:lnTo>
                <a:lnTo>
                  <a:pt x="4770" y="998"/>
                </a:lnTo>
                <a:lnTo>
                  <a:pt x="4772" y="1008"/>
                </a:lnTo>
                <a:lnTo>
                  <a:pt x="4776" y="1012"/>
                </a:lnTo>
                <a:lnTo>
                  <a:pt x="4782" y="1014"/>
                </a:lnTo>
                <a:lnTo>
                  <a:pt x="4790" y="1014"/>
                </a:lnTo>
                <a:lnTo>
                  <a:pt x="4790" y="1014"/>
                </a:lnTo>
                <a:lnTo>
                  <a:pt x="4802" y="1006"/>
                </a:lnTo>
                <a:lnTo>
                  <a:pt x="4814" y="1002"/>
                </a:lnTo>
                <a:lnTo>
                  <a:pt x="4814" y="1002"/>
                </a:lnTo>
                <a:lnTo>
                  <a:pt x="4848" y="1000"/>
                </a:lnTo>
                <a:lnTo>
                  <a:pt x="4882" y="1000"/>
                </a:lnTo>
                <a:lnTo>
                  <a:pt x="4950" y="1000"/>
                </a:lnTo>
                <a:lnTo>
                  <a:pt x="4950" y="1000"/>
                </a:lnTo>
                <a:lnTo>
                  <a:pt x="4960" y="1002"/>
                </a:lnTo>
                <a:lnTo>
                  <a:pt x="4970" y="1004"/>
                </a:lnTo>
                <a:lnTo>
                  <a:pt x="4978" y="1010"/>
                </a:lnTo>
                <a:lnTo>
                  <a:pt x="4982" y="1020"/>
                </a:lnTo>
                <a:lnTo>
                  <a:pt x="4982" y="1020"/>
                </a:lnTo>
                <a:lnTo>
                  <a:pt x="4984" y="1026"/>
                </a:lnTo>
                <a:lnTo>
                  <a:pt x="4986" y="1030"/>
                </a:lnTo>
                <a:lnTo>
                  <a:pt x="4988" y="1034"/>
                </a:lnTo>
                <a:lnTo>
                  <a:pt x="4988" y="1034"/>
                </a:lnTo>
                <a:lnTo>
                  <a:pt x="4992" y="1020"/>
                </a:lnTo>
                <a:lnTo>
                  <a:pt x="4996" y="1014"/>
                </a:lnTo>
                <a:lnTo>
                  <a:pt x="5000" y="1008"/>
                </a:lnTo>
                <a:lnTo>
                  <a:pt x="5004" y="1004"/>
                </a:lnTo>
                <a:lnTo>
                  <a:pt x="5010" y="1002"/>
                </a:lnTo>
                <a:lnTo>
                  <a:pt x="5018" y="1000"/>
                </a:lnTo>
                <a:lnTo>
                  <a:pt x="5026" y="1000"/>
                </a:lnTo>
                <a:lnTo>
                  <a:pt x="5026" y="1000"/>
                </a:lnTo>
                <a:lnTo>
                  <a:pt x="5034" y="1002"/>
                </a:lnTo>
                <a:lnTo>
                  <a:pt x="5040" y="1004"/>
                </a:lnTo>
                <a:lnTo>
                  <a:pt x="5044" y="1010"/>
                </a:lnTo>
                <a:lnTo>
                  <a:pt x="5046" y="1016"/>
                </a:lnTo>
                <a:lnTo>
                  <a:pt x="5046" y="1016"/>
                </a:lnTo>
                <a:lnTo>
                  <a:pt x="5048" y="1090"/>
                </a:lnTo>
                <a:lnTo>
                  <a:pt x="5046" y="1126"/>
                </a:lnTo>
                <a:lnTo>
                  <a:pt x="5046" y="1144"/>
                </a:lnTo>
                <a:lnTo>
                  <a:pt x="5042" y="1162"/>
                </a:lnTo>
                <a:lnTo>
                  <a:pt x="5042" y="1162"/>
                </a:lnTo>
                <a:lnTo>
                  <a:pt x="5038" y="1170"/>
                </a:lnTo>
                <a:lnTo>
                  <a:pt x="5040" y="1174"/>
                </a:lnTo>
                <a:lnTo>
                  <a:pt x="5044" y="1174"/>
                </a:lnTo>
                <a:lnTo>
                  <a:pt x="5050" y="1176"/>
                </a:lnTo>
                <a:lnTo>
                  <a:pt x="5050" y="1176"/>
                </a:lnTo>
                <a:lnTo>
                  <a:pt x="5086" y="1174"/>
                </a:lnTo>
                <a:lnTo>
                  <a:pt x="5122" y="1174"/>
                </a:lnTo>
                <a:lnTo>
                  <a:pt x="5122" y="1174"/>
                </a:lnTo>
                <a:lnTo>
                  <a:pt x="5122" y="1172"/>
                </a:lnTo>
                <a:lnTo>
                  <a:pt x="5122" y="1172"/>
                </a:lnTo>
                <a:lnTo>
                  <a:pt x="5120" y="1170"/>
                </a:lnTo>
                <a:lnTo>
                  <a:pt x="5122" y="1172"/>
                </a:lnTo>
                <a:lnTo>
                  <a:pt x="5122" y="1172"/>
                </a:lnTo>
                <a:lnTo>
                  <a:pt x="5122" y="1174"/>
                </a:lnTo>
                <a:lnTo>
                  <a:pt x="5120" y="1174"/>
                </a:lnTo>
                <a:lnTo>
                  <a:pt x="5120" y="1174"/>
                </a:lnTo>
                <a:lnTo>
                  <a:pt x="5052" y="1174"/>
                </a:lnTo>
                <a:lnTo>
                  <a:pt x="5052" y="1174"/>
                </a:lnTo>
                <a:lnTo>
                  <a:pt x="5048" y="1174"/>
                </a:lnTo>
                <a:lnTo>
                  <a:pt x="5042" y="1174"/>
                </a:lnTo>
                <a:lnTo>
                  <a:pt x="5042" y="1174"/>
                </a:lnTo>
                <a:lnTo>
                  <a:pt x="5040" y="1172"/>
                </a:lnTo>
                <a:lnTo>
                  <a:pt x="5040" y="1164"/>
                </a:lnTo>
                <a:lnTo>
                  <a:pt x="5040" y="1164"/>
                </a:lnTo>
                <a:lnTo>
                  <a:pt x="5048" y="1160"/>
                </a:lnTo>
                <a:lnTo>
                  <a:pt x="5056" y="1158"/>
                </a:lnTo>
                <a:lnTo>
                  <a:pt x="5072" y="1158"/>
                </a:lnTo>
                <a:lnTo>
                  <a:pt x="5090" y="1158"/>
                </a:lnTo>
                <a:lnTo>
                  <a:pt x="5106" y="1158"/>
                </a:lnTo>
                <a:lnTo>
                  <a:pt x="5106" y="1158"/>
                </a:lnTo>
                <a:lnTo>
                  <a:pt x="5116" y="1158"/>
                </a:lnTo>
                <a:lnTo>
                  <a:pt x="5124" y="1156"/>
                </a:lnTo>
                <a:lnTo>
                  <a:pt x="5132" y="1152"/>
                </a:lnTo>
                <a:lnTo>
                  <a:pt x="5134" y="1150"/>
                </a:lnTo>
                <a:lnTo>
                  <a:pt x="5136" y="1144"/>
                </a:lnTo>
                <a:lnTo>
                  <a:pt x="5136" y="1144"/>
                </a:lnTo>
                <a:lnTo>
                  <a:pt x="5138" y="1118"/>
                </a:lnTo>
                <a:lnTo>
                  <a:pt x="5138" y="1090"/>
                </a:lnTo>
                <a:lnTo>
                  <a:pt x="5138" y="1090"/>
                </a:lnTo>
                <a:lnTo>
                  <a:pt x="5136" y="964"/>
                </a:lnTo>
                <a:lnTo>
                  <a:pt x="5136" y="836"/>
                </a:lnTo>
                <a:lnTo>
                  <a:pt x="5136" y="836"/>
                </a:lnTo>
                <a:lnTo>
                  <a:pt x="5138" y="824"/>
                </a:lnTo>
                <a:lnTo>
                  <a:pt x="5140" y="812"/>
                </a:lnTo>
                <a:lnTo>
                  <a:pt x="5140" y="812"/>
                </a:lnTo>
                <a:lnTo>
                  <a:pt x="5144" y="808"/>
                </a:lnTo>
                <a:lnTo>
                  <a:pt x="5146" y="804"/>
                </a:lnTo>
                <a:lnTo>
                  <a:pt x="5146" y="804"/>
                </a:lnTo>
                <a:lnTo>
                  <a:pt x="5164" y="800"/>
                </a:lnTo>
                <a:lnTo>
                  <a:pt x="5182" y="798"/>
                </a:lnTo>
                <a:lnTo>
                  <a:pt x="5216" y="800"/>
                </a:lnTo>
                <a:lnTo>
                  <a:pt x="5216" y="800"/>
                </a:lnTo>
                <a:lnTo>
                  <a:pt x="5222" y="800"/>
                </a:lnTo>
                <a:lnTo>
                  <a:pt x="5228" y="802"/>
                </a:lnTo>
                <a:lnTo>
                  <a:pt x="5232" y="806"/>
                </a:lnTo>
                <a:lnTo>
                  <a:pt x="5236" y="810"/>
                </a:lnTo>
                <a:lnTo>
                  <a:pt x="5238" y="820"/>
                </a:lnTo>
                <a:lnTo>
                  <a:pt x="5240" y="832"/>
                </a:lnTo>
                <a:lnTo>
                  <a:pt x="5240" y="832"/>
                </a:lnTo>
                <a:lnTo>
                  <a:pt x="5238" y="884"/>
                </a:lnTo>
                <a:lnTo>
                  <a:pt x="5238" y="938"/>
                </a:lnTo>
                <a:lnTo>
                  <a:pt x="5238" y="1044"/>
                </a:lnTo>
                <a:lnTo>
                  <a:pt x="5238" y="1044"/>
                </a:lnTo>
                <a:lnTo>
                  <a:pt x="5238" y="1052"/>
                </a:lnTo>
                <a:lnTo>
                  <a:pt x="5238" y="1052"/>
                </a:lnTo>
                <a:lnTo>
                  <a:pt x="5244" y="1056"/>
                </a:lnTo>
                <a:lnTo>
                  <a:pt x="5250" y="1058"/>
                </a:lnTo>
                <a:lnTo>
                  <a:pt x="5264" y="1058"/>
                </a:lnTo>
                <a:lnTo>
                  <a:pt x="5278" y="1056"/>
                </a:lnTo>
                <a:lnTo>
                  <a:pt x="5290" y="1056"/>
                </a:lnTo>
                <a:lnTo>
                  <a:pt x="5290" y="1056"/>
                </a:lnTo>
                <a:lnTo>
                  <a:pt x="5300" y="1056"/>
                </a:lnTo>
                <a:lnTo>
                  <a:pt x="5300" y="1056"/>
                </a:lnTo>
                <a:lnTo>
                  <a:pt x="5316" y="1058"/>
                </a:lnTo>
                <a:lnTo>
                  <a:pt x="5324" y="1060"/>
                </a:lnTo>
                <a:lnTo>
                  <a:pt x="5332" y="1064"/>
                </a:lnTo>
                <a:lnTo>
                  <a:pt x="5332" y="1064"/>
                </a:lnTo>
                <a:lnTo>
                  <a:pt x="5336" y="1070"/>
                </a:lnTo>
                <a:lnTo>
                  <a:pt x="5338" y="1078"/>
                </a:lnTo>
                <a:lnTo>
                  <a:pt x="5340" y="1092"/>
                </a:lnTo>
                <a:lnTo>
                  <a:pt x="5340" y="1092"/>
                </a:lnTo>
                <a:lnTo>
                  <a:pt x="5344" y="1100"/>
                </a:lnTo>
                <a:lnTo>
                  <a:pt x="5344" y="1100"/>
                </a:lnTo>
                <a:lnTo>
                  <a:pt x="5350" y="1102"/>
                </a:lnTo>
                <a:lnTo>
                  <a:pt x="5358" y="1102"/>
                </a:lnTo>
                <a:lnTo>
                  <a:pt x="5372" y="1102"/>
                </a:lnTo>
                <a:lnTo>
                  <a:pt x="5372" y="1102"/>
                </a:lnTo>
                <a:lnTo>
                  <a:pt x="5392" y="1104"/>
                </a:lnTo>
                <a:lnTo>
                  <a:pt x="5400" y="1106"/>
                </a:lnTo>
                <a:lnTo>
                  <a:pt x="5404" y="1108"/>
                </a:lnTo>
                <a:lnTo>
                  <a:pt x="5406" y="1112"/>
                </a:lnTo>
                <a:lnTo>
                  <a:pt x="5410" y="1120"/>
                </a:lnTo>
                <a:lnTo>
                  <a:pt x="5412" y="1140"/>
                </a:lnTo>
                <a:lnTo>
                  <a:pt x="5412" y="1140"/>
                </a:lnTo>
                <a:lnTo>
                  <a:pt x="5412" y="1146"/>
                </a:lnTo>
                <a:lnTo>
                  <a:pt x="5414" y="1150"/>
                </a:lnTo>
                <a:lnTo>
                  <a:pt x="5414" y="1150"/>
                </a:lnTo>
                <a:lnTo>
                  <a:pt x="5432" y="1154"/>
                </a:lnTo>
                <a:lnTo>
                  <a:pt x="5448" y="1154"/>
                </a:lnTo>
                <a:lnTo>
                  <a:pt x="5466" y="1152"/>
                </a:lnTo>
                <a:lnTo>
                  <a:pt x="5482" y="1148"/>
                </a:lnTo>
                <a:lnTo>
                  <a:pt x="5482" y="1148"/>
                </a:lnTo>
                <a:lnTo>
                  <a:pt x="5484" y="1144"/>
                </a:lnTo>
                <a:lnTo>
                  <a:pt x="5486" y="1138"/>
                </a:lnTo>
                <a:lnTo>
                  <a:pt x="5486" y="1138"/>
                </a:lnTo>
                <a:lnTo>
                  <a:pt x="5486" y="1096"/>
                </a:lnTo>
                <a:lnTo>
                  <a:pt x="5486" y="1054"/>
                </a:lnTo>
                <a:lnTo>
                  <a:pt x="5486" y="1054"/>
                </a:lnTo>
                <a:lnTo>
                  <a:pt x="5488" y="1036"/>
                </a:lnTo>
                <a:lnTo>
                  <a:pt x="5490" y="1030"/>
                </a:lnTo>
                <a:lnTo>
                  <a:pt x="5492" y="1026"/>
                </a:lnTo>
                <a:lnTo>
                  <a:pt x="5498" y="1022"/>
                </a:lnTo>
                <a:lnTo>
                  <a:pt x="5504" y="1020"/>
                </a:lnTo>
                <a:lnTo>
                  <a:pt x="5522" y="1018"/>
                </a:lnTo>
                <a:lnTo>
                  <a:pt x="5522" y="1018"/>
                </a:lnTo>
                <a:lnTo>
                  <a:pt x="5536" y="1018"/>
                </a:lnTo>
                <a:lnTo>
                  <a:pt x="5542" y="1016"/>
                </a:lnTo>
                <a:lnTo>
                  <a:pt x="5548" y="1014"/>
                </a:lnTo>
                <a:lnTo>
                  <a:pt x="5548" y="1014"/>
                </a:lnTo>
                <a:lnTo>
                  <a:pt x="5550" y="1006"/>
                </a:lnTo>
                <a:lnTo>
                  <a:pt x="5552" y="1000"/>
                </a:lnTo>
                <a:lnTo>
                  <a:pt x="5552" y="1000"/>
                </a:lnTo>
                <a:lnTo>
                  <a:pt x="5552" y="994"/>
                </a:lnTo>
                <a:lnTo>
                  <a:pt x="5552" y="994"/>
                </a:lnTo>
                <a:lnTo>
                  <a:pt x="5552" y="970"/>
                </a:lnTo>
                <a:lnTo>
                  <a:pt x="5554" y="952"/>
                </a:lnTo>
                <a:lnTo>
                  <a:pt x="5556" y="938"/>
                </a:lnTo>
                <a:lnTo>
                  <a:pt x="5562" y="930"/>
                </a:lnTo>
                <a:lnTo>
                  <a:pt x="5570" y="924"/>
                </a:lnTo>
                <a:lnTo>
                  <a:pt x="5584" y="922"/>
                </a:lnTo>
                <a:lnTo>
                  <a:pt x="5602" y="922"/>
                </a:lnTo>
                <a:lnTo>
                  <a:pt x="5628" y="922"/>
                </a:lnTo>
                <a:lnTo>
                  <a:pt x="5628" y="922"/>
                </a:lnTo>
                <a:lnTo>
                  <a:pt x="5664" y="920"/>
                </a:lnTo>
                <a:lnTo>
                  <a:pt x="5674" y="920"/>
                </a:lnTo>
                <a:lnTo>
                  <a:pt x="5682" y="922"/>
                </a:lnTo>
                <a:lnTo>
                  <a:pt x="5692" y="926"/>
                </a:lnTo>
                <a:lnTo>
                  <a:pt x="5700" y="930"/>
                </a:lnTo>
                <a:lnTo>
                  <a:pt x="5700" y="930"/>
                </a:lnTo>
                <a:lnTo>
                  <a:pt x="5706" y="938"/>
                </a:lnTo>
                <a:lnTo>
                  <a:pt x="5706" y="944"/>
                </a:lnTo>
                <a:lnTo>
                  <a:pt x="5706" y="960"/>
                </a:lnTo>
                <a:lnTo>
                  <a:pt x="5706" y="960"/>
                </a:lnTo>
                <a:lnTo>
                  <a:pt x="5706" y="1222"/>
                </a:lnTo>
                <a:lnTo>
                  <a:pt x="5708" y="1484"/>
                </a:lnTo>
                <a:lnTo>
                  <a:pt x="5708" y="1484"/>
                </a:lnTo>
                <a:lnTo>
                  <a:pt x="5706" y="1502"/>
                </a:lnTo>
                <a:lnTo>
                  <a:pt x="5704" y="1508"/>
                </a:lnTo>
                <a:lnTo>
                  <a:pt x="5700" y="1512"/>
                </a:lnTo>
                <a:lnTo>
                  <a:pt x="5696" y="1516"/>
                </a:lnTo>
                <a:lnTo>
                  <a:pt x="5690" y="1518"/>
                </a:lnTo>
                <a:lnTo>
                  <a:pt x="5672" y="1518"/>
                </a:lnTo>
                <a:lnTo>
                  <a:pt x="5672" y="1518"/>
                </a:lnTo>
                <a:lnTo>
                  <a:pt x="66" y="1518"/>
                </a:lnTo>
                <a:lnTo>
                  <a:pt x="66" y="1518"/>
                </a:lnTo>
                <a:lnTo>
                  <a:pt x="30" y="1520"/>
                </a:lnTo>
                <a:lnTo>
                  <a:pt x="30" y="1520"/>
                </a:lnTo>
                <a:close/>
              </a:path>
            </a:pathLst>
          </a:custGeom>
          <a:solidFill>
            <a:srgbClr val="157E9F"/>
          </a:solidFill>
          <a:ln w="9525">
            <a:noFill/>
            <a:round/>
          </a:ln>
        </p:spPr>
        <p:txBody>
          <a:bodyPr vert="horz" wrap="square" lIns="91440" tIns="45720" rIns="91440" bIns="45720" numCol="1" anchor="t" anchorCtr="0" compatLnSpc="1"/>
          <a:lstStyle/>
          <a:p>
            <a:endParaRPr lang="zh-CN" altLang="en-US" sz="1600"/>
          </a:p>
        </p:txBody>
      </p:sp>
    </p:spTree>
    <p:custDataLst>
      <p:tags r:id="rId10"/>
    </p:custData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5507355" y="4542790"/>
            <a:ext cx="6697980" cy="17760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矩形 72"/>
          <p:cNvSpPr/>
          <p:nvPr/>
        </p:nvSpPr>
        <p:spPr>
          <a:xfrm>
            <a:off x="-635" y="796290"/>
            <a:ext cx="5520055" cy="1579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479425" y="862965"/>
            <a:ext cx="4709795" cy="1614805"/>
          </a:xfrm>
          <a:prstGeom prst="rect">
            <a:avLst/>
          </a:prstGeom>
          <a:noFill/>
        </p:spPr>
        <p:txBody>
          <a:bodyPr wrap="square" rtlCol="0">
            <a:spAutoFit/>
          </a:bodyPr>
          <a:lstStyle/>
          <a:p>
            <a:pPr marL="285750" indent="-285750">
              <a:buClr>
                <a:srgbClr val="167C9C"/>
              </a:buClr>
              <a:buFont typeface="Wingdings" panose="05000000000000000000" charset="0"/>
              <a:buChar char="u"/>
            </a:pPr>
            <a:r>
              <a:rPr lang="zh-CN" altLang="en-US" b="1" dirty="0">
                <a:solidFill>
                  <a:srgbClr val="167C9C"/>
                </a:solidFill>
                <a:sym typeface="+mn-ea"/>
              </a:rPr>
              <a:t>图谱说明</a:t>
            </a:r>
            <a:endParaRPr lang="zh-CN" altLang="en-US" b="1" dirty="0">
              <a:solidFill>
                <a:srgbClr val="167C9C"/>
              </a:solidFill>
              <a:sym typeface="+mn-ea"/>
            </a:endParaRPr>
          </a:p>
          <a:p>
            <a:pPr marL="285750" indent="-285750">
              <a:buClr>
                <a:srgbClr val="167C9C"/>
              </a:buClr>
              <a:buFont typeface="Wingdings" panose="05000000000000000000" charset="0"/>
              <a:buChar char="u"/>
            </a:pPr>
            <a:endParaRPr lang="zh-CN" altLang="en-US" sz="900" b="1" dirty="0">
              <a:solidFill>
                <a:srgbClr val="167C9C"/>
              </a:solidFill>
              <a:sym typeface="+mn-ea"/>
            </a:endParaRPr>
          </a:p>
          <a:p>
            <a:pPr indent="0">
              <a:buFont typeface="Wingdings" panose="05000000000000000000" charset="0"/>
              <a:buNone/>
            </a:pPr>
            <a:r>
              <a:rPr lang="zh-CN" altLang="en-US" dirty="0">
                <a:sym typeface="+mn-ea"/>
              </a:rPr>
              <a:t>图中不同颜色代表</a:t>
            </a:r>
            <a:r>
              <a:rPr lang="zh-CN" altLang="en-US" b="1" dirty="0">
                <a:solidFill>
                  <a:srgbClr val="D24132"/>
                </a:solidFill>
                <a:sym typeface="+mn-ea"/>
              </a:rPr>
              <a:t>不同维度</a:t>
            </a:r>
            <a:r>
              <a:rPr lang="zh-CN" altLang="en-US" dirty="0">
                <a:sym typeface="+mn-ea"/>
              </a:rPr>
              <a:t>信息，点击不同的节点可进行</a:t>
            </a:r>
            <a:r>
              <a:rPr lang="zh-CN" altLang="en-US" b="1" dirty="0">
                <a:solidFill>
                  <a:srgbClr val="D24132"/>
                </a:solidFill>
                <a:sym typeface="+mn-ea"/>
              </a:rPr>
              <a:t>居中转移</a:t>
            </a:r>
            <a:r>
              <a:rPr lang="zh-CN" altLang="en-US" dirty="0">
                <a:sym typeface="+mn-ea"/>
              </a:rPr>
              <a:t>，可进一步查看其</a:t>
            </a:r>
            <a:r>
              <a:rPr lang="zh-CN" altLang="en-US" b="1" dirty="0">
                <a:solidFill>
                  <a:srgbClr val="D24132"/>
                </a:solidFill>
                <a:sym typeface="+mn-ea"/>
              </a:rPr>
              <a:t>相关联信息</a:t>
            </a:r>
            <a:r>
              <a:rPr lang="zh-CN" altLang="en-US" dirty="0">
                <a:sym typeface="+mn-ea"/>
              </a:rPr>
              <a:t>。</a:t>
            </a:r>
            <a:endParaRPr lang="en-US" altLang="zh-CN" dirty="0"/>
          </a:p>
          <a:p>
            <a:pPr marL="285750" indent="-285750">
              <a:buFont typeface="Wingdings" panose="05000000000000000000" charset="0"/>
              <a:buChar char="u"/>
            </a:pPr>
            <a:endParaRPr lang="zh-CN" altLang="en-US" dirty="0"/>
          </a:p>
        </p:txBody>
      </p:sp>
      <p:grpSp>
        <p:nvGrpSpPr>
          <p:cNvPr id="3" name="组合 2"/>
          <p:cNvGrpSpPr/>
          <p:nvPr/>
        </p:nvGrpSpPr>
        <p:grpSpPr>
          <a:xfrm>
            <a:off x="259715" y="2477770"/>
            <a:ext cx="4929505" cy="4001135"/>
            <a:chOff x="6887" y="310"/>
            <a:chExt cx="11318" cy="9766"/>
          </a:xfrm>
        </p:grpSpPr>
        <p:pic>
          <p:nvPicPr>
            <p:cNvPr id="6" name="图片 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887" y="310"/>
              <a:ext cx="11032" cy="9766"/>
            </a:xfrm>
            <a:prstGeom prst="rect">
              <a:avLst/>
            </a:prstGeom>
          </p:spPr>
        </p:pic>
        <p:sp>
          <p:nvSpPr>
            <p:cNvPr id="2" name="矩形 1"/>
            <p:cNvSpPr/>
            <p:nvPr/>
          </p:nvSpPr>
          <p:spPr>
            <a:xfrm>
              <a:off x="15881" y="9870"/>
              <a:ext cx="2325" cy="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custDataLst>
              <p:tags r:id="rId3"/>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520055" y="279400"/>
            <a:ext cx="0" cy="6245860"/>
          </a:xfrm>
          <a:prstGeom prst="line">
            <a:avLst/>
          </a:prstGeom>
          <a:ln w="19050">
            <a:solidFill>
              <a:srgbClr val="157E9F"/>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0" y="224604"/>
            <a:ext cx="4994275" cy="480060"/>
            <a:chOff x="0" y="557"/>
            <a:chExt cx="7865" cy="756"/>
          </a:xfrm>
        </p:grpSpPr>
        <p:grpSp>
          <p:nvGrpSpPr>
            <p:cNvPr id="38" name="组合 37"/>
            <p:cNvGrpSpPr/>
            <p:nvPr/>
          </p:nvGrpSpPr>
          <p:grpSpPr>
            <a:xfrm>
              <a:off x="299" y="557"/>
              <a:ext cx="7566" cy="756"/>
              <a:chOff x="-442" y="540"/>
              <a:chExt cx="7566" cy="756"/>
            </a:xfrm>
          </p:grpSpPr>
          <p:grpSp>
            <p:nvGrpSpPr>
              <p:cNvPr id="40" name="组合 39"/>
              <p:cNvGrpSpPr/>
              <p:nvPr/>
            </p:nvGrpSpPr>
            <p:grpSpPr>
              <a:xfrm>
                <a:off x="-442" y="540"/>
                <a:ext cx="7566" cy="756"/>
                <a:chOff x="-426" y="540"/>
                <a:chExt cx="7298" cy="756"/>
              </a:xfrm>
            </p:grpSpPr>
            <p:sp>
              <p:nvSpPr>
                <p:cNvPr id="42" name="矩形 41"/>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sym typeface="+mn-ea"/>
                  </a:rPr>
                  <a:t>信用体系搭建</a:t>
                </a:r>
                <a:r>
                  <a:rPr lang="en-US" altLang="zh-CN" sz="2000" b="1" dirty="0">
                    <a:solidFill>
                      <a:schemeClr val="bg1"/>
                    </a:solidFill>
                    <a:sym typeface="+mn-ea"/>
                  </a:rPr>
                  <a:t>----</a:t>
                </a:r>
                <a:r>
                  <a:rPr lang="zh-CN" altLang="en-US" sz="2000" b="1" dirty="0">
                    <a:solidFill>
                      <a:schemeClr val="bg1"/>
                    </a:solidFill>
                    <a:sym typeface="+mn-ea"/>
                  </a:rPr>
                  <a:t>企业关系关联图谱</a:t>
                </a:r>
                <a:endParaRPr lang="zh-CN" altLang="en-US" sz="2000" b="1" dirty="0">
                  <a:solidFill>
                    <a:schemeClr val="bg1"/>
                  </a:solidFill>
                  <a:sym typeface="+mn-ea"/>
                </a:endParaRPr>
              </a:p>
            </p:txBody>
          </p:sp>
        </p:grpSp>
        <p:sp>
          <p:nvSpPr>
            <p:cNvPr id="39" name="矩形 38"/>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591810" y="464185"/>
            <a:ext cx="6336030" cy="3743960"/>
            <a:chOff x="869" y="1453"/>
            <a:chExt cx="9978" cy="5896"/>
          </a:xfrm>
        </p:grpSpPr>
        <p:sp>
          <p:nvSpPr>
            <p:cNvPr id="26" name="矩形 25"/>
            <p:cNvSpPr/>
            <p:nvPr/>
          </p:nvSpPr>
          <p:spPr>
            <a:xfrm>
              <a:off x="869" y="1453"/>
              <a:ext cx="9979" cy="5897"/>
            </a:xfrm>
            <a:prstGeom prst="rect">
              <a:avLst/>
            </a:prstGeom>
            <a:noFill/>
            <a:ln w="12700">
              <a:noFill/>
              <a:prstDash val="solid"/>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044" y="1764"/>
              <a:ext cx="9357" cy="5201"/>
              <a:chOff x="987" y="1483"/>
              <a:chExt cx="16933" cy="8803"/>
            </a:xfrm>
          </p:grpSpPr>
          <p:cxnSp>
            <p:nvCxnSpPr>
              <p:cNvPr id="18" name="直接连接符 17"/>
              <p:cNvCxnSpPr>
                <a:stCxn id="10" idx="5"/>
                <a:endCxn id="11" idx="3"/>
              </p:cNvCxnSpPr>
              <p:nvPr>
                <p:custDataLst>
                  <p:tags r:id="rId4"/>
                </p:custDataLst>
              </p:nvPr>
            </p:nvCxnSpPr>
            <p:spPr>
              <a:xfrm flipV="1">
                <a:off x="11451" y="6543"/>
                <a:ext cx="997" cy="1114"/>
              </a:xfrm>
              <a:prstGeom prst="line">
                <a:avLst/>
              </a:prstGeom>
              <a:ln w="19050">
                <a:solidFill>
                  <a:schemeClr val="accent6"/>
                </a:solidFill>
                <a:prstDash val="dash"/>
              </a:ln>
            </p:spPr>
            <p:style>
              <a:lnRef idx="1">
                <a:schemeClr val="accent2"/>
              </a:lnRef>
              <a:fillRef idx="0">
                <a:schemeClr val="accent2"/>
              </a:fillRef>
              <a:effectRef idx="0">
                <a:schemeClr val="accent2"/>
              </a:effectRef>
              <a:fontRef idx="minor">
                <a:schemeClr val="tx1"/>
              </a:fontRef>
            </p:style>
          </p:cxnSp>
          <p:cxnSp>
            <p:nvCxnSpPr>
              <p:cNvPr id="19" name="直接连接符 18"/>
              <p:cNvCxnSpPr>
                <a:stCxn id="11" idx="7"/>
                <a:endCxn id="12" idx="2"/>
              </p:cNvCxnSpPr>
              <p:nvPr>
                <p:custDataLst>
                  <p:tags r:id="rId5"/>
                </p:custDataLst>
              </p:nvPr>
            </p:nvCxnSpPr>
            <p:spPr>
              <a:xfrm flipV="1">
                <a:off x="14424" y="3903"/>
                <a:ext cx="1211" cy="77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5"/>
                <a:endCxn id="20" idx="4"/>
              </p:cNvCxnSpPr>
              <p:nvPr>
                <p:custDataLst>
                  <p:tags r:id="rId6"/>
                </p:custDataLst>
              </p:nvPr>
            </p:nvCxnSpPr>
            <p:spPr>
              <a:xfrm>
                <a:off x="14425" y="6543"/>
                <a:ext cx="1213" cy="119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11741" y="4293"/>
                <a:ext cx="3391" cy="2636"/>
                <a:chOff x="12658" y="4369"/>
                <a:chExt cx="3391" cy="2636"/>
              </a:xfrm>
            </p:grpSpPr>
            <p:sp>
              <p:nvSpPr>
                <p:cNvPr id="11" name="椭圆 10"/>
                <p:cNvSpPr/>
                <p:nvPr>
                  <p:custDataLst>
                    <p:tags r:id="rId7"/>
                  </p:custDataLst>
                </p:nvPr>
              </p:nvSpPr>
              <p:spPr>
                <a:xfrm>
                  <a:off x="12956" y="4369"/>
                  <a:ext cx="2795" cy="2636"/>
                </a:xfrm>
                <a:prstGeom prst="ellipse">
                  <a:avLst/>
                </a:prstGeom>
                <a:noFill/>
                <a:ln w="28575">
                  <a:solidFill>
                    <a:schemeClr val="accent6"/>
                  </a:solidFill>
                </a:ln>
                <a:extLst>
                  <a:ext uri="{909E8E84-426E-40DD-AFC4-6F175D3DCCD1}">
                    <a14:hiddenFill xmlns:a14="http://schemas.microsoft.com/office/drawing/2010/main">
                      <a:solidFill>
                        <a:schemeClr val="accent6"/>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36" name="图片 35" descr="个人"/>
                <p:cNvPicPr>
                  <a:picLocks noChangeAspect="1"/>
                </p:cNvPicPr>
                <p:nvPr/>
              </p:nvPicPr>
              <p:blipFill>
                <a:blip r:embed="rId8">
                  <a:duotone>
                    <a:schemeClr val="accent6">
                      <a:shade val="45000"/>
                      <a:satMod val="135000"/>
                    </a:schemeClr>
                    <a:prstClr val="white"/>
                  </a:duotone>
                </a:blip>
                <a:stretch>
                  <a:fillRect/>
                </a:stretch>
              </p:blipFill>
              <p:spPr>
                <a:xfrm>
                  <a:off x="13951" y="4700"/>
                  <a:ext cx="806" cy="806"/>
                </a:xfrm>
                <a:prstGeom prst="rect">
                  <a:avLst/>
                </a:prstGeom>
              </p:spPr>
            </p:pic>
            <p:sp>
              <p:nvSpPr>
                <p:cNvPr id="48" name="文本框 47"/>
                <p:cNvSpPr txBox="1"/>
                <p:nvPr/>
              </p:nvSpPr>
              <p:spPr>
                <a:xfrm>
                  <a:off x="12658" y="5602"/>
                  <a:ext cx="3391" cy="1075"/>
                </a:xfrm>
                <a:prstGeom prst="rect">
                  <a:avLst/>
                </a:prstGeom>
                <a:noFill/>
              </p:spPr>
              <p:txBody>
                <a:bodyPr wrap="square" rtlCol="0">
                  <a:spAutoFit/>
                </a:bodyPr>
                <a:lstStyle/>
                <a:p>
                  <a:pPr algn="ctr"/>
                  <a:r>
                    <a:rPr lang="zh-CN" altLang="en-US" sz="1200" b="1" dirty="0">
                      <a:solidFill>
                        <a:schemeClr val="accent6"/>
                      </a:solidFill>
                      <a:latin typeface="微软雅黑" panose="020B0503020204020204" pitchFamily="34" charset="-122"/>
                      <a:ea typeface="微软雅黑" panose="020B0503020204020204" pitchFamily="34" charset="-122"/>
                      <a:sym typeface="+mn-ea"/>
                    </a:rPr>
                    <a:t>个人</a:t>
                  </a:r>
                  <a:endParaRPr lang="zh-CN" altLang="en-US" sz="1200" b="1" dirty="0">
                    <a:solidFill>
                      <a:schemeClr val="accent6"/>
                    </a:solidFill>
                    <a:latin typeface="微软雅黑" panose="020B0503020204020204" pitchFamily="34" charset="-122"/>
                    <a:ea typeface="微软雅黑" panose="020B0503020204020204" pitchFamily="34" charset="-122"/>
                    <a:sym typeface="+mn-ea"/>
                  </a:endParaRPr>
                </a:p>
                <a:p>
                  <a:pPr algn="ctr"/>
                  <a:r>
                    <a:rPr lang="zh-CN" altLang="en-US" sz="1200" b="1" dirty="0">
                      <a:solidFill>
                        <a:schemeClr val="accent6"/>
                      </a:solidFill>
                      <a:latin typeface="微软雅黑" panose="020B0503020204020204" pitchFamily="34" charset="-122"/>
                      <a:ea typeface="微软雅黑" panose="020B0503020204020204" pitchFamily="34" charset="-122"/>
                      <a:sym typeface="+mn-ea"/>
                    </a:rPr>
                    <a:t>（张三）</a:t>
                  </a:r>
                  <a:endParaRPr lang="zh-CN" altLang="en-US" sz="1200" b="1" dirty="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68" name="组合 67"/>
              <p:cNvGrpSpPr/>
              <p:nvPr/>
            </p:nvGrpSpPr>
            <p:grpSpPr>
              <a:xfrm>
                <a:off x="15131" y="7796"/>
                <a:ext cx="2741" cy="2191"/>
                <a:chOff x="16306" y="8494"/>
                <a:chExt cx="2660" cy="2489"/>
              </a:xfrm>
            </p:grpSpPr>
            <p:sp>
              <p:nvSpPr>
                <p:cNvPr id="20" name="六边形 19"/>
                <p:cNvSpPr/>
                <p:nvPr>
                  <p:custDataLst>
                    <p:tags r:id="rId9"/>
                  </p:custDataLst>
                </p:nvPr>
              </p:nvSpPr>
              <p:spPr>
                <a:xfrm>
                  <a:off x="16306" y="8494"/>
                  <a:ext cx="2600" cy="2489"/>
                </a:xfrm>
                <a:prstGeom prst="hexagon">
                  <a:avLst/>
                </a:prstGeom>
                <a:noFill/>
                <a:ln w="19050">
                  <a:solidFill>
                    <a:schemeClr val="accent5"/>
                  </a:solidFill>
                </a:ln>
                <a:extLst>
                  <a:ext uri="{909E8E84-426E-40DD-AFC4-6F175D3DCCD1}">
                    <a14:hiddenFill xmlns:a14="http://schemas.microsoft.com/office/drawing/2010/main">
                      <a:solidFill>
                        <a:schemeClr val="accent5"/>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descr="贷款"/>
                <p:cNvPicPr>
                  <a:picLocks noChangeAspect="1"/>
                </p:cNvPicPr>
                <p:nvPr/>
              </p:nvPicPr>
              <p:blipFill>
                <a:blip r:embed="rId10">
                  <a:duotone>
                    <a:schemeClr val="accent5">
                      <a:shade val="45000"/>
                      <a:satMod val="135000"/>
                    </a:schemeClr>
                    <a:prstClr val="white"/>
                  </a:duotone>
                </a:blip>
                <a:stretch>
                  <a:fillRect/>
                </a:stretch>
              </p:blipFill>
              <p:spPr>
                <a:xfrm>
                  <a:off x="17064" y="8676"/>
                  <a:ext cx="1082" cy="1082"/>
                </a:xfrm>
                <a:prstGeom prst="hexagon">
                  <a:avLst/>
                </a:prstGeom>
              </p:spPr>
            </p:pic>
            <p:sp>
              <p:nvSpPr>
                <p:cNvPr id="49" name="文本框 48"/>
                <p:cNvSpPr txBox="1"/>
                <p:nvPr/>
              </p:nvSpPr>
              <p:spPr>
                <a:xfrm>
                  <a:off x="16307" y="9476"/>
                  <a:ext cx="2659" cy="1506"/>
                </a:xfrm>
                <a:prstGeom prst="hexagon">
                  <a:avLst/>
                </a:prstGeom>
                <a:noFill/>
                <a:ln>
                  <a:noFill/>
                </a:ln>
              </p:spPr>
              <p:txBody>
                <a:bodyPr wrap="square" rtlCol="0">
                  <a:spAutoFit/>
                </a:bodyPr>
                <a:lstStyle/>
                <a:p>
                  <a:pPr algn="ctr"/>
                  <a:r>
                    <a:rPr lang="zh-CN" altLang="en-US" sz="1000" b="1" dirty="0">
                      <a:solidFill>
                        <a:schemeClr val="accent5"/>
                      </a:solidFill>
                      <a:latin typeface="微软雅黑" panose="020B0503020204020204" pitchFamily="34" charset="-122"/>
                      <a:ea typeface="微软雅黑" panose="020B0503020204020204" pitchFamily="34" charset="-122"/>
                      <a:sym typeface="+mn-ea"/>
                    </a:rPr>
                    <a:t>过往贷款信息</a:t>
                  </a:r>
                  <a:endParaRPr lang="zh-CN" altLang="en-US" sz="1000" b="1" dirty="0">
                    <a:solidFill>
                      <a:schemeClr val="accent5"/>
                    </a:solidFill>
                    <a:latin typeface="微软雅黑" panose="020B0503020204020204" pitchFamily="34" charset="-122"/>
                    <a:ea typeface="微软雅黑" panose="020B0503020204020204" pitchFamily="34" charset="-122"/>
                    <a:sym typeface="+mn-ea"/>
                  </a:endParaRPr>
                </a:p>
              </p:txBody>
            </p:sp>
          </p:grpSp>
          <p:grpSp>
            <p:nvGrpSpPr>
              <p:cNvPr id="67" name="组合 66"/>
              <p:cNvGrpSpPr/>
              <p:nvPr/>
            </p:nvGrpSpPr>
            <p:grpSpPr>
              <a:xfrm>
                <a:off x="14856" y="1712"/>
                <a:ext cx="3063" cy="2191"/>
                <a:chOff x="15585" y="1652"/>
                <a:chExt cx="3003" cy="2489"/>
              </a:xfrm>
            </p:grpSpPr>
            <p:sp>
              <p:nvSpPr>
                <p:cNvPr id="12" name="六边形 11"/>
                <p:cNvSpPr/>
                <p:nvPr>
                  <p:custDataLst>
                    <p:tags r:id="rId11"/>
                  </p:custDataLst>
                </p:nvPr>
              </p:nvSpPr>
              <p:spPr>
                <a:xfrm>
                  <a:off x="15775" y="1652"/>
                  <a:ext cx="2600" cy="2489"/>
                </a:xfrm>
                <a:prstGeom prst="hexagon">
                  <a:avLst/>
                </a:prstGeom>
                <a:noFill/>
                <a:ln w="19050">
                  <a:solidFill>
                    <a:schemeClr val="accent5"/>
                  </a:solidFill>
                </a:ln>
                <a:extLst>
                  <a:ext uri="{909E8E84-426E-40DD-AFC4-6F175D3DCCD1}">
                    <a14:hiddenFill xmlns:a14="http://schemas.microsoft.com/office/drawing/2010/main">
                      <a:solidFill>
                        <a:schemeClr val="accent5"/>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9" name="图片 8" descr="失信人"/>
                <p:cNvPicPr>
                  <a:picLocks noChangeAspect="1"/>
                </p:cNvPicPr>
                <p:nvPr/>
              </p:nvPicPr>
              <p:blipFill>
                <a:blip r:embed="rId12">
                  <a:duotone>
                    <a:schemeClr val="accent5">
                      <a:shade val="45000"/>
                      <a:satMod val="135000"/>
                    </a:schemeClr>
                    <a:prstClr val="white"/>
                  </a:duotone>
                </a:blip>
                <a:stretch>
                  <a:fillRect/>
                </a:stretch>
              </p:blipFill>
              <p:spPr>
                <a:xfrm>
                  <a:off x="16648" y="1804"/>
                  <a:ext cx="854" cy="854"/>
                </a:xfrm>
                <a:prstGeom prst="hexagon">
                  <a:avLst/>
                </a:prstGeom>
              </p:spPr>
            </p:pic>
            <p:sp>
              <p:nvSpPr>
                <p:cNvPr id="50" name="文本框 49"/>
                <p:cNvSpPr txBox="1"/>
                <p:nvPr/>
              </p:nvSpPr>
              <p:spPr>
                <a:xfrm>
                  <a:off x="15585" y="2522"/>
                  <a:ext cx="3003" cy="1449"/>
                </a:xfrm>
                <a:prstGeom prst="hexagon">
                  <a:avLst/>
                </a:prstGeom>
                <a:noFill/>
              </p:spPr>
              <p:txBody>
                <a:bodyPr wrap="square" rtlCol="0">
                  <a:spAutoFit/>
                </a:bodyPr>
                <a:lstStyle/>
                <a:p>
                  <a:pPr algn="ctr"/>
                  <a:r>
                    <a:rPr lang="zh-CN" altLang="en-US" sz="1000" b="1" dirty="0">
                      <a:solidFill>
                        <a:schemeClr val="accent5"/>
                      </a:solidFill>
                      <a:latin typeface="微软雅黑" panose="020B0503020204020204" pitchFamily="34" charset="-122"/>
                      <a:ea typeface="微软雅黑" panose="020B0503020204020204" pitchFamily="34" charset="-122"/>
                      <a:sym typeface="+mn-ea"/>
                    </a:rPr>
                    <a:t>失信被执行信息</a:t>
                  </a:r>
                  <a:endParaRPr lang="zh-CN" altLang="en-US" sz="1000" b="1" dirty="0">
                    <a:solidFill>
                      <a:schemeClr val="accent5"/>
                    </a:solidFill>
                    <a:latin typeface="微软雅黑" panose="020B0503020204020204" pitchFamily="34" charset="-122"/>
                    <a:ea typeface="微软雅黑" panose="020B0503020204020204" pitchFamily="34" charset="-122"/>
                    <a:sym typeface="+mn-ea"/>
                  </a:endParaRPr>
                </a:p>
              </p:txBody>
            </p:sp>
          </p:grpSp>
          <p:grpSp>
            <p:nvGrpSpPr>
              <p:cNvPr id="24" name="组合 23"/>
              <p:cNvGrpSpPr/>
              <p:nvPr/>
            </p:nvGrpSpPr>
            <p:grpSpPr>
              <a:xfrm>
                <a:off x="987" y="1483"/>
                <a:ext cx="11238" cy="8803"/>
                <a:chOff x="987" y="1483"/>
                <a:chExt cx="11238" cy="8803"/>
              </a:xfrm>
            </p:grpSpPr>
            <p:cxnSp>
              <p:nvCxnSpPr>
                <p:cNvPr id="13" name="直接连接符 12"/>
                <p:cNvCxnSpPr>
                  <a:stCxn id="55" idx="5"/>
                  <a:endCxn id="10" idx="4"/>
                </p:cNvCxnSpPr>
                <p:nvPr>
                  <p:custDataLst>
                    <p:tags r:id="rId13"/>
                  </p:custDataLst>
                </p:nvPr>
              </p:nvCxnSpPr>
              <p:spPr>
                <a:xfrm>
                  <a:off x="8000" y="6878"/>
                  <a:ext cx="2067" cy="91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9295" y="7794"/>
                  <a:ext cx="2930" cy="2191"/>
                  <a:chOff x="9320" y="6834"/>
                  <a:chExt cx="2979" cy="2489"/>
                </a:xfrm>
              </p:grpSpPr>
              <p:sp>
                <p:nvSpPr>
                  <p:cNvPr id="10" name="六边形 9"/>
                  <p:cNvSpPr/>
                  <p:nvPr>
                    <p:custDataLst>
                      <p:tags r:id="rId14"/>
                    </p:custDataLst>
                  </p:nvPr>
                </p:nvSpPr>
                <p:spPr>
                  <a:xfrm>
                    <a:off x="9508" y="6834"/>
                    <a:ext cx="2600" cy="2489"/>
                  </a:xfrm>
                  <a:prstGeom prst="hexagon">
                    <a:avLst/>
                  </a:prstGeom>
                  <a:noFill/>
                  <a:ln>
                    <a:solidFill>
                      <a:schemeClr val="accent5"/>
                    </a:solidFill>
                  </a:ln>
                  <a:extLst>
                    <a:ext uri="{909E8E84-426E-40DD-AFC4-6F175D3DCCD1}">
                      <a14:hiddenFill xmlns:a14="http://schemas.microsoft.com/office/drawing/2010/main">
                        <a:solidFill>
                          <a:schemeClr val="accent5"/>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35" name="图片 34" descr="法人代表"/>
                  <p:cNvPicPr>
                    <a:picLocks noChangeAspect="1"/>
                  </p:cNvPicPr>
                  <p:nvPr/>
                </p:nvPicPr>
                <p:blipFill>
                  <a:blip r:embed="rId15">
                    <a:duotone>
                      <a:schemeClr val="accent5">
                        <a:shade val="45000"/>
                        <a:satMod val="135000"/>
                      </a:schemeClr>
                      <a:prstClr val="white"/>
                    </a:duotone>
                  </a:blip>
                  <a:stretch>
                    <a:fillRect/>
                  </a:stretch>
                </p:blipFill>
                <p:spPr>
                  <a:xfrm>
                    <a:off x="10406" y="7168"/>
                    <a:ext cx="805" cy="805"/>
                  </a:xfrm>
                  <a:prstGeom prst="hexagon">
                    <a:avLst/>
                  </a:prstGeom>
                </p:spPr>
              </p:pic>
              <p:sp>
                <p:nvSpPr>
                  <p:cNvPr id="47" name="文本框 46"/>
                  <p:cNvSpPr txBox="1"/>
                  <p:nvPr/>
                </p:nvSpPr>
                <p:spPr>
                  <a:xfrm>
                    <a:off x="9320" y="7974"/>
                    <a:ext cx="2979" cy="651"/>
                  </a:xfrm>
                  <a:prstGeom prst="hexagon">
                    <a:avLst/>
                  </a:prstGeom>
                  <a:noFill/>
                </p:spPr>
                <p:txBody>
                  <a:bodyPr wrap="square" rtlCol="0">
                    <a:spAutoFit/>
                  </a:bodyPr>
                  <a:lstStyle/>
                  <a:p>
                    <a:pPr algn="ctr"/>
                    <a:r>
                      <a:rPr lang="zh-CN" altLang="en-US" sz="1000" b="1" dirty="0">
                        <a:solidFill>
                          <a:schemeClr val="accent5"/>
                        </a:solidFill>
                        <a:latin typeface="微软雅黑" panose="020B0503020204020204" pitchFamily="34" charset="-122"/>
                        <a:ea typeface="微软雅黑" panose="020B0503020204020204" pitchFamily="34" charset="-122"/>
                        <a:sym typeface="+mn-ea"/>
                      </a:rPr>
                      <a:t>法人信息</a:t>
                    </a:r>
                    <a:endParaRPr lang="zh-CN" altLang="en-US" sz="1000" b="1" dirty="0">
                      <a:solidFill>
                        <a:schemeClr val="accent5"/>
                      </a:solidFill>
                      <a:latin typeface="微软雅黑" panose="020B0503020204020204" pitchFamily="34" charset="-122"/>
                      <a:ea typeface="微软雅黑" panose="020B0503020204020204" pitchFamily="34" charset="-122"/>
                      <a:sym typeface="+mn-ea"/>
                    </a:endParaRPr>
                  </a:p>
                </p:txBody>
              </p:sp>
            </p:grpSp>
            <p:grpSp>
              <p:nvGrpSpPr>
                <p:cNvPr id="14" name="组合 13"/>
                <p:cNvGrpSpPr/>
                <p:nvPr/>
              </p:nvGrpSpPr>
              <p:grpSpPr>
                <a:xfrm>
                  <a:off x="987" y="1483"/>
                  <a:ext cx="10754" cy="8803"/>
                  <a:chOff x="987" y="1483"/>
                  <a:chExt cx="10754" cy="8803"/>
                </a:xfrm>
              </p:grpSpPr>
              <p:cxnSp>
                <p:nvCxnSpPr>
                  <p:cNvPr id="17" name="直接连接符 16"/>
                  <p:cNvCxnSpPr>
                    <a:stCxn id="55" idx="4"/>
                    <a:endCxn id="15" idx="5"/>
                  </p:cNvCxnSpPr>
                  <p:nvPr>
                    <p:custDataLst>
                      <p:tags r:id="rId16"/>
                    </p:custDataLst>
                  </p:nvPr>
                </p:nvCxnSpPr>
                <p:spPr>
                  <a:xfrm flipH="1">
                    <a:off x="6346" y="7264"/>
                    <a:ext cx="659" cy="53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17"/>
                    </p:custDataLst>
                  </p:nvPr>
                </p:nvSpPr>
                <p:spPr>
                  <a:xfrm>
                    <a:off x="1622" y="9444"/>
                    <a:ext cx="3759" cy="734"/>
                  </a:xfrm>
                  <a:prstGeom prst="rect">
                    <a:avLst/>
                  </a:prstGeom>
                  <a:noFill/>
                </p:spPr>
                <p:txBody>
                  <a:bodyPr wrap="square" rtlCol="0">
                    <a:spAutoFit/>
                  </a:bodyPr>
                  <a:lstStyle/>
                  <a:p>
                    <a:r>
                      <a:rPr lang="zh-CN" altLang="en-US" sz="1200" b="1" dirty="0">
                        <a:solidFill>
                          <a:schemeClr val="bg1">
                            <a:lumMod val="65000"/>
                          </a:schemeClr>
                        </a:solidFill>
                        <a:latin typeface="微软雅黑" panose="020B0503020204020204" pitchFamily="34" charset="-122"/>
                        <a:ea typeface="微软雅黑" panose="020B0503020204020204" pitchFamily="34" charset="-122"/>
                      </a:rPr>
                      <a:t>来源征信机构</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4173" y="7794"/>
                    <a:ext cx="2907" cy="2191"/>
                    <a:chOff x="4153" y="7877"/>
                    <a:chExt cx="2979" cy="2489"/>
                  </a:xfrm>
                </p:grpSpPr>
                <p:sp>
                  <p:nvSpPr>
                    <p:cNvPr id="15" name="六边形 14"/>
                    <p:cNvSpPr/>
                    <p:nvPr>
                      <p:custDataLst>
                        <p:tags r:id="rId18"/>
                      </p:custDataLst>
                    </p:nvPr>
                  </p:nvSpPr>
                  <p:spPr>
                    <a:xfrm>
                      <a:off x="4341" y="7877"/>
                      <a:ext cx="2600" cy="2489"/>
                    </a:xfrm>
                    <a:prstGeom prst="hexagon">
                      <a:avLst/>
                    </a:prstGeom>
                    <a:noFill/>
                    <a:ln w="19050">
                      <a:solidFill>
                        <a:schemeClr val="accent5"/>
                      </a:solidFill>
                    </a:ln>
                    <a:extLst>
                      <a:ext uri="{909E8E84-426E-40DD-AFC4-6F175D3DCCD1}">
                        <a14:hiddenFill xmlns:a14="http://schemas.microsoft.com/office/drawing/2010/main">
                          <a:solidFill>
                            <a:schemeClr val="accent5"/>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4153" y="8943"/>
                      <a:ext cx="2979" cy="1160"/>
                    </a:xfrm>
                    <a:prstGeom prst="hexagon">
                      <a:avLst/>
                    </a:prstGeom>
                    <a:noFill/>
                  </p:spPr>
                  <p:txBody>
                    <a:bodyPr wrap="square" rtlCol="0">
                      <a:spAutoFit/>
                    </a:bodyPr>
                    <a:lstStyle/>
                    <a:p>
                      <a:pPr algn="ctr"/>
                      <a:r>
                        <a:rPr lang="zh-CN" altLang="en-US" sz="1000" b="1" dirty="0">
                          <a:solidFill>
                            <a:schemeClr val="accent5"/>
                          </a:solidFill>
                          <a:latin typeface="微软雅黑" panose="020B0503020204020204" pitchFamily="34" charset="-122"/>
                          <a:ea typeface="微软雅黑" panose="020B0503020204020204" pitchFamily="34" charset="-122"/>
                          <a:sym typeface="+mn-ea"/>
                        </a:rPr>
                        <a:t>过往贷款信息</a:t>
                      </a:r>
                      <a:endParaRPr lang="zh-CN" altLang="en-US" sz="1000" b="1" dirty="0">
                        <a:solidFill>
                          <a:schemeClr val="accent5"/>
                        </a:solidFill>
                        <a:latin typeface="微软雅黑" panose="020B0503020204020204" pitchFamily="34" charset="-122"/>
                        <a:ea typeface="微软雅黑" panose="020B0503020204020204" pitchFamily="34" charset="-122"/>
                        <a:sym typeface="+mn-ea"/>
                      </a:endParaRPr>
                    </a:p>
                  </p:txBody>
                </p:sp>
                <p:pic>
                  <p:nvPicPr>
                    <p:cNvPr id="34" name="图片 33" descr="贷款"/>
                    <p:cNvPicPr>
                      <a:picLocks noChangeAspect="1"/>
                    </p:cNvPicPr>
                    <p:nvPr/>
                  </p:nvPicPr>
                  <p:blipFill>
                    <a:blip r:embed="rId10">
                      <a:duotone>
                        <a:schemeClr val="accent5">
                          <a:shade val="45000"/>
                          <a:satMod val="135000"/>
                        </a:schemeClr>
                        <a:prstClr val="white"/>
                      </a:duotone>
                    </a:blip>
                    <a:stretch>
                      <a:fillRect/>
                    </a:stretch>
                  </p:blipFill>
                  <p:spPr>
                    <a:xfrm>
                      <a:off x="5035" y="8032"/>
                      <a:ext cx="1111" cy="1111"/>
                    </a:xfrm>
                    <a:prstGeom prst="hexagon">
                      <a:avLst/>
                    </a:prstGeom>
                  </p:spPr>
                </p:pic>
              </p:grpSp>
              <p:grpSp>
                <p:nvGrpSpPr>
                  <p:cNvPr id="16" name="组合 15"/>
                  <p:cNvGrpSpPr/>
                  <p:nvPr/>
                </p:nvGrpSpPr>
                <p:grpSpPr>
                  <a:xfrm>
                    <a:off x="987" y="1483"/>
                    <a:ext cx="10754" cy="5781"/>
                    <a:chOff x="987" y="1483"/>
                    <a:chExt cx="10754" cy="5781"/>
                  </a:xfrm>
                </p:grpSpPr>
                <p:cxnSp>
                  <p:nvCxnSpPr>
                    <p:cNvPr id="22" name="直接连接符 21"/>
                    <p:cNvCxnSpPr>
                      <a:stCxn id="55" idx="2"/>
                      <a:endCxn id="28" idx="0"/>
                    </p:cNvCxnSpPr>
                    <p:nvPr>
                      <p:custDataLst>
                        <p:tags r:id="rId19"/>
                      </p:custDataLst>
                    </p:nvPr>
                  </p:nvCxnSpPr>
                  <p:spPr>
                    <a:xfrm flipH="1">
                      <a:off x="3825" y="5947"/>
                      <a:ext cx="1773" cy="3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987" y="4890"/>
                      <a:ext cx="3031" cy="2191"/>
                      <a:chOff x="1076" y="5067"/>
                      <a:chExt cx="2979" cy="2489"/>
                    </a:xfrm>
                  </p:grpSpPr>
                  <p:sp>
                    <p:nvSpPr>
                      <p:cNvPr id="28" name="六边形 27"/>
                      <p:cNvSpPr/>
                      <p:nvPr>
                        <p:custDataLst>
                          <p:tags r:id="rId20"/>
                        </p:custDataLst>
                      </p:nvPr>
                    </p:nvSpPr>
                    <p:spPr>
                      <a:xfrm>
                        <a:off x="1265" y="5067"/>
                        <a:ext cx="2600" cy="2489"/>
                      </a:xfrm>
                      <a:prstGeom prst="hexagon">
                        <a:avLst/>
                      </a:prstGeom>
                      <a:noFill/>
                      <a:ln w="19050">
                        <a:solidFill>
                          <a:schemeClr val="accent5"/>
                        </a:solidFill>
                      </a:ln>
                      <a:extLst>
                        <a:ext uri="{909E8E84-426E-40DD-AFC4-6F175D3DCCD1}">
                          <a14:hiddenFill xmlns:a14="http://schemas.microsoft.com/office/drawing/2010/main">
                            <a:solidFill>
                              <a:schemeClr val="accent5"/>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076" y="6387"/>
                        <a:ext cx="2979" cy="1169"/>
                      </a:xfrm>
                      <a:prstGeom prst="hexagon">
                        <a:avLst/>
                      </a:prstGeom>
                      <a:noFill/>
                    </p:spPr>
                    <p:txBody>
                      <a:bodyPr wrap="square" rtlCol="0">
                        <a:spAutoFit/>
                      </a:bodyPr>
                      <a:lstStyle/>
                      <a:p>
                        <a:pPr algn="l"/>
                        <a:r>
                          <a:rPr lang="zh-CN" altLang="en-US" sz="1000" b="1" dirty="0">
                            <a:solidFill>
                              <a:schemeClr val="accent5"/>
                            </a:solidFill>
                            <a:latin typeface="微软雅黑" panose="020B0503020204020204" pitchFamily="34" charset="-122"/>
                            <a:ea typeface="微软雅黑" panose="020B0503020204020204" pitchFamily="34" charset="-122"/>
                            <a:sym typeface="+mn-ea"/>
                          </a:rPr>
                          <a:t>水电费信息</a:t>
                        </a:r>
                        <a:endParaRPr lang="zh-CN" altLang="en-US" sz="1000" b="1" dirty="0">
                          <a:solidFill>
                            <a:schemeClr val="accent5"/>
                          </a:solidFill>
                          <a:latin typeface="微软雅黑" panose="020B0503020204020204" pitchFamily="34" charset="-122"/>
                          <a:ea typeface="微软雅黑" panose="020B0503020204020204" pitchFamily="34" charset="-122"/>
                          <a:sym typeface="+mn-ea"/>
                        </a:endParaRPr>
                      </a:p>
                    </p:txBody>
                  </p:sp>
                  <p:pic>
                    <p:nvPicPr>
                      <p:cNvPr id="29" name="图片 28" descr="水电"/>
                      <p:cNvPicPr>
                        <a:picLocks noChangeAspect="1"/>
                      </p:cNvPicPr>
                      <p:nvPr/>
                    </p:nvPicPr>
                    <p:blipFill>
                      <a:blip r:embed="rId21">
                        <a:duotone>
                          <a:schemeClr val="accent5">
                            <a:shade val="45000"/>
                            <a:satMod val="135000"/>
                          </a:schemeClr>
                          <a:prstClr val="white"/>
                        </a:duotone>
                      </a:blip>
                      <a:stretch>
                        <a:fillRect/>
                      </a:stretch>
                    </p:blipFill>
                    <p:spPr>
                      <a:xfrm>
                        <a:off x="2145" y="5424"/>
                        <a:ext cx="839" cy="839"/>
                      </a:xfrm>
                      <a:prstGeom prst="hexagon">
                        <a:avLst/>
                      </a:prstGeom>
                    </p:spPr>
                  </p:pic>
                </p:grpSp>
                <p:grpSp>
                  <p:nvGrpSpPr>
                    <p:cNvPr id="30" name="组合 29"/>
                    <p:cNvGrpSpPr/>
                    <p:nvPr/>
                  </p:nvGrpSpPr>
                  <p:grpSpPr>
                    <a:xfrm>
                      <a:off x="1664" y="1483"/>
                      <a:ext cx="10076" cy="5781"/>
                      <a:chOff x="1664" y="1483"/>
                      <a:chExt cx="10076" cy="5781"/>
                    </a:xfrm>
                  </p:grpSpPr>
                  <p:sp>
                    <p:nvSpPr>
                      <p:cNvPr id="31" name="矩形 30"/>
                      <p:cNvSpPr/>
                      <p:nvPr/>
                    </p:nvSpPr>
                    <p:spPr>
                      <a:xfrm>
                        <a:off x="1664" y="1483"/>
                        <a:ext cx="10054" cy="3020"/>
                      </a:xfrm>
                      <a:prstGeom prst="rect">
                        <a:avLst/>
                      </a:prstGeom>
                      <a:noFill/>
                      <a:ln w="28575">
                        <a:solidFill>
                          <a:schemeClr val="bg1">
                            <a:lumMod val="6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55" idx="7"/>
                        <a:endCxn id="58" idx="2"/>
                      </p:cNvCxnSpPr>
                      <p:nvPr>
                        <p:custDataLst>
                          <p:tags r:id="rId22"/>
                        </p:custDataLst>
                      </p:nvPr>
                    </p:nvCxnSpPr>
                    <p:spPr>
                      <a:xfrm flipV="1">
                        <a:off x="8000" y="4211"/>
                        <a:ext cx="1233" cy="80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55" idx="1"/>
                        <a:endCxn id="51" idx="1"/>
                      </p:cNvCxnSpPr>
                      <p:nvPr>
                        <p:custDataLst>
                          <p:tags r:id="rId23"/>
                        </p:custDataLst>
                      </p:nvPr>
                    </p:nvCxnSpPr>
                    <p:spPr>
                      <a:xfrm flipH="1" flipV="1">
                        <a:off x="4674" y="4005"/>
                        <a:ext cx="1336" cy="10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custDataLst>
                          <p:tags r:id="rId24"/>
                        </p:custDataLst>
                      </p:nvPr>
                    </p:nvSpPr>
                    <p:spPr>
                      <a:xfrm>
                        <a:off x="5430" y="3402"/>
                        <a:ext cx="3256" cy="734"/>
                      </a:xfrm>
                      <a:prstGeom prst="rect">
                        <a:avLst/>
                      </a:prstGeom>
                      <a:noFill/>
                    </p:spPr>
                    <p:txBody>
                      <a:bodyPr wrap="square" rtlCol="0">
                        <a:spAutoFit/>
                      </a:bodyPr>
                      <a:lstStyle/>
                      <a:p>
                        <a:r>
                          <a:rPr lang="zh-CN" altLang="en-US" sz="1200" b="1" dirty="0">
                            <a:solidFill>
                              <a:schemeClr val="bg1">
                                <a:lumMod val="65000"/>
                              </a:schemeClr>
                            </a:solidFill>
                            <a:latin typeface="微软雅黑" panose="020B0503020204020204" pitchFamily="34" charset="-122"/>
                            <a:ea typeface="微软雅黑" panose="020B0503020204020204" pitchFamily="34" charset="-122"/>
                          </a:rPr>
                          <a:t>来源政务中心</a:t>
                        </a:r>
                        <a:endParaRPr lang="zh-CN" altLang="en-US" sz="1200" b="1"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2617" y="1814"/>
                        <a:ext cx="2605" cy="2191"/>
                        <a:chOff x="3058" y="1392"/>
                        <a:chExt cx="2568" cy="2489"/>
                      </a:xfrm>
                    </p:grpSpPr>
                    <p:sp>
                      <p:nvSpPr>
                        <p:cNvPr id="51" name="六边形 50"/>
                        <p:cNvSpPr/>
                        <p:nvPr/>
                      </p:nvSpPr>
                      <p:spPr>
                        <a:xfrm>
                          <a:off x="3058" y="1392"/>
                          <a:ext cx="2568" cy="2489"/>
                        </a:xfrm>
                        <a:prstGeom prst="hexagon">
                          <a:avLst/>
                        </a:prstGeom>
                        <a:noFill/>
                        <a:ln w="19050">
                          <a:solidFill>
                            <a:schemeClr val="accent5"/>
                          </a:solidFill>
                        </a:ln>
                        <a:extLst>
                          <a:ext uri="{909E8E84-426E-40DD-AFC4-6F175D3DCCD1}">
                            <a14:hiddenFill xmlns:a14="http://schemas.microsoft.com/office/drawing/2010/main">
                              <a:solidFill>
                                <a:schemeClr val="accent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3422" y="2659"/>
                          <a:ext cx="2018" cy="1222"/>
                        </a:xfrm>
                        <a:prstGeom prst="rect">
                          <a:avLst/>
                        </a:prstGeom>
                        <a:noFill/>
                      </p:spPr>
                      <p:txBody>
                        <a:bodyPr wrap="square" rtlCol="0">
                          <a:spAutoFit/>
                        </a:bodyPr>
                        <a:lstStyle/>
                        <a:p>
                          <a:pPr algn="l"/>
                          <a:r>
                            <a:rPr lang="zh-CN" altLang="en-US" sz="1000" b="1" dirty="0">
                              <a:solidFill>
                                <a:schemeClr val="accent5"/>
                              </a:solidFill>
                              <a:latin typeface="微软雅黑" panose="020B0503020204020204" pitchFamily="34" charset="-122"/>
                              <a:ea typeface="微软雅黑" panose="020B0503020204020204" pitchFamily="34" charset="-122"/>
                              <a:sym typeface="+mn-ea"/>
                            </a:rPr>
                            <a:t>行政处罚信息</a:t>
                          </a:r>
                          <a:endParaRPr lang="zh-CN" altLang="en-US" sz="1000" b="1" dirty="0">
                            <a:solidFill>
                              <a:schemeClr val="accent5"/>
                            </a:solidFill>
                            <a:latin typeface="微软雅黑" panose="020B0503020204020204" pitchFamily="34" charset="-122"/>
                            <a:ea typeface="微软雅黑" panose="020B0503020204020204" pitchFamily="34" charset="-122"/>
                            <a:sym typeface="+mn-ea"/>
                          </a:endParaRPr>
                        </a:p>
                      </p:txBody>
                    </p:sp>
                    <p:pic>
                      <p:nvPicPr>
                        <p:cNvPr id="54" name="图片 53" descr="行政执法 (1)"/>
                        <p:cNvPicPr>
                          <a:picLocks noChangeAspect="1"/>
                        </p:cNvPicPr>
                        <p:nvPr/>
                      </p:nvPicPr>
                      <p:blipFill>
                        <a:blip r:embed="rId25">
                          <a:duotone>
                            <a:schemeClr val="accent5">
                              <a:shade val="45000"/>
                              <a:satMod val="135000"/>
                            </a:schemeClr>
                            <a:prstClr val="white"/>
                          </a:duotone>
                        </a:blip>
                        <a:stretch>
                          <a:fillRect/>
                        </a:stretch>
                      </p:blipFill>
                      <p:spPr>
                        <a:xfrm>
                          <a:off x="3820" y="1626"/>
                          <a:ext cx="953" cy="953"/>
                        </a:xfrm>
                        <a:prstGeom prst="rect">
                          <a:avLst/>
                        </a:prstGeom>
                      </p:spPr>
                    </p:pic>
                  </p:grpSp>
                  <p:grpSp>
                    <p:nvGrpSpPr>
                      <p:cNvPr id="64" name="组合 63"/>
                      <p:cNvGrpSpPr/>
                      <p:nvPr/>
                    </p:nvGrpSpPr>
                    <p:grpSpPr>
                      <a:xfrm>
                        <a:off x="5294" y="4629"/>
                        <a:ext cx="3391" cy="2635"/>
                        <a:chOff x="5322" y="4584"/>
                        <a:chExt cx="3391" cy="2635"/>
                      </a:xfrm>
                    </p:grpSpPr>
                    <p:sp>
                      <p:nvSpPr>
                        <p:cNvPr id="55" name="椭圆 54"/>
                        <p:cNvSpPr/>
                        <p:nvPr>
                          <p:custDataLst>
                            <p:tags r:id="rId26"/>
                          </p:custDataLst>
                        </p:nvPr>
                      </p:nvSpPr>
                      <p:spPr>
                        <a:xfrm>
                          <a:off x="5626" y="4584"/>
                          <a:ext cx="2814" cy="2635"/>
                        </a:xfrm>
                        <a:prstGeom prst="ellipse">
                          <a:avLst/>
                        </a:prstGeom>
                        <a:noFill/>
                        <a:ln w="28575">
                          <a:solidFill>
                            <a:schemeClr val="accent2"/>
                          </a:solidFill>
                        </a:ln>
                        <a:extLst>
                          <a:ext uri="{909E8E84-426E-40DD-AFC4-6F175D3DCCD1}">
                            <a14:hiddenFill xmlns:a14="http://schemas.microsoft.com/office/drawing/2010/main">
                              <a:solidFill>
                                <a:schemeClr val="accent2"/>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56" name="图片 55" descr="企业"/>
                        <p:cNvPicPr>
                          <a:picLocks noChangeAspect="1"/>
                        </p:cNvPicPr>
                        <p:nvPr/>
                      </p:nvPicPr>
                      <p:blipFill>
                        <a:blip r:embed="rId27">
                          <a:duotone>
                            <a:schemeClr val="accent2">
                              <a:shade val="45000"/>
                              <a:satMod val="135000"/>
                            </a:schemeClr>
                            <a:prstClr val="white"/>
                          </a:duotone>
                        </a:blip>
                        <a:stretch>
                          <a:fillRect/>
                        </a:stretch>
                      </p:blipFill>
                      <p:spPr>
                        <a:xfrm>
                          <a:off x="6452" y="4725"/>
                          <a:ext cx="1163" cy="1163"/>
                        </a:xfrm>
                        <a:prstGeom prst="rect">
                          <a:avLst/>
                        </a:prstGeom>
                      </p:spPr>
                    </p:pic>
                    <p:sp>
                      <p:nvSpPr>
                        <p:cNvPr id="57" name="文本框 56"/>
                        <p:cNvSpPr txBox="1"/>
                        <p:nvPr/>
                      </p:nvSpPr>
                      <p:spPr>
                        <a:xfrm>
                          <a:off x="5322" y="5443"/>
                          <a:ext cx="3391" cy="1391"/>
                        </a:xfrm>
                        <a:prstGeom prst="rect">
                          <a:avLst/>
                        </a:prstGeom>
                        <a:noFill/>
                      </p:spPr>
                      <p:txBody>
                        <a:bodyPr wrap="square" rtlCol="0">
                          <a:spAutoFit/>
                        </a:bodyPr>
                        <a:lstStyle/>
                        <a:p>
                          <a:pPr algn="l"/>
                          <a:r>
                            <a:rPr lang="en-US" altLang="zh-CN" b="1" dirty="0">
                              <a:solidFill>
                                <a:schemeClr val="accent2"/>
                              </a:solidFill>
                              <a:latin typeface="微软雅黑" panose="020B0503020204020204" pitchFamily="34" charset="-122"/>
                              <a:ea typeface="微软雅黑" panose="020B0503020204020204" pitchFamily="34" charset="-122"/>
                              <a:sym typeface="+mn-ea"/>
                            </a:rPr>
                            <a:t>     </a:t>
                          </a:r>
                          <a:r>
                            <a:rPr lang="zh-CN" altLang="en-US" sz="1200" b="1" dirty="0">
                              <a:solidFill>
                                <a:schemeClr val="accent2"/>
                              </a:solidFill>
                              <a:latin typeface="微软雅黑" panose="020B0503020204020204" pitchFamily="34" charset="-122"/>
                              <a:ea typeface="微软雅黑" panose="020B0503020204020204" pitchFamily="34" charset="-122"/>
                              <a:sym typeface="+mn-ea"/>
                            </a:rPr>
                            <a:t>企业 </a:t>
                          </a:r>
                          <a:endParaRPr lang="zh-CN" altLang="en-US" sz="1200" b="1" dirty="0">
                            <a:solidFill>
                              <a:schemeClr val="accent2"/>
                            </a:solidFill>
                            <a:latin typeface="微软雅黑" panose="020B0503020204020204" pitchFamily="34" charset="-122"/>
                            <a:ea typeface="微软雅黑" panose="020B0503020204020204" pitchFamily="34" charset="-122"/>
                            <a:sym typeface="+mn-ea"/>
                          </a:endParaRPr>
                        </a:p>
                        <a:p>
                          <a:pPr algn="l"/>
                          <a:r>
                            <a:rPr lang="en-US" altLang="zh-CN" sz="1000" b="1" dirty="0">
                              <a:solidFill>
                                <a:schemeClr val="accent2"/>
                              </a:solidFill>
                              <a:latin typeface="微软雅黑" panose="020B0503020204020204" pitchFamily="34" charset="-122"/>
                              <a:ea typeface="微软雅黑" panose="020B0503020204020204" pitchFamily="34" charset="-122"/>
                              <a:sym typeface="+mn-ea"/>
                            </a:rPr>
                            <a:t>  </a:t>
                          </a:r>
                          <a:r>
                            <a:rPr lang="zh-CN" altLang="en-US" sz="1000" b="1" dirty="0">
                              <a:solidFill>
                                <a:schemeClr val="accent2"/>
                              </a:solidFill>
                              <a:latin typeface="微软雅黑" panose="020B0503020204020204" pitchFamily="34" charset="-122"/>
                              <a:ea typeface="微软雅黑" panose="020B0503020204020204" pitchFamily="34" charset="-122"/>
                              <a:sym typeface="+mn-ea"/>
                            </a:rPr>
                            <a:t>（张老大公司）</a:t>
                          </a:r>
                          <a:endParaRPr lang="zh-CN" altLang="en-US" sz="1000" b="1" dirty="0">
                            <a:solidFill>
                              <a:schemeClr val="accent2"/>
                            </a:solidFill>
                            <a:latin typeface="微软雅黑" panose="020B0503020204020204" pitchFamily="34" charset="-122"/>
                            <a:ea typeface="微软雅黑" panose="020B0503020204020204" pitchFamily="34" charset="-122"/>
                            <a:sym typeface="+mn-ea"/>
                          </a:endParaRPr>
                        </a:p>
                      </p:txBody>
                    </p:sp>
                  </p:grpSp>
                  <p:grpSp>
                    <p:nvGrpSpPr>
                      <p:cNvPr id="65" name="组合 64"/>
                      <p:cNvGrpSpPr/>
                      <p:nvPr/>
                    </p:nvGrpSpPr>
                    <p:grpSpPr>
                      <a:xfrm>
                        <a:off x="8436" y="2020"/>
                        <a:ext cx="3305" cy="2191"/>
                        <a:chOff x="8776" y="1804"/>
                        <a:chExt cx="3194" cy="2489"/>
                      </a:xfrm>
                    </p:grpSpPr>
                    <p:sp>
                      <p:nvSpPr>
                        <p:cNvPr id="58" name="六边形 57"/>
                        <p:cNvSpPr/>
                        <p:nvPr>
                          <p:custDataLst>
                            <p:tags r:id="rId28"/>
                          </p:custDataLst>
                        </p:nvPr>
                      </p:nvSpPr>
                      <p:spPr>
                        <a:xfrm>
                          <a:off x="9017" y="1804"/>
                          <a:ext cx="2600" cy="2489"/>
                        </a:xfrm>
                        <a:prstGeom prst="hexagon">
                          <a:avLst/>
                        </a:prstGeom>
                        <a:noFill/>
                        <a:ln w="28575">
                          <a:solidFill>
                            <a:schemeClr val="accent5"/>
                          </a:solidFill>
                        </a:ln>
                        <a:extLst>
                          <a:ext uri="{909E8E84-426E-40DD-AFC4-6F175D3DCCD1}">
                            <a14:hiddenFill xmlns:a14="http://schemas.microsoft.com/office/drawing/2010/main">
                              <a:solidFill>
                                <a:schemeClr val="accent5"/>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8776" y="2838"/>
                          <a:ext cx="3194" cy="1449"/>
                        </a:xfrm>
                        <a:prstGeom prst="hexagon">
                          <a:avLst/>
                        </a:prstGeom>
                        <a:noFill/>
                      </p:spPr>
                      <p:txBody>
                        <a:bodyPr wrap="square" rtlCol="0">
                          <a:spAutoFit/>
                        </a:bodyPr>
                        <a:lstStyle/>
                        <a:p>
                          <a:pPr algn="ctr"/>
                          <a:r>
                            <a:rPr lang="zh-CN" altLang="en-US" sz="1000" b="1" dirty="0">
                              <a:solidFill>
                                <a:schemeClr val="accent5"/>
                              </a:solidFill>
                              <a:latin typeface="微软雅黑" panose="020B0503020204020204" pitchFamily="34" charset="-122"/>
                              <a:ea typeface="微软雅黑" panose="020B0503020204020204" pitchFamily="34" charset="-122"/>
                              <a:sym typeface="+mn-ea"/>
                            </a:rPr>
                            <a:t>安全生产</a:t>
                          </a:r>
                          <a:endParaRPr lang="zh-CN" altLang="en-US" sz="1000" b="1" dirty="0">
                            <a:solidFill>
                              <a:schemeClr val="accent5"/>
                            </a:solidFill>
                            <a:latin typeface="微软雅黑" panose="020B0503020204020204" pitchFamily="34" charset="-122"/>
                            <a:ea typeface="微软雅黑" panose="020B0503020204020204" pitchFamily="34" charset="-122"/>
                            <a:sym typeface="+mn-ea"/>
                          </a:endParaRPr>
                        </a:p>
                        <a:p>
                          <a:pPr algn="ctr"/>
                          <a:r>
                            <a:rPr lang="zh-CN" altLang="en-US" sz="1000" b="1" dirty="0">
                              <a:solidFill>
                                <a:schemeClr val="accent5"/>
                              </a:solidFill>
                              <a:latin typeface="微软雅黑" panose="020B0503020204020204" pitchFamily="34" charset="-122"/>
                              <a:ea typeface="微软雅黑" panose="020B0503020204020204" pitchFamily="34" charset="-122"/>
                              <a:sym typeface="+mn-ea"/>
                            </a:rPr>
                            <a:t>不良记录</a:t>
                          </a:r>
                          <a:endParaRPr lang="zh-CN" altLang="en-US" sz="1000" b="1" dirty="0">
                            <a:solidFill>
                              <a:schemeClr val="accent5"/>
                            </a:solidFill>
                            <a:latin typeface="微软雅黑" panose="020B0503020204020204" pitchFamily="34" charset="-122"/>
                            <a:ea typeface="微软雅黑" panose="020B0503020204020204" pitchFamily="34" charset="-122"/>
                            <a:sym typeface="+mn-ea"/>
                          </a:endParaRPr>
                        </a:p>
                      </p:txBody>
                    </p:sp>
                    <p:pic>
                      <p:nvPicPr>
                        <p:cNvPr id="69" name="图片 68" descr="安全生产"/>
                        <p:cNvPicPr>
                          <a:picLocks noChangeAspect="1"/>
                        </p:cNvPicPr>
                        <p:nvPr/>
                      </p:nvPicPr>
                      <p:blipFill>
                        <a:blip r:embed="rId29">
                          <a:duotone>
                            <a:schemeClr val="accent5">
                              <a:shade val="45000"/>
                              <a:satMod val="135000"/>
                            </a:schemeClr>
                            <a:prstClr val="white"/>
                          </a:duotone>
                        </a:blip>
                        <a:stretch>
                          <a:fillRect/>
                        </a:stretch>
                      </p:blipFill>
                      <p:spPr>
                        <a:xfrm>
                          <a:off x="9993" y="2114"/>
                          <a:ext cx="755" cy="755"/>
                        </a:xfrm>
                        <a:prstGeom prst="hexagon">
                          <a:avLst/>
                        </a:prstGeom>
                      </p:spPr>
                    </p:pic>
                  </p:grpSp>
                </p:grpSp>
              </p:grpSp>
              <p:sp>
                <p:nvSpPr>
                  <p:cNvPr id="70" name="矩形 69"/>
                  <p:cNvSpPr/>
                  <p:nvPr/>
                </p:nvSpPr>
                <p:spPr>
                  <a:xfrm>
                    <a:off x="1622" y="7494"/>
                    <a:ext cx="5941" cy="2792"/>
                  </a:xfrm>
                  <a:prstGeom prst="rect">
                    <a:avLst/>
                  </a:prstGeom>
                  <a:noFill/>
                  <a:ln w="28575">
                    <a:solidFill>
                      <a:schemeClr val="bg1">
                        <a:lumMod val="6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71" name="文本框 70"/>
          <p:cNvSpPr txBox="1"/>
          <p:nvPr/>
        </p:nvSpPr>
        <p:spPr>
          <a:xfrm>
            <a:off x="5809615" y="4623435"/>
            <a:ext cx="5901690" cy="1614805"/>
          </a:xfrm>
          <a:prstGeom prst="rect">
            <a:avLst/>
          </a:prstGeom>
          <a:noFill/>
        </p:spPr>
        <p:txBody>
          <a:bodyPr wrap="square" rtlCol="0">
            <a:spAutoFit/>
          </a:bodyPr>
          <a:lstStyle/>
          <a:p>
            <a:pPr marL="285750" indent="-285750">
              <a:buFont typeface="Wingdings" panose="05000000000000000000" charset="0"/>
              <a:buChar char="u"/>
            </a:pPr>
            <a:r>
              <a:rPr lang="zh-CN" altLang="en-US" b="1" dirty="0">
                <a:solidFill>
                  <a:srgbClr val="167C9C"/>
                </a:solidFill>
                <a:sym typeface="+mn-ea"/>
              </a:rPr>
              <a:t>应用场景</a:t>
            </a:r>
            <a:endParaRPr lang="zh-CN" altLang="en-US" b="1" dirty="0">
              <a:solidFill>
                <a:srgbClr val="167C9C"/>
              </a:solidFill>
              <a:sym typeface="+mn-ea"/>
            </a:endParaRPr>
          </a:p>
          <a:p>
            <a:pPr marL="285750" indent="-285750">
              <a:buClr>
                <a:srgbClr val="167C9C"/>
              </a:buClr>
              <a:buFont typeface="Wingdings" panose="05000000000000000000" charset="0"/>
              <a:buChar char="u"/>
            </a:pPr>
            <a:endParaRPr lang="zh-CN" altLang="en-US" sz="900" b="1" dirty="0">
              <a:solidFill>
                <a:srgbClr val="167C9C"/>
              </a:solidFill>
              <a:sym typeface="+mn-ea"/>
            </a:endParaRPr>
          </a:p>
          <a:p>
            <a:pPr indent="0">
              <a:buFont typeface="Wingdings" panose="05000000000000000000" charset="0"/>
              <a:buNone/>
            </a:pPr>
            <a:r>
              <a:rPr lang="zh-CN" altLang="en-US" dirty="0">
                <a:sym typeface="+mn-ea"/>
              </a:rPr>
              <a:t>该图可简单直接的呈现企业与企业、与</a:t>
            </a:r>
            <a:r>
              <a:rPr lang="zh-CN" altLang="en-US" b="1" dirty="0">
                <a:solidFill>
                  <a:srgbClr val="D24132"/>
                </a:solidFill>
                <a:sym typeface="+mn-ea"/>
              </a:rPr>
              <a:t>各个维度信息</a:t>
            </a:r>
            <a:r>
              <a:rPr lang="zh-CN" altLang="en-US" dirty="0">
                <a:sym typeface="+mn-ea"/>
              </a:rPr>
              <a:t>（例如法务相关、经营相关等等）、与过往项目、与个人（如法人、股东、员工等）相关联关系，可用于查看企业综合信息，用于企业征信佐证信息。</a:t>
            </a:r>
            <a:endParaRPr lang="zh-CN" altLang="en-US" dirty="0"/>
          </a:p>
        </p:txBody>
      </p:sp>
    </p:spTree>
    <p:custDataLst>
      <p:tags r:id="rId30"/>
    </p:custData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6078387" y="932538"/>
            <a:ext cx="5715680" cy="515162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custDataLst>
              <p:tags r:id="rId3"/>
            </p:custDataLst>
          </p:nvPr>
        </p:nvSpPr>
        <p:spPr>
          <a:xfrm>
            <a:off x="496350" y="4365104"/>
            <a:ext cx="5244194" cy="1198880"/>
          </a:xfrm>
          <a:prstGeom prst="rect">
            <a:avLst/>
          </a:prstGeom>
          <a:noFill/>
        </p:spPr>
        <p:txBody>
          <a:bodyPr wrap="square">
            <a:spAutoFit/>
          </a:bodyPr>
          <a:lstStyle/>
          <a:p>
            <a:r>
              <a:rPr lang="zh-CN" altLang="en-US" dirty="0"/>
              <a:t>公式中，</a:t>
            </a:r>
            <a:endParaRPr lang="zh-CN" altLang="en-US" dirty="0"/>
          </a:p>
          <a:p>
            <a:r>
              <a:rPr lang="en-US" altLang="zh-CN" i="1" dirty="0"/>
              <a:t>    ρ</a:t>
            </a:r>
            <a:r>
              <a:rPr lang="en-US" altLang="zh-CN" dirty="0"/>
              <a:t> </a:t>
            </a:r>
            <a:r>
              <a:rPr lang="zh-CN" altLang="en-US" dirty="0"/>
              <a:t>表示相关系数，</a:t>
            </a:r>
            <a:endParaRPr lang="zh-CN" altLang="en-US" dirty="0"/>
          </a:p>
          <a:p>
            <a:r>
              <a:rPr lang="en-US" altLang="zh-CN" i="1" dirty="0" err="1"/>
              <a:t>    Cov </a:t>
            </a:r>
            <a:r>
              <a:rPr lang="zh-CN" altLang="en-US" dirty="0"/>
              <a:t>表示协方差</a:t>
            </a:r>
            <a:r>
              <a:rPr lang="en-US" altLang="zh-CN" dirty="0"/>
              <a:t>, </a:t>
            </a:r>
            <a:endParaRPr lang="en-US" altLang="zh-CN" dirty="0"/>
          </a:p>
          <a:p>
            <a:r>
              <a:rPr lang="en-US" altLang="zh-CN" i="1" dirty="0"/>
              <a:t>    E </a:t>
            </a:r>
            <a:r>
              <a:rPr lang="zh-CN" altLang="en-US" dirty="0"/>
              <a:t>表示数学期望均值。</a:t>
            </a:r>
            <a:endParaRPr lang="zh-CN" altLang="en-US" dirty="0"/>
          </a:p>
        </p:txBody>
      </p:sp>
      <p:sp>
        <p:nvSpPr>
          <p:cNvPr id="14" name="文本框 13"/>
          <p:cNvSpPr txBox="1"/>
          <p:nvPr>
            <p:custDataLst>
              <p:tags r:id="rId4"/>
            </p:custDataLst>
          </p:nvPr>
        </p:nvSpPr>
        <p:spPr>
          <a:xfrm>
            <a:off x="496570" y="1644650"/>
            <a:ext cx="5190490" cy="922020"/>
          </a:xfrm>
          <a:prstGeom prst="rect">
            <a:avLst/>
          </a:prstGeom>
          <a:noFill/>
        </p:spPr>
        <p:txBody>
          <a:bodyPr wrap="square" rtlCol="0">
            <a:spAutoFit/>
          </a:bodyPr>
          <a:lstStyle/>
          <a:p>
            <a:pPr algn="l"/>
            <a:r>
              <a:rPr lang="en-US" altLang="zh-CN" dirty="0">
                <a:solidFill>
                  <a:schemeClr val="bg1">
                    <a:lumMod val="50000"/>
                  </a:schemeClr>
                </a:solidFill>
                <a:latin typeface="+mn-ea"/>
                <a:cs typeface="Levenim MT" pitchFamily="2" charset="-79"/>
                <a:sym typeface="+mn-ea"/>
              </a:rPr>
              <a:t>       </a:t>
            </a:r>
            <a:r>
              <a:rPr lang="zh-CN" altLang="en-US" dirty="0"/>
              <a:t>对企业经营</a:t>
            </a:r>
            <a:r>
              <a:rPr lang="zh-CN" altLang="en-US" b="1" dirty="0">
                <a:solidFill>
                  <a:srgbClr val="D24132"/>
                </a:solidFill>
              </a:rPr>
              <a:t>多维度数据做指标建模</a:t>
            </a:r>
            <a:r>
              <a:rPr lang="zh-CN" altLang="en-US" dirty="0"/>
              <a:t>，之后可统计分析指标间关联关系，为下一步的</a:t>
            </a:r>
            <a:r>
              <a:rPr lang="zh-CN" altLang="en-US" b="1" dirty="0">
                <a:solidFill>
                  <a:srgbClr val="D24132"/>
                </a:solidFill>
              </a:rPr>
              <a:t>风险预警</a:t>
            </a:r>
            <a:r>
              <a:rPr lang="zh-CN" altLang="en-US" dirty="0"/>
              <a:t>做相应准备，可用于项目方做投标</a:t>
            </a:r>
            <a:r>
              <a:rPr lang="zh-CN" altLang="en-US" b="1" dirty="0">
                <a:solidFill>
                  <a:srgbClr val="D24132"/>
                </a:solidFill>
              </a:rPr>
              <a:t>企业风险评估</a:t>
            </a:r>
            <a:r>
              <a:rPr lang="zh-CN" altLang="en-US" dirty="0"/>
              <a:t>。</a:t>
            </a:r>
            <a:endParaRPr lang="zh-CN" altLang="en-US" dirty="0"/>
          </a:p>
        </p:txBody>
      </p:sp>
      <p:sp>
        <p:nvSpPr>
          <p:cNvPr id="35" name="矩形 34"/>
          <p:cNvSpPr/>
          <p:nvPr>
            <p:custDataLst>
              <p:tags r:id="rId5"/>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6"/>
            </p:custDataLst>
          </p:nvPr>
        </p:nvSpPr>
        <p:spPr>
          <a:xfrm>
            <a:off x="8564608" y="6084163"/>
            <a:ext cx="1783080" cy="306705"/>
          </a:xfrm>
          <a:prstGeom prst="rect">
            <a:avLst/>
          </a:prstGeom>
          <a:noFill/>
        </p:spPr>
        <p:txBody>
          <a:bodyPr wrap="none" rtlCol="0">
            <a:spAutoFit/>
          </a:bodyPr>
          <a:lstStyle/>
          <a:p>
            <a:r>
              <a:rPr lang="zh-CN" altLang="en-US" sz="1400" b="1" dirty="0"/>
              <a:t>风险判断关系图示例</a:t>
            </a:r>
            <a:endParaRPr lang="zh-CN" altLang="en-US" sz="1400" b="1" dirty="0"/>
          </a:p>
        </p:txBody>
      </p:sp>
      <p:grpSp>
        <p:nvGrpSpPr>
          <p:cNvPr id="15" name="组合 14"/>
          <p:cNvGrpSpPr/>
          <p:nvPr/>
        </p:nvGrpSpPr>
        <p:grpSpPr>
          <a:xfrm>
            <a:off x="0" y="224604"/>
            <a:ext cx="4994275" cy="480060"/>
            <a:chOff x="0" y="557"/>
            <a:chExt cx="7865" cy="756"/>
          </a:xfrm>
        </p:grpSpPr>
        <p:grpSp>
          <p:nvGrpSpPr>
            <p:cNvPr id="16" name="组合 15"/>
            <p:cNvGrpSpPr/>
            <p:nvPr/>
          </p:nvGrpSpPr>
          <p:grpSpPr>
            <a:xfrm>
              <a:off x="299" y="557"/>
              <a:ext cx="7566" cy="756"/>
              <a:chOff x="-442" y="540"/>
              <a:chExt cx="7566" cy="756"/>
            </a:xfrm>
          </p:grpSpPr>
          <p:grpSp>
            <p:nvGrpSpPr>
              <p:cNvPr id="18" name="组合 17"/>
              <p:cNvGrpSpPr/>
              <p:nvPr/>
            </p:nvGrpSpPr>
            <p:grpSpPr>
              <a:xfrm>
                <a:off x="-442" y="540"/>
                <a:ext cx="7566" cy="756"/>
                <a:chOff x="-426" y="540"/>
                <a:chExt cx="7298" cy="756"/>
              </a:xfrm>
            </p:grpSpPr>
            <p:sp>
              <p:nvSpPr>
                <p:cNvPr id="20" name="矩形 19"/>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sym typeface="+mn-ea"/>
                  </a:rPr>
                  <a:t>信用体系搭建</a:t>
                </a:r>
                <a:r>
                  <a:rPr lang="en-US" altLang="zh-CN" sz="2000" b="1" dirty="0">
                    <a:solidFill>
                      <a:schemeClr val="bg1"/>
                    </a:solidFill>
                    <a:sym typeface="+mn-ea"/>
                  </a:rPr>
                  <a:t>----</a:t>
                </a:r>
                <a:r>
                  <a:rPr lang="zh-CN" altLang="en-US" sz="2000" b="1" dirty="0">
                    <a:solidFill>
                      <a:schemeClr val="bg1"/>
                    </a:solidFill>
                    <a:sym typeface="+mn-ea"/>
                  </a:rPr>
                  <a:t>企业风险维度评估</a:t>
                </a:r>
                <a:endParaRPr lang="zh-CN" altLang="en-US" sz="2000" b="1" dirty="0">
                  <a:solidFill>
                    <a:schemeClr val="bg1"/>
                  </a:solidFill>
                  <a:sym typeface="+mn-ea"/>
                </a:endParaRPr>
              </a:p>
            </p:txBody>
          </p:sp>
        </p:grpSp>
        <p:sp>
          <p:nvSpPr>
            <p:cNvPr id="17" name="矩形 16"/>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6" name="文本框 5"/>
              <p:cNvSpPr txBox="1"/>
              <p:nvPr/>
            </p:nvSpPr>
            <p:spPr>
              <a:xfrm>
                <a:off x="623392" y="3249006"/>
                <a:ext cx="4541970" cy="619593"/>
              </a:xfrm>
              <a:prstGeom prst="rect">
                <a:avLst/>
              </a:prstGeom>
              <a:noFill/>
            </p:spPr>
            <p:txBody>
              <a:bodyPr wrap="square" lIns="0" tIns="0" rIns="0" bIns="0"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𝜌</m:t>
                        </m:r>
                      </m:e>
                      <m: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𝐶𝑜𝑣</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num>
                      <m:den>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𝐷</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𝐷</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b="0" i="1" smtClean="0">
                                    <a:latin typeface="Cambria Math" panose="02040503050406030204" pitchFamily="18" charset="0"/>
                                  </a:rPr>
                                  <m:t>2</m:t>
                                </m:r>
                              </m:sub>
                            </m:sSub>
                          </m:e>
                        </m:rad>
                      </m:den>
                    </m:f>
                  </m:oMath>
                </a14:m>
                <a:r>
                  <a:rPr lang="zh-CN" altLang="en-US" sz="2400" dirty="0" smtClean="0"/>
                  <a:t> </a:t>
                </a:r>
                <a:r>
                  <a:rPr lang="en-US" altLang="zh-CN" sz="2400" dirty="0" smtClean="0"/>
                  <a:t>= </a:t>
                </a:r>
                <a14:m>
                  <m:oMath xmlns:m="http://schemas.openxmlformats.org/officeDocument/2006/math">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𝐸</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 −</m:t>
                        </m:r>
                        <m:r>
                          <a:rPr lang="en-US" altLang="zh-CN" sz="2400" i="1">
                            <a:latin typeface="Cambria Math" panose="02040503050406030204" pitchFamily="18" charset="0"/>
                          </a:rPr>
                          <m:t>𝐸</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𝐸</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b="0" i="1" smtClean="0">
                                <a:latin typeface="Cambria Math" panose="02040503050406030204" pitchFamily="18" charset="0"/>
                              </a:rPr>
                              <m:t>2</m:t>
                            </m:r>
                          </m:sub>
                        </m:sSub>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𝐷</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𝐷</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2</m:t>
                                </m:r>
                              </m:sub>
                            </m:sSub>
                          </m:e>
                        </m:rad>
                      </m:den>
                    </m:f>
                  </m:oMath>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623392" y="3249006"/>
                <a:ext cx="4541970" cy="619593"/>
              </a:xfrm>
              <a:prstGeom prst="rect">
                <a:avLst/>
              </a:prstGeom>
              <a:blipFill rotWithShape="1">
                <a:blip r:embed="rId7"/>
                <a:stretch>
                  <a:fillRect l="-10" t="-56" r="6" b="29"/>
                </a:stretch>
              </a:blipFill>
            </p:spPr>
            <p:txBody>
              <a:bodyPr/>
              <a:lstStyle/>
              <a:p>
                <a:r>
                  <a:rPr lang="zh-CN" altLang="en-US">
                    <a:noFill/>
                  </a:rPr>
                  <a:t> </a:t>
                </a:r>
              </a:p>
            </p:txBody>
          </p:sp>
        </mc:Fallback>
      </mc:AlternateContent>
      <p:sp>
        <p:nvSpPr>
          <p:cNvPr id="7" name="圆角矩形 6"/>
          <p:cNvSpPr/>
          <p:nvPr/>
        </p:nvSpPr>
        <p:spPr>
          <a:xfrm>
            <a:off x="189865" y="1003755"/>
            <a:ext cx="5690111" cy="4873518"/>
          </a:xfrm>
          <a:prstGeom prst="roundRect">
            <a:avLst/>
          </a:prstGeom>
          <a:noFill/>
          <a:ln w="19050">
            <a:solidFill>
              <a:srgbClr val="167C9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8"/>
    </p:custData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33094" y="1291106"/>
            <a:ext cx="4354830" cy="3969385"/>
          </a:xfrm>
          <a:prstGeom prst="rect">
            <a:avLst/>
          </a:prstGeom>
          <a:noFill/>
        </p:spPr>
        <p:txBody>
          <a:bodyPr wrap="square" rtlCol="0">
            <a:spAutoFit/>
          </a:bodyPr>
          <a:lstStyle/>
          <a:p>
            <a:pPr marL="285750" indent="-285750" algn="just">
              <a:buClr>
                <a:srgbClr val="167C9C"/>
              </a:buClr>
              <a:buFont typeface="Wingdings" panose="05000000000000000000" charset="0"/>
              <a:buChar char="u"/>
            </a:pPr>
            <a:r>
              <a:rPr lang="zh-CN" altLang="en-US" b="1" dirty="0">
                <a:solidFill>
                  <a:srgbClr val="167C9C"/>
                </a:solidFill>
              </a:rPr>
              <a:t>图谱说明</a:t>
            </a:r>
            <a:endParaRPr lang="zh-CN" altLang="en-US" b="1" dirty="0">
              <a:solidFill>
                <a:srgbClr val="167C9C"/>
              </a:solidFill>
            </a:endParaRPr>
          </a:p>
          <a:p>
            <a:pPr marL="285750" indent="-285750" algn="just">
              <a:buClr>
                <a:srgbClr val="167C9C"/>
              </a:buClr>
              <a:buFont typeface="Wingdings" panose="05000000000000000000" charset="0"/>
              <a:buChar char="u"/>
            </a:pPr>
            <a:endParaRPr lang="zh-CN" altLang="en-US" sz="900" b="1" dirty="0">
              <a:solidFill>
                <a:srgbClr val="167C9C"/>
              </a:solidFill>
            </a:endParaRPr>
          </a:p>
          <a:p>
            <a:pPr indent="0" algn="just">
              <a:buFont typeface="Wingdings" panose="05000000000000000000" charset="0"/>
              <a:buNone/>
            </a:pPr>
            <a:r>
              <a:rPr lang="en-US" altLang="zh-CN" dirty="0">
                <a:solidFill>
                  <a:schemeClr val="bg1">
                    <a:lumMod val="50000"/>
                  </a:schemeClr>
                </a:solidFill>
                <a:latin typeface="+mn-ea"/>
                <a:cs typeface="Levenim MT" pitchFamily="2" charset="-79"/>
                <a:sym typeface="+mn-ea"/>
              </a:rPr>
              <a:t>       </a:t>
            </a:r>
            <a:r>
              <a:rPr lang="zh-CN" altLang="en-US" dirty="0"/>
              <a:t>可根据企业风险维度建模指标进行自由组合，并对应指标风险值</a:t>
            </a:r>
            <a:r>
              <a:rPr lang="zh-CN" altLang="en-US" b="1" dirty="0">
                <a:solidFill>
                  <a:srgbClr val="D24132"/>
                </a:solidFill>
              </a:rPr>
              <a:t>给予预警，</a:t>
            </a:r>
            <a:r>
              <a:rPr lang="zh-CN" altLang="en-US" dirty="0"/>
              <a:t>可实时（或周期性更新）反馈当前企业经营状况，及时发现对应企业风险，颜色可用于对每个维度的</a:t>
            </a:r>
            <a:r>
              <a:rPr lang="zh-CN" altLang="en-US" b="1" dirty="0">
                <a:solidFill>
                  <a:srgbClr val="D24132"/>
                </a:solidFill>
              </a:rPr>
              <a:t>风险程度</a:t>
            </a:r>
            <a:r>
              <a:rPr lang="zh-CN" altLang="en-US" dirty="0"/>
              <a:t>进行示意。</a:t>
            </a:r>
            <a:endParaRPr lang="zh-CN" altLang="en-US" dirty="0"/>
          </a:p>
          <a:p>
            <a:pPr algn="just"/>
            <a:endParaRPr lang="en-US" altLang="zh-CN" dirty="0"/>
          </a:p>
          <a:p>
            <a:pPr algn="just"/>
            <a:endParaRPr lang="en-US" altLang="zh-CN" dirty="0"/>
          </a:p>
          <a:p>
            <a:pPr algn="just"/>
            <a:endParaRPr lang="en-US" altLang="zh-CN" dirty="0"/>
          </a:p>
          <a:p>
            <a:pPr marL="285750" indent="-285750" algn="just">
              <a:buClr>
                <a:srgbClr val="167C9C"/>
              </a:buClr>
              <a:buFont typeface="Wingdings" panose="05000000000000000000" charset="0"/>
              <a:buChar char="u"/>
            </a:pPr>
            <a:r>
              <a:rPr lang="zh-CN" altLang="en-US" b="1" dirty="0">
                <a:solidFill>
                  <a:srgbClr val="167C9C"/>
                </a:solidFill>
              </a:rPr>
              <a:t>应用场景</a:t>
            </a:r>
            <a:endParaRPr lang="zh-CN" altLang="en-US" b="1" dirty="0">
              <a:solidFill>
                <a:srgbClr val="167C9C"/>
              </a:solidFill>
            </a:endParaRPr>
          </a:p>
          <a:p>
            <a:pPr marL="285750" indent="-285750" algn="just">
              <a:buClr>
                <a:srgbClr val="167C9C"/>
              </a:buClr>
              <a:buFont typeface="Wingdings" panose="05000000000000000000" charset="0"/>
              <a:buChar char="u"/>
            </a:pPr>
            <a:endParaRPr lang="zh-CN" altLang="en-US" sz="900" b="1" dirty="0"/>
          </a:p>
          <a:p>
            <a:pPr indent="0" algn="just">
              <a:buFont typeface="Wingdings" panose="05000000000000000000" charset="0"/>
              <a:buNone/>
            </a:pPr>
            <a:r>
              <a:rPr lang="en-US" altLang="zh-CN" dirty="0">
                <a:solidFill>
                  <a:schemeClr val="bg1">
                    <a:lumMod val="50000"/>
                  </a:schemeClr>
                </a:solidFill>
                <a:latin typeface="+mn-ea"/>
                <a:cs typeface="Levenim MT" pitchFamily="2" charset="-79"/>
                <a:sym typeface="+mn-ea"/>
              </a:rPr>
              <a:t>       </a:t>
            </a:r>
            <a:r>
              <a:rPr lang="zh-CN" altLang="en-US" dirty="0"/>
              <a:t>可用于项目方对实施企业做</a:t>
            </a:r>
            <a:r>
              <a:rPr lang="zh-CN" altLang="en-US" b="1" dirty="0">
                <a:solidFill>
                  <a:srgbClr val="D24132"/>
                </a:solidFill>
              </a:rPr>
              <a:t>实时监督</a:t>
            </a:r>
            <a:r>
              <a:rPr lang="zh-CN" altLang="en-US" dirty="0"/>
              <a:t>，或是实施企业做</a:t>
            </a:r>
            <a:r>
              <a:rPr lang="zh-CN" altLang="en-US" b="1" dirty="0">
                <a:solidFill>
                  <a:srgbClr val="D24132"/>
                </a:solidFill>
              </a:rPr>
              <a:t>内部审核</a:t>
            </a:r>
            <a:r>
              <a:rPr lang="zh-CN" altLang="en-US" dirty="0"/>
              <a:t>，以及地方政府部门客观真实了解</a:t>
            </a:r>
            <a:r>
              <a:rPr lang="zh-CN" altLang="en-US" b="1" dirty="0">
                <a:solidFill>
                  <a:srgbClr val="D24132"/>
                </a:solidFill>
              </a:rPr>
              <a:t>当地工程实施情况。</a:t>
            </a:r>
            <a:endParaRPr lang="zh-CN" altLang="en-US" b="1" dirty="0">
              <a:solidFill>
                <a:srgbClr val="D24132"/>
              </a:solidFill>
            </a:endParaRPr>
          </a:p>
        </p:txBody>
      </p:sp>
      <p:cxnSp>
        <p:nvCxnSpPr>
          <p:cNvPr id="3" name="直接连接符 2"/>
          <p:cNvCxnSpPr/>
          <p:nvPr/>
        </p:nvCxnSpPr>
        <p:spPr>
          <a:xfrm>
            <a:off x="488632" y="3573016"/>
            <a:ext cx="4358005" cy="0"/>
          </a:xfrm>
          <a:prstGeom prst="line">
            <a:avLst/>
          </a:prstGeom>
          <a:ln w="12700">
            <a:solidFill>
              <a:srgbClr val="157E9F"/>
            </a:solidFill>
          </a:ln>
        </p:spPr>
        <p:style>
          <a:lnRef idx="1">
            <a:schemeClr val="accent1"/>
          </a:lnRef>
          <a:fillRef idx="0">
            <a:schemeClr val="accent1"/>
          </a:fillRef>
          <a:effectRef idx="0">
            <a:schemeClr val="accent1"/>
          </a:effectRef>
          <a:fontRef idx="minor">
            <a:schemeClr val="tx1"/>
          </a:fontRef>
        </p:style>
      </p:cxnSp>
      <p:sp>
        <p:nvSpPr>
          <p:cNvPr id="52" name="矩形 51"/>
          <p:cNvSpPr/>
          <p:nvPr>
            <p:custDataLst>
              <p:tags r:id="rId2"/>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0" y="224604"/>
            <a:ext cx="4994275" cy="480060"/>
            <a:chOff x="0" y="557"/>
            <a:chExt cx="7865" cy="756"/>
          </a:xfrm>
        </p:grpSpPr>
        <p:grpSp>
          <p:nvGrpSpPr>
            <p:cNvPr id="43" name="组合 42"/>
            <p:cNvGrpSpPr/>
            <p:nvPr/>
          </p:nvGrpSpPr>
          <p:grpSpPr>
            <a:xfrm>
              <a:off x="299" y="557"/>
              <a:ext cx="7566" cy="756"/>
              <a:chOff x="-442" y="540"/>
              <a:chExt cx="7566" cy="756"/>
            </a:xfrm>
          </p:grpSpPr>
          <p:grpSp>
            <p:nvGrpSpPr>
              <p:cNvPr id="45" name="组合 44"/>
              <p:cNvGrpSpPr/>
              <p:nvPr/>
            </p:nvGrpSpPr>
            <p:grpSpPr>
              <a:xfrm>
                <a:off x="-442" y="540"/>
                <a:ext cx="7566" cy="756"/>
                <a:chOff x="-426" y="540"/>
                <a:chExt cx="7298" cy="756"/>
              </a:xfrm>
            </p:grpSpPr>
            <p:sp>
              <p:nvSpPr>
                <p:cNvPr id="47" name="矩形 46"/>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sym typeface="+mn-ea"/>
                  </a:rPr>
                  <a:t>信用体系搭建</a:t>
                </a:r>
                <a:r>
                  <a:rPr lang="en-US" altLang="zh-CN" sz="2000" b="1" dirty="0">
                    <a:solidFill>
                      <a:schemeClr val="bg1"/>
                    </a:solidFill>
                    <a:sym typeface="+mn-ea"/>
                  </a:rPr>
                  <a:t>----</a:t>
                </a:r>
                <a:r>
                  <a:rPr lang="zh-CN" altLang="en-US" sz="2000" b="1" dirty="0">
                    <a:solidFill>
                      <a:schemeClr val="bg1"/>
                    </a:solidFill>
                    <a:sym typeface="+mn-ea"/>
                  </a:rPr>
                  <a:t>企业风险维度评估</a:t>
                </a:r>
                <a:endParaRPr lang="zh-CN" altLang="en-US" sz="2000" b="1" dirty="0">
                  <a:solidFill>
                    <a:schemeClr val="bg1"/>
                  </a:solidFill>
                  <a:sym typeface="+mn-ea"/>
                </a:endParaRPr>
              </a:p>
            </p:txBody>
          </p:sp>
        </p:grpSp>
        <p:sp>
          <p:nvSpPr>
            <p:cNvPr id="44" name="矩形 43"/>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3"/>
          <a:stretch>
            <a:fillRect/>
          </a:stretch>
        </p:blipFill>
        <p:spPr>
          <a:xfrm>
            <a:off x="5159896" y="1340767"/>
            <a:ext cx="6944901" cy="4197655"/>
          </a:xfrm>
          <a:prstGeom prst="rect">
            <a:avLst/>
          </a:prstGeom>
        </p:spPr>
      </p:pic>
      <p:cxnSp>
        <p:nvCxnSpPr>
          <p:cNvPr id="8" name="直接连接符 7"/>
          <p:cNvCxnSpPr/>
          <p:nvPr/>
        </p:nvCxnSpPr>
        <p:spPr>
          <a:xfrm>
            <a:off x="5285740" y="1071245"/>
            <a:ext cx="0" cy="5262245"/>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2"/>
          <a:stretch>
            <a:fillRect/>
          </a:stretch>
        </p:blipFill>
        <p:spPr>
          <a:xfrm>
            <a:off x="-640898" y="-356938"/>
            <a:ext cx="13368548" cy="7596482"/>
          </a:xfrm>
          <a:prstGeom prst="rect">
            <a:avLst/>
          </a:prstGeom>
        </p:spPr>
      </p:pic>
      <p:sp>
        <p:nvSpPr>
          <p:cNvPr id="5" name="矩形 4"/>
          <p:cNvSpPr/>
          <p:nvPr/>
        </p:nvSpPr>
        <p:spPr>
          <a:xfrm>
            <a:off x="0" y="1863398"/>
            <a:ext cx="12311016" cy="2800591"/>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a:off x="703121" y="2276389"/>
            <a:ext cx="1711468" cy="1989765"/>
          </a:xfrm>
          <a:custGeom>
            <a:avLst/>
            <a:gdLst>
              <a:gd name="T0" fmla="*/ 771 w 1519"/>
              <a:gd name="T1" fmla="*/ 1673 h 1766"/>
              <a:gd name="T2" fmla="*/ 70 w 1519"/>
              <a:gd name="T3" fmla="*/ 1278 h 1766"/>
              <a:gd name="T4" fmla="*/ 70 w 1519"/>
              <a:gd name="T5" fmla="*/ 488 h 1766"/>
              <a:gd name="T6" fmla="*/ 771 w 1519"/>
              <a:gd name="T7" fmla="*/ 93 h 1766"/>
              <a:gd name="T8" fmla="*/ 1449 w 1519"/>
              <a:gd name="T9" fmla="*/ 488 h 1766"/>
              <a:gd name="T10" fmla="*/ 1449 w 1519"/>
              <a:gd name="T11" fmla="*/ 1278 h 1766"/>
              <a:gd name="T12" fmla="*/ 771 w 1519"/>
              <a:gd name="T13" fmla="*/ 1673 h 1766"/>
              <a:gd name="T14" fmla="*/ 771 w 1519"/>
              <a:gd name="T15" fmla="*/ 0 h 1766"/>
              <a:gd name="T16" fmla="*/ 0 w 1519"/>
              <a:gd name="T17" fmla="*/ 441 h 1766"/>
              <a:gd name="T18" fmla="*/ 0 w 1519"/>
              <a:gd name="T19" fmla="*/ 1325 h 1766"/>
              <a:gd name="T20" fmla="*/ 771 w 1519"/>
              <a:gd name="T21" fmla="*/ 1766 h 1766"/>
              <a:gd name="T22" fmla="*/ 1519 w 1519"/>
              <a:gd name="T23" fmla="*/ 1325 h 1766"/>
              <a:gd name="T24" fmla="*/ 1519 w 1519"/>
              <a:gd name="T25" fmla="*/ 441 h 1766"/>
              <a:gd name="T26" fmla="*/ 771 w 1519"/>
              <a:gd name="T2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9" h="1766">
                <a:moveTo>
                  <a:pt x="771" y="1673"/>
                </a:moveTo>
                <a:lnTo>
                  <a:pt x="70" y="1278"/>
                </a:lnTo>
                <a:lnTo>
                  <a:pt x="70" y="488"/>
                </a:lnTo>
                <a:lnTo>
                  <a:pt x="771" y="93"/>
                </a:lnTo>
                <a:lnTo>
                  <a:pt x="1449" y="488"/>
                </a:lnTo>
                <a:lnTo>
                  <a:pt x="1449" y="1278"/>
                </a:lnTo>
                <a:lnTo>
                  <a:pt x="771" y="1673"/>
                </a:lnTo>
                <a:close/>
                <a:moveTo>
                  <a:pt x="771" y="0"/>
                </a:moveTo>
                <a:lnTo>
                  <a:pt x="0" y="441"/>
                </a:lnTo>
                <a:lnTo>
                  <a:pt x="0" y="1325"/>
                </a:lnTo>
                <a:lnTo>
                  <a:pt x="771" y="1766"/>
                </a:lnTo>
                <a:lnTo>
                  <a:pt x="1519" y="1325"/>
                </a:lnTo>
                <a:lnTo>
                  <a:pt x="1519" y="441"/>
                </a:lnTo>
                <a:lnTo>
                  <a:pt x="77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7" name="直接连接符 6"/>
          <p:cNvCxnSpPr/>
          <p:nvPr/>
        </p:nvCxnSpPr>
        <p:spPr>
          <a:xfrm>
            <a:off x="-31068" y="4470400"/>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535184" y="2061029"/>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84619" y="2617362"/>
            <a:ext cx="6684843"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解决方案</a:t>
            </a:r>
            <a:r>
              <a:rPr lang="en-US" altLang="zh-CN" sz="3600" dirty="0">
                <a:solidFill>
                  <a:schemeClr val="bg1"/>
                </a:solidFill>
                <a:latin typeface="微软雅黑" panose="020B0503020204020204" pitchFamily="34" charset="-122"/>
                <a:ea typeface="微软雅黑" panose="020B0503020204020204" pitchFamily="34" charset="-122"/>
              </a:rPr>
              <a:t>—</a:t>
            </a:r>
            <a:r>
              <a:rPr lang="zh-CN" altLang="en-US" sz="3600" dirty="0">
                <a:solidFill>
                  <a:schemeClr val="bg1"/>
                </a:solidFill>
                <a:latin typeface="微软雅黑" panose="020B0503020204020204" pitchFamily="34" charset="-122"/>
                <a:ea typeface="微软雅黑" panose="020B0503020204020204" pitchFamily="34" charset="-122"/>
              </a:rPr>
              <a:t>效能评估与劳动保障</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507227" y="3385266"/>
            <a:ext cx="5040547"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Engineering efficiency evaluation</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269462" y="2258661"/>
            <a:ext cx="1931939" cy="2126864"/>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zh-CN" altLang="en-US" dirty="0">
                <a:solidFill>
                  <a:schemeClr val="bg1"/>
                </a:solidFill>
              </a:rPr>
              <a:t>功能说明</a:t>
            </a:r>
            <a:endParaRPr lang="en-US" altLang="zh-CN" dirty="0">
              <a:solidFill>
                <a:schemeClr val="bg1"/>
              </a:solidFill>
            </a:endParaRPr>
          </a:p>
          <a:p>
            <a:pPr marL="285750" indent="-285750" algn="l">
              <a:lnSpc>
                <a:spcPct val="150000"/>
              </a:lnSpc>
              <a:buFont typeface="Arial" panose="020B0604020202020204" pitchFamily="34" charset="0"/>
              <a:buChar char="•"/>
            </a:pPr>
            <a:r>
              <a:rPr lang="zh-CN" altLang="en-US" dirty="0">
                <a:solidFill>
                  <a:schemeClr val="bg1"/>
                </a:solidFill>
                <a:sym typeface="+mn-ea"/>
              </a:rPr>
              <a:t>工程效能评估</a:t>
            </a:r>
            <a:endParaRPr lang="en-US" altLang="zh-CN" dirty="0">
              <a:solidFill>
                <a:schemeClr val="bg1"/>
              </a:solidFill>
              <a:sym typeface="+mn-ea"/>
            </a:endParaRPr>
          </a:p>
          <a:p>
            <a:pPr marL="285750" indent="-285750" algn="l">
              <a:lnSpc>
                <a:spcPct val="150000"/>
              </a:lnSpc>
              <a:buFont typeface="Arial" panose="020B0604020202020204" pitchFamily="34" charset="0"/>
              <a:buChar char="•"/>
            </a:pPr>
            <a:r>
              <a:rPr lang="zh-CN" altLang="en-US" dirty="0">
                <a:solidFill>
                  <a:schemeClr val="bg1"/>
                </a:solidFill>
                <a:sym typeface="+mn-ea"/>
              </a:rPr>
              <a:t>终端打卡组件</a:t>
            </a:r>
            <a:endParaRPr lang="en-US" altLang="zh-CN" dirty="0">
              <a:solidFill>
                <a:schemeClr val="bg1"/>
              </a:solidFill>
              <a:sym typeface="+mn-ea"/>
            </a:endParaRPr>
          </a:p>
          <a:p>
            <a:pPr marL="285750" indent="-285750">
              <a:lnSpc>
                <a:spcPct val="150000"/>
              </a:lnSpc>
              <a:buFont typeface="Arial" panose="020B0604020202020204" pitchFamily="34" charset="0"/>
              <a:buChar char="•"/>
            </a:pPr>
            <a:r>
              <a:rPr lang="zh-CN" altLang="en-US" dirty="0">
                <a:solidFill>
                  <a:schemeClr val="bg1"/>
                </a:solidFill>
                <a:sym typeface="+mn-ea"/>
              </a:rPr>
              <a:t>解决方案价值</a:t>
            </a:r>
            <a:endParaRPr lang="zh-CN" altLang="en-US" dirty="0">
              <a:solidFill>
                <a:schemeClr val="bg1"/>
              </a:solidFill>
            </a:endParaRPr>
          </a:p>
          <a:p>
            <a:pPr marL="285750" indent="-285750" algn="l">
              <a:lnSpc>
                <a:spcPct val="150000"/>
              </a:lnSpc>
              <a:buFont typeface="Arial" panose="020B0604020202020204" pitchFamily="34" charset="0"/>
              <a:buChar char="•"/>
            </a:pPr>
            <a:endParaRPr lang="zh-CN" altLang="en-US" dirty="0">
              <a:solidFill>
                <a:schemeClr val="bg1"/>
              </a:solidFill>
            </a:endParaRPr>
          </a:p>
        </p:txBody>
      </p:sp>
      <p:sp>
        <p:nvSpPr>
          <p:cNvPr id="9" name="矩形 8"/>
          <p:cNvSpPr/>
          <p:nvPr/>
        </p:nvSpPr>
        <p:spPr>
          <a:xfrm>
            <a:off x="786556" y="2523804"/>
            <a:ext cx="1544012" cy="1323439"/>
          </a:xfrm>
          <a:prstGeom prst="rect">
            <a:avLst/>
          </a:prstGeom>
        </p:spPr>
        <p:txBody>
          <a:bodyPr wrap="none">
            <a:spAutoFit/>
          </a:bodyPr>
          <a:lstStyle/>
          <a:p>
            <a:pPr algn="ctr"/>
            <a:r>
              <a:rPr lang="en-US" altLang="zh-CN" sz="8000" dirty="0">
                <a:solidFill>
                  <a:schemeClr val="bg1"/>
                </a:solidFill>
                <a:latin typeface="Impact" panose="020B0806030902050204" pitchFamily="34" charset="0"/>
              </a:rPr>
              <a:t>2-3</a:t>
            </a:r>
            <a:endParaRPr lang="en-US" altLang="zh-CN" sz="8000" dirty="0">
              <a:solidFill>
                <a:schemeClr val="bg1"/>
              </a:solidFill>
              <a:latin typeface="Impact" panose="020B0806030902050204" pitchFamily="34" charset="0"/>
            </a:endParaRPr>
          </a:p>
        </p:txBody>
      </p:sp>
      <p:sp>
        <p:nvSpPr>
          <p:cNvPr id="10" name="文本框 9"/>
          <p:cNvSpPr txBox="1"/>
          <p:nvPr/>
        </p:nvSpPr>
        <p:spPr>
          <a:xfrm>
            <a:off x="585175" y="3597863"/>
            <a:ext cx="1947360" cy="460375"/>
          </a:xfrm>
          <a:prstGeom prst="rect">
            <a:avLst/>
          </a:prstGeom>
          <a:solidFill>
            <a:srgbClr val="303C41"/>
          </a:solidFill>
        </p:spPr>
        <p:txBody>
          <a:bodyPr wrap="square" rtlCol="0">
            <a:spAutoFit/>
          </a:bodyPr>
          <a:lstStyle/>
          <a:p>
            <a:pPr algn="dist"/>
            <a:r>
              <a:rPr lang="en-US" altLang="zh-CN" sz="2400" dirty="0">
                <a:solidFill>
                  <a:schemeClr val="bg1"/>
                </a:solidFill>
              </a:rPr>
              <a:t>PART TWO</a:t>
            </a:r>
            <a:endParaRPr lang="zh-CN" altLang="en-US" sz="2400"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4" name="图片 33" descr="系统维和中"/>
          <p:cNvPicPr>
            <a:picLocks noChangeAspect="1"/>
          </p:cNvPicPr>
          <p:nvPr/>
        </p:nvPicPr>
        <p:blipFill>
          <a:blip r:embed="rId1"/>
          <a:stretch>
            <a:fillRect/>
          </a:stretch>
        </p:blipFill>
        <p:spPr>
          <a:xfrm>
            <a:off x="5434330" y="354330"/>
            <a:ext cx="7620000" cy="7620000"/>
          </a:xfrm>
          <a:prstGeom prst="rect">
            <a:avLst/>
          </a:prstGeom>
        </p:spPr>
      </p:pic>
      <p:sp>
        <p:nvSpPr>
          <p:cNvPr id="5" name="Freeform 94"/>
          <p:cNvSpPr>
            <a:spLocks noEditPoints="1"/>
          </p:cNvSpPr>
          <p:nvPr>
            <p:custDataLst>
              <p:tags r:id="rId2"/>
            </p:custDataLst>
          </p:nvPr>
        </p:nvSpPr>
        <p:spPr bwMode="auto">
          <a:xfrm>
            <a:off x="4859165" y="2278335"/>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377790"/>
          </a:solidFill>
          <a:ln w="9525">
            <a:noFill/>
            <a:round/>
          </a:ln>
        </p:spPr>
        <p:txBody>
          <a:bodyPr vert="horz" wrap="square" lIns="91440" tIns="45720" rIns="91440" bIns="45720" numCol="1" anchor="t" anchorCtr="0" compatLnSpc="1"/>
          <a:lstStyle/>
          <a:p>
            <a:endParaRPr lang="zh-CN" altLang="en-US" u="sng">
              <a:latin typeface="+mn-ea"/>
            </a:endParaRPr>
          </a:p>
        </p:txBody>
      </p:sp>
      <p:sp>
        <p:nvSpPr>
          <p:cNvPr id="6" name="Freeform 94"/>
          <p:cNvSpPr>
            <a:spLocks noEditPoints="1"/>
          </p:cNvSpPr>
          <p:nvPr>
            <p:custDataLst>
              <p:tags r:id="rId3"/>
            </p:custDataLst>
          </p:nvPr>
        </p:nvSpPr>
        <p:spPr bwMode="auto">
          <a:xfrm>
            <a:off x="6181313" y="2278334"/>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89A7F"/>
          </a:solidFill>
          <a:ln w="9525">
            <a:noFill/>
            <a:round/>
          </a:ln>
        </p:spPr>
        <p:txBody>
          <a:bodyPr vert="horz" wrap="square" lIns="91440" tIns="45720" rIns="91440" bIns="45720" numCol="1" anchor="t" anchorCtr="0" compatLnSpc="1"/>
          <a:lstStyle/>
          <a:p>
            <a:endParaRPr lang="zh-CN" altLang="en-US" u="sng">
              <a:latin typeface="+mn-ea"/>
            </a:endParaRPr>
          </a:p>
        </p:txBody>
      </p:sp>
      <p:sp>
        <p:nvSpPr>
          <p:cNvPr id="7" name="Freeform 94"/>
          <p:cNvSpPr>
            <a:spLocks noEditPoints="1"/>
          </p:cNvSpPr>
          <p:nvPr>
            <p:custDataLst>
              <p:tags r:id="rId4"/>
            </p:custDataLst>
          </p:nvPr>
        </p:nvSpPr>
        <p:spPr bwMode="auto">
          <a:xfrm>
            <a:off x="6181313" y="3843610"/>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D24132"/>
          </a:solidFill>
          <a:ln w="9525">
            <a:noFill/>
            <a:round/>
          </a:ln>
        </p:spPr>
        <p:txBody>
          <a:bodyPr vert="horz" wrap="square" lIns="91440" tIns="45720" rIns="91440" bIns="45720" numCol="1" anchor="t" anchorCtr="0" compatLnSpc="1"/>
          <a:lstStyle/>
          <a:p>
            <a:endParaRPr lang="zh-CN" altLang="en-US" u="sng">
              <a:latin typeface="+mn-ea"/>
            </a:endParaRPr>
          </a:p>
        </p:txBody>
      </p:sp>
      <p:sp>
        <p:nvSpPr>
          <p:cNvPr id="8" name="Freeform 94"/>
          <p:cNvSpPr>
            <a:spLocks noEditPoints="1"/>
          </p:cNvSpPr>
          <p:nvPr>
            <p:custDataLst>
              <p:tags r:id="rId5"/>
            </p:custDataLst>
          </p:nvPr>
        </p:nvSpPr>
        <p:spPr bwMode="auto">
          <a:xfrm>
            <a:off x="4859165" y="3843610"/>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F09C2A"/>
          </a:solidFill>
          <a:ln w="9525">
            <a:noFill/>
            <a:round/>
          </a:ln>
        </p:spPr>
        <p:txBody>
          <a:bodyPr vert="horz" wrap="square" lIns="91440" tIns="45720" rIns="91440" bIns="45720" numCol="1" anchor="t" anchorCtr="0" compatLnSpc="1"/>
          <a:lstStyle/>
          <a:p>
            <a:endParaRPr lang="zh-CN" altLang="en-US" u="sng">
              <a:latin typeface="+mn-ea"/>
            </a:endParaRPr>
          </a:p>
        </p:txBody>
      </p:sp>
      <p:sp>
        <p:nvSpPr>
          <p:cNvPr id="9" name="TextBox 18"/>
          <p:cNvSpPr txBox="1"/>
          <p:nvPr>
            <p:custDataLst>
              <p:tags r:id="rId6"/>
            </p:custDataLst>
          </p:nvPr>
        </p:nvSpPr>
        <p:spPr>
          <a:xfrm>
            <a:off x="7261524" y="2197097"/>
            <a:ext cx="4157005" cy="1050290"/>
          </a:xfrm>
          <a:prstGeom prst="rect">
            <a:avLst/>
          </a:prstGeom>
          <a:noFill/>
        </p:spPr>
        <p:txBody>
          <a:bodyPr wrap="square" rtlCol="0">
            <a:spAutoFit/>
          </a:bodyPr>
          <a:lstStyle/>
          <a:p>
            <a:pPr>
              <a:lnSpc>
                <a:spcPct val="13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latin typeface="+mn-ea"/>
                <a:cs typeface="Levenim MT" pitchFamily="2" charset="-79"/>
                <a:sym typeface="+mn-ea"/>
              </a:rPr>
              <a:t>对于</a:t>
            </a:r>
            <a:r>
              <a:rPr lang="zh-CN" altLang="en-US" sz="1200" dirty="0">
                <a:solidFill>
                  <a:schemeClr val="bg1">
                    <a:lumMod val="50000"/>
                  </a:schemeClr>
                </a:solidFill>
                <a:latin typeface="+mn-ea"/>
                <a:cs typeface="Levenim MT" pitchFamily="2" charset="-79"/>
              </a:rPr>
              <a:t>项目方或是承建施工方，会存在多种流程手续报批审批，项目管理进度建议决策等，该系统可与企业内部</a:t>
            </a:r>
            <a:r>
              <a:rPr lang="en-US" altLang="zh-CN" sz="1200" dirty="0">
                <a:solidFill>
                  <a:schemeClr val="bg1">
                    <a:lumMod val="50000"/>
                  </a:schemeClr>
                </a:solidFill>
                <a:latin typeface="+mn-ea"/>
                <a:cs typeface="Levenim MT" pitchFamily="2" charset="-79"/>
              </a:rPr>
              <a:t>ERP</a:t>
            </a:r>
            <a:r>
              <a:rPr lang="zh-CN" altLang="en-US" sz="1200" dirty="0">
                <a:solidFill>
                  <a:schemeClr val="bg1">
                    <a:lumMod val="50000"/>
                  </a:schemeClr>
                </a:solidFill>
                <a:latin typeface="+mn-ea"/>
                <a:cs typeface="Levenim MT" pitchFamily="2" charset="-79"/>
              </a:rPr>
              <a:t>管理系统部分数据打通，</a:t>
            </a:r>
            <a:r>
              <a:rPr lang="zh-CN" altLang="en-US" sz="1200" dirty="0">
                <a:solidFill>
                  <a:srgbClr val="D24132"/>
                </a:solidFill>
                <a:latin typeface="+mn-ea"/>
                <a:cs typeface="Levenim MT" pitchFamily="2" charset="-79"/>
              </a:rPr>
              <a:t>审批进度清晰可见，各层意见有迹可循，甚至与可以直接在其上进行管理批复。</a:t>
            </a:r>
            <a:endParaRPr lang="zh-CN" altLang="en-US" sz="1200" dirty="0">
              <a:solidFill>
                <a:srgbClr val="D24132"/>
              </a:solidFill>
              <a:latin typeface="+mn-ea"/>
              <a:cs typeface="Levenim MT" pitchFamily="2" charset="-79"/>
            </a:endParaRPr>
          </a:p>
        </p:txBody>
      </p:sp>
      <p:sp>
        <p:nvSpPr>
          <p:cNvPr id="10" name="文本框 9"/>
          <p:cNvSpPr txBox="1"/>
          <p:nvPr>
            <p:custDataLst>
              <p:tags r:id="rId7"/>
            </p:custDataLst>
          </p:nvPr>
        </p:nvSpPr>
        <p:spPr>
          <a:xfrm>
            <a:off x="7261524" y="1699406"/>
            <a:ext cx="3141597" cy="368300"/>
          </a:xfrm>
          <a:prstGeom prst="rect">
            <a:avLst/>
          </a:prstGeom>
          <a:noFill/>
        </p:spPr>
        <p:txBody>
          <a:bodyPr wrap="square" rtlCol="0">
            <a:spAutoFit/>
          </a:bodyPr>
          <a:lstStyle/>
          <a:p>
            <a:r>
              <a:rPr lang="en-US" altLang="zh-CN" b="1" dirty="0">
                <a:solidFill>
                  <a:srgbClr val="189A7F"/>
                </a:solidFill>
                <a:latin typeface="+mn-ea"/>
              </a:rPr>
              <a:t>2. </a:t>
            </a:r>
            <a:r>
              <a:rPr lang="zh-CN" altLang="en-US" b="1" dirty="0">
                <a:solidFill>
                  <a:srgbClr val="189A7F"/>
                </a:solidFill>
                <a:latin typeface="+mn-ea"/>
              </a:rPr>
              <a:t>流程节点管理</a:t>
            </a:r>
            <a:endParaRPr lang="zh-CN" altLang="en-US" b="1" dirty="0">
              <a:solidFill>
                <a:srgbClr val="189A7F"/>
              </a:solidFill>
              <a:latin typeface="+mn-ea"/>
            </a:endParaRPr>
          </a:p>
        </p:txBody>
      </p:sp>
      <p:sp>
        <p:nvSpPr>
          <p:cNvPr id="11" name="TextBox 18"/>
          <p:cNvSpPr txBox="1"/>
          <p:nvPr>
            <p:custDataLst>
              <p:tags r:id="rId8"/>
            </p:custDataLst>
          </p:nvPr>
        </p:nvSpPr>
        <p:spPr>
          <a:xfrm>
            <a:off x="7261524" y="4163304"/>
            <a:ext cx="4157005" cy="810260"/>
          </a:xfrm>
          <a:prstGeom prst="rect">
            <a:avLst/>
          </a:prstGeom>
          <a:noFill/>
        </p:spPr>
        <p:txBody>
          <a:bodyPr wrap="square" rtlCol="0">
            <a:spAutoFit/>
          </a:bodyPr>
          <a:lstStyle/>
          <a:p>
            <a:pPr>
              <a:lnSpc>
                <a:spcPct val="13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latin typeface="+mn-ea"/>
                <a:cs typeface="Levenim MT" pitchFamily="2" charset="-79"/>
              </a:rPr>
              <a:t>可根据项目工时，能耗，支出等相关数据，</a:t>
            </a:r>
            <a:r>
              <a:rPr lang="zh-CN" altLang="en-US" sz="1200" dirty="0">
                <a:solidFill>
                  <a:srgbClr val="D24132"/>
                </a:solidFill>
                <a:latin typeface="+mn-ea"/>
                <a:cs typeface="Levenim MT" pitchFamily="2" charset="-79"/>
              </a:rPr>
              <a:t>核对立项预算以及算法拟合预期模型，对项目超时，超支等相关风险事项进行提前预警，并指导提前采取应对措施。</a:t>
            </a:r>
            <a:endParaRPr lang="zh-CN" altLang="en-US" sz="1200" dirty="0">
              <a:solidFill>
                <a:srgbClr val="D24132"/>
              </a:solidFill>
              <a:latin typeface="+mn-ea"/>
              <a:cs typeface="Levenim MT" pitchFamily="2" charset="-79"/>
            </a:endParaRPr>
          </a:p>
        </p:txBody>
      </p:sp>
      <p:sp>
        <p:nvSpPr>
          <p:cNvPr id="12" name="文本框 11"/>
          <p:cNvSpPr txBox="1"/>
          <p:nvPr>
            <p:custDataLst>
              <p:tags r:id="rId9"/>
            </p:custDataLst>
          </p:nvPr>
        </p:nvSpPr>
        <p:spPr>
          <a:xfrm>
            <a:off x="7261524" y="3722984"/>
            <a:ext cx="3141597" cy="368300"/>
          </a:xfrm>
          <a:prstGeom prst="rect">
            <a:avLst/>
          </a:prstGeom>
          <a:noFill/>
        </p:spPr>
        <p:txBody>
          <a:bodyPr wrap="square" rtlCol="0">
            <a:spAutoFit/>
          </a:bodyPr>
          <a:lstStyle/>
          <a:p>
            <a:r>
              <a:rPr lang="en-US" altLang="zh-CN" b="1" dirty="0">
                <a:solidFill>
                  <a:srgbClr val="D24132"/>
                </a:solidFill>
                <a:latin typeface="+mn-ea"/>
              </a:rPr>
              <a:t>4. </a:t>
            </a:r>
            <a:r>
              <a:rPr lang="zh-CN" altLang="en-US" b="1" dirty="0">
                <a:solidFill>
                  <a:srgbClr val="D24132"/>
                </a:solidFill>
                <a:latin typeface="+mn-ea"/>
              </a:rPr>
              <a:t>项目风险预警</a:t>
            </a:r>
            <a:endParaRPr lang="zh-CN" altLang="en-US" b="1" dirty="0">
              <a:solidFill>
                <a:srgbClr val="D24132"/>
              </a:solidFill>
              <a:latin typeface="+mn-ea"/>
            </a:endParaRPr>
          </a:p>
        </p:txBody>
      </p:sp>
      <p:sp>
        <p:nvSpPr>
          <p:cNvPr id="13" name="TextBox 18"/>
          <p:cNvSpPr txBox="1"/>
          <p:nvPr>
            <p:custDataLst>
              <p:tags r:id="rId10"/>
            </p:custDataLst>
          </p:nvPr>
        </p:nvSpPr>
        <p:spPr>
          <a:xfrm>
            <a:off x="616774" y="4166185"/>
            <a:ext cx="4157005" cy="1050290"/>
          </a:xfrm>
          <a:prstGeom prst="rect">
            <a:avLst/>
          </a:prstGeom>
          <a:noFill/>
        </p:spPr>
        <p:txBody>
          <a:bodyPr wrap="square" rtlCol="0">
            <a:spAutoFit/>
          </a:bodyPr>
          <a:lstStyle/>
          <a:p>
            <a:pPr>
              <a:lnSpc>
                <a:spcPct val="13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latin typeface="+mn-ea"/>
                <a:cs typeface="Levenim MT" pitchFamily="2" charset="-79"/>
              </a:rPr>
              <a:t>针对于施工项目，不仅可查看工时，能耗等相关项目进度数据，还可进一步查看每一环节中财务核对数据，有助于工程质量，支出核对，</a:t>
            </a:r>
            <a:r>
              <a:rPr lang="zh-CN" altLang="en-US" sz="1200" dirty="0">
                <a:solidFill>
                  <a:srgbClr val="D24132"/>
                </a:solidFill>
                <a:latin typeface="+mn-ea"/>
                <a:cs typeface="Levenim MT" pitchFamily="2" charset="-79"/>
              </a:rPr>
              <a:t>可用于后期进行项目能效核算，并可结合同比环比数据制定下一季度财务预算。</a:t>
            </a:r>
            <a:endParaRPr lang="zh-CN" altLang="en-US" sz="1200" dirty="0">
              <a:solidFill>
                <a:srgbClr val="D24132"/>
              </a:solidFill>
              <a:latin typeface="+mn-ea"/>
              <a:cs typeface="Levenim MT" pitchFamily="2" charset="-79"/>
            </a:endParaRPr>
          </a:p>
        </p:txBody>
      </p:sp>
      <p:sp>
        <p:nvSpPr>
          <p:cNvPr id="14" name="文本框 13"/>
          <p:cNvSpPr txBox="1"/>
          <p:nvPr>
            <p:custDataLst>
              <p:tags r:id="rId11"/>
            </p:custDataLst>
          </p:nvPr>
        </p:nvSpPr>
        <p:spPr>
          <a:xfrm>
            <a:off x="1597300" y="3722984"/>
            <a:ext cx="3141597" cy="368300"/>
          </a:xfrm>
          <a:prstGeom prst="rect">
            <a:avLst/>
          </a:prstGeom>
          <a:noFill/>
        </p:spPr>
        <p:txBody>
          <a:bodyPr wrap="square" rtlCol="0">
            <a:spAutoFit/>
          </a:bodyPr>
          <a:lstStyle/>
          <a:p>
            <a:pPr algn="r"/>
            <a:r>
              <a:rPr lang="en-US" altLang="zh-CN" b="1" dirty="0">
                <a:solidFill>
                  <a:srgbClr val="F09C2A"/>
                </a:solidFill>
                <a:latin typeface="+mn-ea"/>
              </a:rPr>
              <a:t>3. </a:t>
            </a:r>
            <a:r>
              <a:rPr lang="zh-CN" altLang="en-US" b="1" dirty="0">
                <a:solidFill>
                  <a:srgbClr val="F09C2A"/>
                </a:solidFill>
                <a:latin typeface="+mn-ea"/>
              </a:rPr>
              <a:t>项目支出，核算</a:t>
            </a:r>
            <a:endParaRPr lang="zh-CN" altLang="en-US" b="1" dirty="0">
              <a:solidFill>
                <a:srgbClr val="F09C2A"/>
              </a:solidFill>
              <a:latin typeface="+mn-ea"/>
            </a:endParaRPr>
          </a:p>
        </p:txBody>
      </p:sp>
      <p:sp>
        <p:nvSpPr>
          <p:cNvPr id="15" name="TextBox 18"/>
          <p:cNvSpPr txBox="1"/>
          <p:nvPr>
            <p:custDataLst>
              <p:tags r:id="rId12"/>
            </p:custDataLst>
          </p:nvPr>
        </p:nvSpPr>
        <p:spPr>
          <a:xfrm>
            <a:off x="616774" y="2200474"/>
            <a:ext cx="4157005" cy="1050290"/>
          </a:xfrm>
          <a:prstGeom prst="rect">
            <a:avLst/>
          </a:prstGeom>
          <a:noFill/>
        </p:spPr>
        <p:txBody>
          <a:bodyPr wrap="square" rtlCol="0">
            <a:spAutoFit/>
          </a:bodyPr>
          <a:lstStyle/>
          <a:p>
            <a:pPr>
              <a:lnSpc>
                <a:spcPct val="13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latin typeface="+mn-ea"/>
                <a:cs typeface="Levenim MT" pitchFamily="2" charset="-79"/>
              </a:rPr>
              <a:t>可对工程项目进度以及目前施工状态内容等进行及时透传，例如某工作日某项目场地上工共计</a:t>
            </a:r>
            <a:r>
              <a:rPr lang="en-US" altLang="zh-CN" sz="1200" dirty="0">
                <a:solidFill>
                  <a:schemeClr val="bg1">
                    <a:lumMod val="50000"/>
                  </a:schemeClr>
                </a:solidFill>
                <a:latin typeface="+mn-ea"/>
                <a:cs typeface="Levenim MT" pitchFamily="2" charset="-79"/>
              </a:rPr>
              <a:t>20</a:t>
            </a:r>
            <a:r>
              <a:rPr lang="zh-CN" altLang="en-US" sz="1200" dirty="0">
                <a:solidFill>
                  <a:schemeClr val="bg1">
                    <a:lumMod val="50000"/>
                  </a:schemeClr>
                </a:solidFill>
                <a:latin typeface="+mn-ea"/>
                <a:cs typeface="Levenim MT" pitchFamily="2" charset="-79"/>
              </a:rPr>
              <a:t>人，其中司机</a:t>
            </a:r>
            <a:r>
              <a:rPr lang="en-US" altLang="zh-CN" sz="1200" dirty="0">
                <a:solidFill>
                  <a:schemeClr val="bg1">
                    <a:lumMod val="50000"/>
                  </a:schemeClr>
                </a:solidFill>
                <a:latin typeface="+mn-ea"/>
                <a:cs typeface="Levenim MT" pitchFamily="2" charset="-79"/>
              </a:rPr>
              <a:t>4</a:t>
            </a:r>
            <a:r>
              <a:rPr lang="zh-CN" altLang="en-US" sz="1200" dirty="0">
                <a:solidFill>
                  <a:schemeClr val="bg1">
                    <a:lumMod val="50000"/>
                  </a:schemeClr>
                </a:solidFill>
                <a:latin typeface="+mn-ea"/>
                <a:cs typeface="Levenim MT" pitchFamily="2" charset="-79"/>
              </a:rPr>
              <a:t>人，一级工人</a:t>
            </a:r>
            <a:r>
              <a:rPr lang="en-US" altLang="zh-CN" sz="1200" dirty="0">
                <a:solidFill>
                  <a:schemeClr val="bg1">
                    <a:lumMod val="50000"/>
                  </a:schemeClr>
                </a:solidFill>
                <a:latin typeface="+mn-ea"/>
                <a:cs typeface="Levenim MT" pitchFamily="2" charset="-79"/>
              </a:rPr>
              <a:t>6</a:t>
            </a:r>
            <a:r>
              <a:rPr lang="zh-CN" altLang="en-US" sz="1200" dirty="0">
                <a:solidFill>
                  <a:schemeClr val="bg1">
                    <a:lumMod val="50000"/>
                  </a:schemeClr>
                </a:solidFill>
                <a:latin typeface="+mn-ea"/>
                <a:cs typeface="Levenim MT" pitchFamily="2" charset="-79"/>
              </a:rPr>
              <a:t>人，二级工人</a:t>
            </a:r>
            <a:r>
              <a:rPr lang="en-US" altLang="zh-CN" sz="1200" dirty="0">
                <a:solidFill>
                  <a:schemeClr val="bg1">
                    <a:lumMod val="50000"/>
                  </a:schemeClr>
                </a:solidFill>
                <a:latin typeface="+mn-ea"/>
                <a:cs typeface="Levenim MT" pitchFamily="2" charset="-79"/>
              </a:rPr>
              <a:t>10</a:t>
            </a:r>
            <a:r>
              <a:rPr lang="zh-CN" altLang="en-US" sz="1200" dirty="0">
                <a:solidFill>
                  <a:schemeClr val="bg1">
                    <a:lumMod val="50000"/>
                  </a:schemeClr>
                </a:solidFill>
                <a:latin typeface="+mn-ea"/>
                <a:cs typeface="Levenim MT" pitchFamily="2" charset="-79"/>
              </a:rPr>
              <a:t>人等</a:t>
            </a:r>
            <a:r>
              <a:rPr lang="zh-CN" altLang="en-US" sz="1200" dirty="0">
                <a:solidFill>
                  <a:srgbClr val="D24132"/>
                </a:solidFill>
                <a:latin typeface="+mn-ea"/>
                <a:cs typeface="Levenim MT" pitchFamily="2" charset="-79"/>
              </a:rPr>
              <a:t>状态信息随时可查，新下的项目指令（如采买设备等）是否就位可得到及时反馈。</a:t>
            </a:r>
            <a:endParaRPr lang="en-US" altLang="zh-CN" sz="1200" dirty="0">
              <a:solidFill>
                <a:srgbClr val="D24132"/>
              </a:solidFill>
              <a:latin typeface="+mn-ea"/>
              <a:cs typeface="Levenim MT" pitchFamily="2" charset="-79"/>
            </a:endParaRPr>
          </a:p>
        </p:txBody>
      </p:sp>
      <p:sp>
        <p:nvSpPr>
          <p:cNvPr id="16" name="文本框 15"/>
          <p:cNvSpPr txBox="1"/>
          <p:nvPr>
            <p:custDataLst>
              <p:tags r:id="rId13"/>
            </p:custDataLst>
          </p:nvPr>
        </p:nvSpPr>
        <p:spPr>
          <a:xfrm>
            <a:off x="1578937" y="1699406"/>
            <a:ext cx="3141597" cy="368300"/>
          </a:xfrm>
          <a:prstGeom prst="rect">
            <a:avLst/>
          </a:prstGeom>
          <a:noFill/>
        </p:spPr>
        <p:txBody>
          <a:bodyPr wrap="square" rtlCol="0">
            <a:spAutoFit/>
          </a:bodyPr>
          <a:lstStyle/>
          <a:p>
            <a:pPr algn="r"/>
            <a:r>
              <a:rPr lang="en-US" altLang="zh-CN" b="1" dirty="0">
                <a:solidFill>
                  <a:srgbClr val="377790"/>
                </a:solidFill>
                <a:latin typeface="+mn-ea"/>
              </a:rPr>
              <a:t>1. </a:t>
            </a:r>
            <a:r>
              <a:rPr lang="zh-CN" altLang="en-US" b="1" dirty="0">
                <a:solidFill>
                  <a:srgbClr val="377790"/>
                </a:solidFill>
                <a:latin typeface="+mn-ea"/>
              </a:rPr>
              <a:t>实时监控，反馈</a:t>
            </a:r>
            <a:endParaRPr lang="zh-CN" altLang="en-US" b="1" dirty="0">
              <a:solidFill>
                <a:srgbClr val="377790"/>
              </a:solidFill>
              <a:latin typeface="+mn-ea"/>
            </a:endParaRPr>
          </a:p>
        </p:txBody>
      </p:sp>
      <p:sp>
        <p:nvSpPr>
          <p:cNvPr id="52" name="矩形 51"/>
          <p:cNvSpPr/>
          <p:nvPr>
            <p:custDataLst>
              <p:tags r:id="rId14"/>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49" name="组合 48"/>
          <p:cNvGrpSpPr/>
          <p:nvPr/>
        </p:nvGrpSpPr>
        <p:grpSpPr>
          <a:xfrm>
            <a:off x="0" y="224604"/>
            <a:ext cx="4994275" cy="480060"/>
            <a:chOff x="0" y="557"/>
            <a:chExt cx="7865" cy="756"/>
          </a:xfrm>
        </p:grpSpPr>
        <p:grpSp>
          <p:nvGrpSpPr>
            <p:cNvPr id="50" name="组合 49"/>
            <p:cNvGrpSpPr/>
            <p:nvPr/>
          </p:nvGrpSpPr>
          <p:grpSpPr>
            <a:xfrm>
              <a:off x="299" y="557"/>
              <a:ext cx="7566" cy="756"/>
              <a:chOff x="-442" y="540"/>
              <a:chExt cx="7566" cy="756"/>
            </a:xfrm>
          </p:grpSpPr>
          <p:grpSp>
            <p:nvGrpSpPr>
              <p:cNvPr id="53" name="组合 52"/>
              <p:cNvGrpSpPr/>
              <p:nvPr/>
            </p:nvGrpSpPr>
            <p:grpSpPr>
              <a:xfrm>
                <a:off x="-442" y="540"/>
                <a:ext cx="7566" cy="756"/>
                <a:chOff x="-426" y="540"/>
                <a:chExt cx="7298" cy="756"/>
              </a:xfrm>
            </p:grpSpPr>
            <p:sp>
              <p:nvSpPr>
                <p:cNvPr id="55" name="矩形 54"/>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6" name="圆角矩形 55"/>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54" name="文本框 53"/>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latin typeface="+mn-ea"/>
                  </a:rPr>
                  <a:t>效能评估与劳动保障</a:t>
                </a:r>
                <a:r>
                  <a:rPr lang="en-US" altLang="zh-CN" sz="2000" b="1" dirty="0">
                    <a:solidFill>
                      <a:schemeClr val="bg1"/>
                    </a:solidFill>
                    <a:latin typeface="+mn-ea"/>
                  </a:rPr>
                  <a:t>----</a:t>
                </a:r>
                <a:r>
                  <a:rPr lang="zh-CN" altLang="en-US" sz="2000" b="1" dirty="0">
                    <a:solidFill>
                      <a:schemeClr val="bg1"/>
                    </a:solidFill>
                    <a:latin typeface="+mn-ea"/>
                  </a:rPr>
                  <a:t>功能说明</a:t>
                </a:r>
                <a:endParaRPr lang="zh-CN" altLang="en-US" sz="2000" b="1" dirty="0">
                  <a:solidFill>
                    <a:schemeClr val="bg1"/>
                  </a:solidFill>
                  <a:latin typeface="+mn-ea"/>
                </a:endParaRPr>
              </a:p>
            </p:txBody>
          </p:sp>
        </p:grpSp>
        <p:sp>
          <p:nvSpPr>
            <p:cNvPr id="51" name="矩形 50"/>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Tree>
    <p:custDataLst>
      <p:tags r:id="rId15"/>
    </p:custData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396240" y="897255"/>
            <a:ext cx="5733415" cy="1368425"/>
          </a:xfrm>
          <a:prstGeom prst="rect">
            <a:avLst/>
          </a:prstGeom>
          <a:noFill/>
        </p:spPr>
        <p:txBody>
          <a:bodyPr wrap="square" rtlCol="0">
            <a:spAutoFit/>
          </a:bodyPr>
          <a:lstStyle/>
          <a:p>
            <a:pPr marL="285750" indent="-285750" algn="l">
              <a:buFont typeface="Wingdings" panose="05000000000000000000" pitchFamily="2" charset="2"/>
              <a:buChar char="u"/>
            </a:pPr>
            <a:r>
              <a:rPr lang="zh-CN" altLang="en-US" b="1" dirty="0">
                <a:solidFill>
                  <a:srgbClr val="167C9C"/>
                </a:solidFill>
                <a:latin typeface="+mj-ea"/>
                <a:ea typeface="+mj-ea"/>
              </a:rPr>
              <a:t>企业管理</a:t>
            </a:r>
            <a:r>
              <a:rPr lang="zh-CN" altLang="en-US" b="1" dirty="0" smtClean="0">
                <a:solidFill>
                  <a:srgbClr val="167C9C"/>
                </a:solidFill>
                <a:latin typeface="+mj-ea"/>
                <a:ea typeface="+mj-ea"/>
              </a:rPr>
              <a:t>后台</a:t>
            </a:r>
            <a:endParaRPr lang="en-US" altLang="zh-CN" b="1" dirty="0" smtClean="0">
              <a:solidFill>
                <a:srgbClr val="167C9C"/>
              </a:solidFill>
              <a:latin typeface="+mj-ea"/>
              <a:ea typeface="+mj-ea"/>
            </a:endParaRPr>
          </a:p>
          <a:p>
            <a:pPr algn="l"/>
            <a:r>
              <a:rPr lang="en-US" altLang="zh-CN" sz="1100" b="1" dirty="0" smtClean="0">
                <a:solidFill>
                  <a:srgbClr val="167C9C"/>
                </a:solidFill>
                <a:latin typeface="+mj-ea"/>
                <a:ea typeface="+mj-ea"/>
              </a:rPr>
              <a:t> </a:t>
            </a:r>
            <a:endParaRPr lang="en-US" altLang="zh-CN" sz="1100" b="1" dirty="0" smtClean="0">
              <a:solidFill>
                <a:srgbClr val="167C9C"/>
              </a:solidFill>
              <a:latin typeface="+mj-ea"/>
              <a:ea typeface="+mj-ea"/>
            </a:endParaRPr>
          </a:p>
          <a:p>
            <a:pPr algn="l"/>
            <a:r>
              <a:rPr lang="en-US" altLang="zh-CN" dirty="0">
                <a:solidFill>
                  <a:schemeClr val="bg1">
                    <a:lumMod val="50000"/>
                  </a:schemeClr>
                </a:solidFill>
                <a:latin typeface="+mn-ea"/>
                <a:cs typeface="Levenim MT" pitchFamily="2" charset="-79"/>
                <a:sym typeface="+mn-ea"/>
              </a:rPr>
              <a:t>       </a:t>
            </a:r>
            <a:r>
              <a:rPr lang="zh-CN" altLang="en-US" dirty="0" smtClean="0">
                <a:latin typeface="+mj-ea"/>
                <a:ea typeface="+mj-ea"/>
              </a:rPr>
              <a:t>项目</a:t>
            </a:r>
            <a:r>
              <a:rPr lang="zh-CN" altLang="en-US" dirty="0">
                <a:latin typeface="+mj-ea"/>
                <a:ea typeface="+mj-ea"/>
              </a:rPr>
              <a:t>方与承建商都可以有后台端，可</a:t>
            </a:r>
            <a:r>
              <a:rPr lang="zh-CN" altLang="en-US" dirty="0">
                <a:solidFill>
                  <a:srgbClr val="D24132"/>
                </a:solidFill>
                <a:latin typeface="+mj-ea"/>
                <a:ea typeface="+mj-ea"/>
              </a:rPr>
              <a:t>实时查看项目进度，工时，预算开支等相关内容，</a:t>
            </a:r>
            <a:r>
              <a:rPr lang="zh-CN" altLang="en-US" dirty="0">
                <a:latin typeface="+mj-ea"/>
                <a:ea typeface="+mj-ea"/>
              </a:rPr>
              <a:t>并配以图表，用于综合评估工程效能。</a:t>
            </a:r>
            <a:endParaRPr lang="zh-CN" altLang="en-US" dirty="0">
              <a:latin typeface="+mj-ea"/>
              <a:ea typeface="+mj-ea"/>
            </a:endParaRPr>
          </a:p>
        </p:txBody>
      </p:sp>
      <p:sp>
        <p:nvSpPr>
          <p:cNvPr id="29" name="矩形 28"/>
          <p:cNvSpPr/>
          <p:nvPr>
            <p:custDataLst>
              <p:tags r:id="rId2"/>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42" name="直接连接符 41"/>
          <p:cNvCxnSpPr/>
          <p:nvPr/>
        </p:nvCxnSpPr>
        <p:spPr>
          <a:xfrm>
            <a:off x="6852489" y="292830"/>
            <a:ext cx="2628" cy="6275335"/>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002433" y="3460442"/>
            <a:ext cx="5047169" cy="2389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321832" y="2383818"/>
            <a:ext cx="6383341" cy="11106"/>
          </a:xfrm>
          <a:prstGeom prst="line">
            <a:avLst/>
          </a:prstGeom>
          <a:ln w="12700">
            <a:solidFill>
              <a:srgbClr val="157E9F"/>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051653" y="319627"/>
            <a:ext cx="4959034" cy="3059849"/>
            <a:chOff x="7020441" y="902278"/>
            <a:chExt cx="4361276" cy="2790601"/>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441" y="917346"/>
              <a:ext cx="4361276" cy="27755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矩形 3"/>
            <p:cNvSpPr/>
            <p:nvPr/>
          </p:nvSpPr>
          <p:spPr>
            <a:xfrm>
              <a:off x="7207259" y="902278"/>
              <a:ext cx="544286" cy="740229"/>
            </a:xfrm>
            <a:prstGeom prst="rect">
              <a:avLst/>
            </a:prstGeom>
            <a:solidFill>
              <a:srgbClr val="454551"/>
            </a:solidFill>
            <a:ln>
              <a:solidFill>
                <a:srgbClr val="4545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mj-ea"/>
                <a:ea typeface="+mj-ea"/>
              </a:endParaRPr>
            </a:p>
          </p:txBody>
        </p:sp>
        <p:sp>
          <p:nvSpPr>
            <p:cNvPr id="7" name="矩形 6"/>
            <p:cNvSpPr/>
            <p:nvPr/>
          </p:nvSpPr>
          <p:spPr>
            <a:xfrm>
              <a:off x="8561615" y="3483699"/>
              <a:ext cx="1774372" cy="154318"/>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9" name="矩形 8"/>
            <p:cNvSpPr/>
            <p:nvPr/>
          </p:nvSpPr>
          <p:spPr>
            <a:xfrm>
              <a:off x="8092430" y="923784"/>
              <a:ext cx="881743" cy="10661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1" name="组合 20"/>
          <p:cNvGrpSpPr/>
          <p:nvPr/>
        </p:nvGrpSpPr>
        <p:grpSpPr>
          <a:xfrm>
            <a:off x="7016264" y="3543529"/>
            <a:ext cx="4959034" cy="3064199"/>
            <a:chOff x="7052581" y="3583867"/>
            <a:chExt cx="4959034" cy="3015684"/>
          </a:xfrm>
        </p:grpSpPr>
        <p:pic>
          <p:nvPicPr>
            <p:cNvPr id="5" name="Picture 6"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2581" y="3583867"/>
              <a:ext cx="4959034" cy="30156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矩形 10"/>
            <p:cNvSpPr/>
            <p:nvPr/>
          </p:nvSpPr>
          <p:spPr>
            <a:xfrm>
              <a:off x="7257703" y="3643061"/>
              <a:ext cx="618886" cy="731192"/>
            </a:xfrm>
            <a:prstGeom prst="rect">
              <a:avLst/>
            </a:prstGeom>
            <a:solidFill>
              <a:srgbClr val="454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mj-ea"/>
                <a:ea typeface="+mj-ea"/>
              </a:endParaRPr>
            </a:p>
          </p:txBody>
        </p:sp>
        <p:sp>
          <p:nvSpPr>
            <p:cNvPr id="13" name="矩形 12"/>
            <p:cNvSpPr/>
            <p:nvPr/>
          </p:nvSpPr>
          <p:spPr>
            <a:xfrm>
              <a:off x="8804061" y="6419629"/>
              <a:ext cx="2017568" cy="161961"/>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5" name="矩形 14"/>
            <p:cNvSpPr/>
            <p:nvPr/>
          </p:nvSpPr>
          <p:spPr>
            <a:xfrm>
              <a:off x="8191365" y="3587114"/>
              <a:ext cx="1002595" cy="11189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46" name="组合 45"/>
          <p:cNvGrpSpPr/>
          <p:nvPr/>
        </p:nvGrpSpPr>
        <p:grpSpPr>
          <a:xfrm>
            <a:off x="0" y="224604"/>
            <a:ext cx="4994275" cy="480060"/>
            <a:chOff x="0" y="557"/>
            <a:chExt cx="7865" cy="756"/>
          </a:xfrm>
        </p:grpSpPr>
        <p:grpSp>
          <p:nvGrpSpPr>
            <p:cNvPr id="47" name="组合 46"/>
            <p:cNvGrpSpPr/>
            <p:nvPr/>
          </p:nvGrpSpPr>
          <p:grpSpPr>
            <a:xfrm>
              <a:off x="299" y="557"/>
              <a:ext cx="7566" cy="756"/>
              <a:chOff x="-442" y="540"/>
              <a:chExt cx="7566" cy="756"/>
            </a:xfrm>
          </p:grpSpPr>
          <p:grpSp>
            <p:nvGrpSpPr>
              <p:cNvPr id="49" name="组合 48"/>
              <p:cNvGrpSpPr/>
              <p:nvPr/>
            </p:nvGrpSpPr>
            <p:grpSpPr>
              <a:xfrm>
                <a:off x="-442" y="540"/>
                <a:ext cx="7566" cy="756"/>
                <a:chOff x="-426" y="540"/>
                <a:chExt cx="7298" cy="756"/>
              </a:xfrm>
            </p:grpSpPr>
            <p:sp>
              <p:nvSpPr>
                <p:cNvPr id="52" name="矩形 51"/>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3" name="圆角矩形 52"/>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1" name="文本框 50"/>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latin typeface="+mj-ea"/>
                    <a:ea typeface="+mj-ea"/>
                  </a:rPr>
                  <a:t>工程效能评估</a:t>
                </a:r>
                <a:r>
                  <a:rPr lang="en-US" altLang="zh-CN" sz="2000" b="1" dirty="0">
                    <a:solidFill>
                      <a:schemeClr val="bg1"/>
                    </a:solidFill>
                    <a:latin typeface="+mj-ea"/>
                    <a:ea typeface="+mj-ea"/>
                    <a:sym typeface="+mn-ea"/>
                  </a:rPr>
                  <a:t>----</a:t>
                </a:r>
                <a:r>
                  <a:rPr lang="zh-CN" altLang="en-US" sz="2000" b="1" dirty="0">
                    <a:solidFill>
                      <a:schemeClr val="bg1"/>
                    </a:solidFill>
                    <a:latin typeface="+mj-ea"/>
                    <a:ea typeface="+mj-ea"/>
                    <a:sym typeface="+mn-ea"/>
                  </a:rPr>
                  <a:t>企业管理后台示例</a:t>
                </a:r>
                <a:endParaRPr lang="zh-CN" altLang="en-US" sz="2000" b="1" dirty="0">
                  <a:solidFill>
                    <a:schemeClr val="bg1"/>
                  </a:solidFill>
                  <a:latin typeface="+mj-ea"/>
                  <a:ea typeface="+mj-ea"/>
                </a:endParaRPr>
              </a:p>
            </p:txBody>
          </p:sp>
        </p:grpSp>
        <p:sp>
          <p:nvSpPr>
            <p:cNvPr id="48" name="矩形 47"/>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2" name="组合 21"/>
          <p:cNvGrpSpPr/>
          <p:nvPr/>
        </p:nvGrpSpPr>
        <p:grpSpPr>
          <a:xfrm>
            <a:off x="337820" y="2567305"/>
            <a:ext cx="6293485" cy="4045744"/>
            <a:chOff x="337820" y="2567305"/>
            <a:chExt cx="6293485" cy="4045744"/>
          </a:xfrm>
        </p:grpSpPr>
        <p:grpSp>
          <p:nvGrpSpPr>
            <p:cNvPr id="6" name="组合 5"/>
            <p:cNvGrpSpPr/>
            <p:nvPr/>
          </p:nvGrpSpPr>
          <p:grpSpPr>
            <a:xfrm>
              <a:off x="337820" y="2567305"/>
              <a:ext cx="6293485" cy="4045744"/>
              <a:chOff x="337820" y="2567305"/>
              <a:chExt cx="6293485" cy="3906520"/>
            </a:xfrm>
          </p:grpSpPr>
          <p:grpSp>
            <p:nvGrpSpPr>
              <p:cNvPr id="8" name="组合 7"/>
              <p:cNvGrpSpPr/>
              <p:nvPr/>
            </p:nvGrpSpPr>
            <p:grpSpPr>
              <a:xfrm>
                <a:off x="337820" y="2567305"/>
                <a:ext cx="6293485" cy="3906520"/>
                <a:chOff x="368527" y="2965787"/>
                <a:chExt cx="6293529" cy="3759047"/>
              </a:xfrm>
            </p:grpSpPr>
            <p:pic>
              <p:nvPicPr>
                <p:cNvPr id="14" name="Picture 4" descr="查看源图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527" y="2965787"/>
                  <a:ext cx="6293529" cy="375904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6" name="矩形 15"/>
                <p:cNvSpPr/>
                <p:nvPr/>
              </p:nvSpPr>
              <p:spPr>
                <a:xfrm>
                  <a:off x="457200" y="3004457"/>
                  <a:ext cx="1817914" cy="223156"/>
                </a:xfrm>
                <a:prstGeom prst="rect">
                  <a:avLst/>
                </a:prstGeom>
                <a:solidFill>
                  <a:srgbClr val="2C3544"/>
                </a:solidFill>
                <a:ln w="19050">
                  <a:solidFill>
                    <a:srgbClr val="2C35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7" name="矩形 16"/>
                <p:cNvSpPr/>
                <p:nvPr/>
              </p:nvSpPr>
              <p:spPr>
                <a:xfrm>
                  <a:off x="4730833" y="3004457"/>
                  <a:ext cx="1817914" cy="223156"/>
                </a:xfrm>
                <a:prstGeom prst="rect">
                  <a:avLst/>
                </a:prstGeom>
                <a:solidFill>
                  <a:srgbClr val="2C3544"/>
                </a:solidFill>
                <a:ln w="19050">
                  <a:solidFill>
                    <a:srgbClr val="2C35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0" name="组合 29"/>
              <p:cNvGrpSpPr/>
              <p:nvPr/>
            </p:nvGrpSpPr>
            <p:grpSpPr>
              <a:xfrm>
                <a:off x="5463130" y="3928437"/>
                <a:ext cx="1054869" cy="1419805"/>
                <a:chOff x="7850459" y="1323191"/>
                <a:chExt cx="4117813" cy="4139549"/>
              </a:xfrm>
            </p:grpSpPr>
            <p:sp>
              <p:nvSpPr>
                <p:cNvPr id="35" name="矩形 34"/>
                <p:cNvSpPr/>
                <p:nvPr/>
              </p:nvSpPr>
              <p:spPr>
                <a:xfrm>
                  <a:off x="11320348" y="1323191"/>
                  <a:ext cx="451821" cy="4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32" name="矩形 31"/>
                <p:cNvSpPr/>
                <p:nvPr/>
              </p:nvSpPr>
              <p:spPr>
                <a:xfrm>
                  <a:off x="7850459" y="1568105"/>
                  <a:ext cx="1516565" cy="23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33" name="矩形 32"/>
                <p:cNvSpPr/>
                <p:nvPr/>
              </p:nvSpPr>
              <p:spPr>
                <a:xfrm>
                  <a:off x="10451707" y="5229923"/>
                  <a:ext cx="1516565" cy="23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pic>
          <p:nvPicPr>
            <p:cNvPr id="39" name="图片 38"/>
            <p:cNvPicPr>
              <a:picLocks noChangeAspect="1"/>
            </p:cNvPicPr>
            <p:nvPr/>
          </p:nvPicPr>
          <p:blipFill>
            <a:blip r:embed="rId6"/>
            <a:stretch>
              <a:fillRect/>
            </a:stretch>
          </p:blipFill>
          <p:spPr>
            <a:xfrm>
              <a:off x="4874377" y="3969371"/>
              <a:ext cx="1663336" cy="1477980"/>
            </a:xfrm>
            <a:prstGeom prst="rect">
              <a:avLst/>
            </a:prstGeom>
          </p:spPr>
        </p:pic>
      </p:grpSp>
    </p:spTree>
    <p:custDataLst>
      <p:tags r:id="rId7"/>
    </p:custData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custDataLst>
              <p:tags r:id="rId1"/>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8" name="直接连接符 7"/>
          <p:cNvCxnSpPr/>
          <p:nvPr/>
        </p:nvCxnSpPr>
        <p:spPr>
          <a:xfrm>
            <a:off x="6312024" y="464316"/>
            <a:ext cx="0" cy="598902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966" y="464316"/>
            <a:ext cx="4945858" cy="2999719"/>
          </a:xfrm>
          <a:prstGeom prst="rect">
            <a:avLst/>
          </a:prstGeom>
        </p:spPr>
      </p:pic>
      <p:sp>
        <p:nvSpPr>
          <p:cNvPr id="20" name="文本框 19"/>
          <p:cNvSpPr txBox="1"/>
          <p:nvPr/>
        </p:nvSpPr>
        <p:spPr>
          <a:xfrm>
            <a:off x="340995" y="1055184"/>
            <a:ext cx="5641172" cy="4276725"/>
          </a:xfrm>
          <a:prstGeom prst="rect">
            <a:avLst/>
          </a:prstGeom>
          <a:noFill/>
        </p:spPr>
        <p:txBody>
          <a:bodyPr wrap="square">
            <a:spAutoFit/>
          </a:bodyPr>
          <a:lstStyle/>
          <a:p>
            <a:r>
              <a:rPr lang="en-US" altLang="zh-CN" sz="1600" dirty="0">
                <a:solidFill>
                  <a:schemeClr val="bg1">
                    <a:lumMod val="50000"/>
                  </a:schemeClr>
                </a:solidFill>
                <a:latin typeface="+mn-ea"/>
                <a:cs typeface="Levenim MT" pitchFamily="2" charset="-79"/>
                <a:sym typeface="+mn-ea"/>
              </a:rPr>
              <a:t>       </a:t>
            </a:r>
            <a:r>
              <a:rPr lang="zh-CN" altLang="en-US" sz="1600" i="0" dirty="0" smtClean="0">
                <a:solidFill>
                  <a:srgbClr val="121212"/>
                </a:solidFill>
                <a:effectLst/>
                <a:latin typeface="+mn-ea"/>
              </a:rPr>
              <a:t>基于</a:t>
            </a:r>
            <a:r>
              <a:rPr lang="zh-CN" altLang="en-US" sz="1600" b="1" i="0" dirty="0">
                <a:solidFill>
                  <a:srgbClr val="121212"/>
                </a:solidFill>
                <a:effectLst/>
                <a:latin typeface="+mn-ea"/>
              </a:rPr>
              <a:t>历史工程项目数据</a:t>
            </a:r>
            <a:r>
              <a:rPr lang="zh-CN" altLang="en-US" sz="1600" i="0" dirty="0">
                <a:solidFill>
                  <a:srgbClr val="121212"/>
                </a:solidFill>
                <a:effectLst/>
                <a:latin typeface="+mn-ea"/>
              </a:rPr>
              <a:t>（采购成本、人力成本</a:t>
            </a:r>
            <a:r>
              <a:rPr lang="zh-CN" altLang="en-US" sz="1600" i="0" dirty="0" smtClean="0">
                <a:solidFill>
                  <a:srgbClr val="121212"/>
                </a:solidFill>
                <a:effectLst/>
                <a:latin typeface="+mn-ea"/>
              </a:rPr>
              <a:t>、施工面积、施工产值、利润总额、不可</a:t>
            </a:r>
            <a:r>
              <a:rPr lang="zh-CN" altLang="en-US" sz="1600" i="0" dirty="0">
                <a:solidFill>
                  <a:srgbClr val="121212"/>
                </a:solidFill>
                <a:effectLst/>
                <a:latin typeface="+mn-ea"/>
              </a:rPr>
              <a:t>抗因素影响等），依照</a:t>
            </a:r>
            <a:r>
              <a:rPr lang="zh-CN" altLang="en-US" sz="1600" b="1" i="0" dirty="0">
                <a:solidFill>
                  <a:srgbClr val="121212"/>
                </a:solidFill>
                <a:effectLst/>
                <a:latin typeface="+mn-ea"/>
              </a:rPr>
              <a:t>算法</a:t>
            </a:r>
            <a:r>
              <a:rPr lang="zh-CN" altLang="en-US" sz="1600" i="0" dirty="0">
                <a:solidFill>
                  <a:srgbClr val="121212"/>
                </a:solidFill>
                <a:effectLst/>
                <a:latin typeface="+mn-ea"/>
              </a:rPr>
              <a:t>（回归）进行相关</a:t>
            </a:r>
            <a:r>
              <a:rPr lang="zh-CN" altLang="en-US" sz="1600" b="1" i="0" dirty="0">
                <a:solidFill>
                  <a:srgbClr val="121212"/>
                </a:solidFill>
                <a:effectLst/>
                <a:latin typeface="+mn-ea"/>
              </a:rPr>
              <a:t>拟合</a:t>
            </a:r>
            <a:r>
              <a:rPr lang="zh-CN" altLang="en-US" sz="1600" i="0" dirty="0">
                <a:solidFill>
                  <a:srgbClr val="121212"/>
                </a:solidFill>
                <a:effectLst/>
                <a:latin typeface="+mn-ea"/>
              </a:rPr>
              <a:t>，用以</a:t>
            </a:r>
            <a:r>
              <a:rPr lang="zh-CN" altLang="en-US" sz="1600" b="1" i="0" dirty="0">
                <a:solidFill>
                  <a:srgbClr val="121212"/>
                </a:solidFill>
                <a:effectLst/>
                <a:latin typeface="+mn-ea"/>
              </a:rPr>
              <a:t>预测</a:t>
            </a:r>
            <a:r>
              <a:rPr lang="zh-CN" altLang="en-US" sz="1600" i="0" dirty="0">
                <a:solidFill>
                  <a:srgbClr val="121212"/>
                </a:solidFill>
                <a:effectLst/>
                <a:latin typeface="+mn-ea"/>
              </a:rPr>
              <a:t>项目</a:t>
            </a:r>
            <a:r>
              <a:rPr lang="zh-CN" altLang="en-US" sz="1600" dirty="0">
                <a:solidFill>
                  <a:srgbClr val="121212"/>
                </a:solidFill>
                <a:effectLst/>
                <a:latin typeface="+mn-ea"/>
                <a:sym typeface="+mn-ea"/>
              </a:rPr>
              <a:t>工时，预算支出</a:t>
            </a:r>
            <a:r>
              <a:rPr lang="zh-CN" altLang="en-US" sz="1600" i="0" dirty="0" smtClean="0">
                <a:solidFill>
                  <a:srgbClr val="121212"/>
                </a:solidFill>
                <a:effectLst/>
                <a:latin typeface="+mn-ea"/>
              </a:rPr>
              <a:t>，</a:t>
            </a:r>
            <a:r>
              <a:rPr lang="zh-CN" altLang="en-US" sz="1600" dirty="0">
                <a:solidFill>
                  <a:srgbClr val="121212"/>
                </a:solidFill>
                <a:latin typeface="+mn-ea"/>
              </a:rPr>
              <a:t>利润预测，</a:t>
            </a:r>
            <a:r>
              <a:rPr lang="zh-CN" altLang="en-US" sz="1600" i="0" dirty="0" smtClean="0">
                <a:solidFill>
                  <a:srgbClr val="121212"/>
                </a:solidFill>
                <a:effectLst/>
                <a:latin typeface="+mn-ea"/>
              </a:rPr>
              <a:t>并</a:t>
            </a:r>
            <a:r>
              <a:rPr lang="zh-CN" altLang="en-US" sz="1600" i="0" dirty="0">
                <a:solidFill>
                  <a:srgbClr val="121212"/>
                </a:solidFill>
                <a:effectLst/>
                <a:latin typeface="+mn-ea"/>
              </a:rPr>
              <a:t>对</a:t>
            </a:r>
            <a:r>
              <a:rPr lang="zh-CN" altLang="en-US" sz="1600" b="1" i="0" dirty="0">
                <a:solidFill>
                  <a:srgbClr val="121212"/>
                </a:solidFill>
                <a:effectLst/>
                <a:latin typeface="+mn-ea"/>
              </a:rPr>
              <a:t>异常值</a:t>
            </a:r>
            <a:r>
              <a:rPr lang="zh-CN" altLang="en-US" sz="1600" i="0" dirty="0">
                <a:solidFill>
                  <a:srgbClr val="121212"/>
                </a:solidFill>
                <a:effectLst/>
                <a:latin typeface="+mn-ea"/>
              </a:rPr>
              <a:t>进行相关</a:t>
            </a:r>
            <a:r>
              <a:rPr lang="zh-CN" altLang="en-US" sz="1600" b="1" i="0" dirty="0">
                <a:solidFill>
                  <a:srgbClr val="121212"/>
                </a:solidFill>
                <a:effectLst/>
                <a:latin typeface="+mn-ea"/>
              </a:rPr>
              <a:t>分析</a:t>
            </a:r>
            <a:r>
              <a:rPr lang="zh-CN" altLang="en-US" sz="1600" i="0" dirty="0" smtClean="0">
                <a:solidFill>
                  <a:srgbClr val="121212"/>
                </a:solidFill>
                <a:effectLst/>
                <a:latin typeface="+mn-ea"/>
              </a:rPr>
              <a:t>。</a:t>
            </a:r>
            <a:endParaRPr lang="en-US" altLang="zh-CN" sz="1600" dirty="0" smtClean="0">
              <a:solidFill>
                <a:srgbClr val="121212"/>
              </a:solidFill>
              <a:latin typeface="+mn-ea"/>
            </a:endParaRPr>
          </a:p>
          <a:p>
            <a:pPr algn="l"/>
            <a:endParaRPr lang="en-US" altLang="zh-CN" sz="1600" dirty="0">
              <a:solidFill>
                <a:srgbClr val="121212"/>
              </a:solidFill>
              <a:latin typeface="+mn-ea"/>
            </a:endParaRPr>
          </a:p>
          <a:p>
            <a:pPr marL="342900" indent="-342900" algn="l">
              <a:buAutoNum type="arabicPeriod"/>
            </a:pPr>
            <a:r>
              <a:rPr lang="zh-CN" altLang="en-US" sz="1600" b="0" i="0" dirty="0">
                <a:solidFill>
                  <a:srgbClr val="121212"/>
                </a:solidFill>
                <a:effectLst/>
                <a:latin typeface="+mn-ea"/>
              </a:rPr>
              <a:t>根据模型的输出将样本分成</a:t>
            </a:r>
            <a:r>
              <a:rPr lang="en-US" altLang="zh-CN" sz="1600" b="0" i="0" dirty="0">
                <a:solidFill>
                  <a:srgbClr val="121212"/>
                </a:solidFill>
                <a:effectLst/>
                <a:latin typeface="+mn-ea"/>
              </a:rPr>
              <a:t>10</a:t>
            </a:r>
            <a:r>
              <a:rPr lang="zh-CN" altLang="en-US" sz="1600" b="0" i="0" dirty="0">
                <a:solidFill>
                  <a:srgbClr val="121212"/>
                </a:solidFill>
                <a:effectLst/>
                <a:latin typeface="+mn-ea"/>
              </a:rPr>
              <a:t>个集合，以这</a:t>
            </a:r>
            <a:r>
              <a:rPr lang="en-US" altLang="zh-CN" sz="1600" b="0" i="0" dirty="0">
                <a:solidFill>
                  <a:srgbClr val="121212"/>
                </a:solidFill>
                <a:effectLst/>
                <a:latin typeface="+mn-ea"/>
              </a:rPr>
              <a:t>10</a:t>
            </a:r>
            <a:r>
              <a:rPr lang="zh-CN" altLang="en-US" sz="1600" b="0" i="0" dirty="0">
                <a:solidFill>
                  <a:srgbClr val="121212"/>
                </a:solidFill>
                <a:effectLst/>
                <a:latin typeface="+mn-ea"/>
              </a:rPr>
              <a:t>个集合作为横坐标；</a:t>
            </a:r>
            <a:endParaRPr lang="en-US" altLang="zh-CN" sz="1600" b="0" i="0" dirty="0">
              <a:solidFill>
                <a:srgbClr val="121212"/>
              </a:solidFill>
              <a:effectLst/>
              <a:latin typeface="+mn-ea"/>
            </a:endParaRPr>
          </a:p>
          <a:p>
            <a:pPr marL="342900" indent="-342900" algn="l">
              <a:buAutoNum type="arabicPeriod"/>
            </a:pPr>
            <a:r>
              <a:rPr lang="zh-CN" altLang="en-US" sz="1600" b="0" i="0" dirty="0">
                <a:solidFill>
                  <a:srgbClr val="121212"/>
                </a:solidFill>
                <a:effectLst/>
                <a:latin typeface="+mn-ea"/>
              </a:rPr>
              <a:t>计算每个集合内的样本占比作为纵坐标，以此绘制的曲线进行模型校准</a:t>
            </a:r>
            <a:r>
              <a:rPr lang="en-US" altLang="zh-CN" sz="1600" b="0" i="0" dirty="0">
                <a:solidFill>
                  <a:srgbClr val="121212"/>
                </a:solidFill>
                <a:effectLst/>
                <a:latin typeface="+mn-ea"/>
              </a:rPr>
              <a:t>(reliability diagram)</a:t>
            </a:r>
            <a:r>
              <a:rPr lang="zh-CN" altLang="en-US" sz="1600" b="0" i="0" dirty="0">
                <a:solidFill>
                  <a:srgbClr val="121212"/>
                </a:solidFill>
                <a:effectLst/>
                <a:latin typeface="+mn-ea"/>
              </a:rPr>
              <a:t>可用于评估。</a:t>
            </a:r>
            <a:endParaRPr lang="en-US" altLang="zh-CN" sz="1600" b="0" i="0" dirty="0">
              <a:solidFill>
                <a:srgbClr val="121212"/>
              </a:solidFill>
              <a:effectLst/>
              <a:latin typeface="+mn-ea"/>
            </a:endParaRPr>
          </a:p>
          <a:p>
            <a:pPr marL="342900" indent="-342900" algn="l">
              <a:buAutoNum type="arabicPeriod"/>
            </a:pPr>
            <a:r>
              <a:rPr lang="zh-CN" altLang="en-US" sz="1600" b="0" i="0" dirty="0">
                <a:solidFill>
                  <a:srgbClr val="121212"/>
                </a:solidFill>
                <a:effectLst/>
                <a:latin typeface="+mn-ea"/>
              </a:rPr>
              <a:t>若</a:t>
            </a:r>
            <a:r>
              <a:rPr lang="en-US" altLang="zh-CN" sz="1600" b="0" i="0" dirty="0">
                <a:solidFill>
                  <a:srgbClr val="121212"/>
                </a:solidFill>
                <a:effectLst/>
                <a:latin typeface="+mn-ea"/>
              </a:rPr>
              <a:t>reliability diagram</a:t>
            </a:r>
            <a:r>
              <a:rPr lang="zh-CN" altLang="en-US" sz="1600" b="0" i="0" dirty="0">
                <a:solidFill>
                  <a:srgbClr val="121212"/>
                </a:solidFill>
                <a:effectLst/>
                <a:latin typeface="+mn-ea"/>
              </a:rPr>
              <a:t>靠近于对角线则说明模型校准效果很好，若偏离的很严重说明校准效果很差。</a:t>
            </a:r>
            <a:endParaRPr lang="en-US" altLang="zh-CN" sz="1600" b="0" i="0" dirty="0">
              <a:solidFill>
                <a:srgbClr val="121212"/>
              </a:solidFill>
              <a:effectLst/>
              <a:latin typeface="+mn-ea"/>
            </a:endParaRPr>
          </a:p>
          <a:p>
            <a:pPr marL="342900" indent="-342900" algn="l">
              <a:buAutoNum type="arabicPeriod"/>
            </a:pPr>
            <a:endParaRPr lang="en-US" altLang="zh-CN" sz="1600" dirty="0">
              <a:solidFill>
                <a:srgbClr val="121212"/>
              </a:solidFill>
              <a:latin typeface="+mn-ea"/>
            </a:endParaRPr>
          </a:p>
          <a:p>
            <a:pPr algn="l"/>
            <a:r>
              <a:rPr lang="en-US" altLang="zh-CN" sz="1600" dirty="0">
                <a:solidFill>
                  <a:schemeClr val="bg1">
                    <a:lumMod val="50000"/>
                  </a:schemeClr>
                </a:solidFill>
                <a:latin typeface="+mn-ea"/>
                <a:cs typeface="Levenim MT" pitchFamily="2" charset="-79"/>
                <a:sym typeface="+mn-ea"/>
              </a:rPr>
              <a:t>       </a:t>
            </a:r>
            <a:r>
              <a:rPr lang="zh-CN" altLang="en-US" sz="1600" b="0" i="0" dirty="0">
                <a:solidFill>
                  <a:srgbClr val="121212"/>
                </a:solidFill>
                <a:effectLst/>
                <a:latin typeface="+mn-ea"/>
              </a:rPr>
              <a:t>右</a:t>
            </a:r>
            <a:r>
              <a:rPr lang="zh-CN" altLang="en-US" sz="1600" b="0" i="0" dirty="0">
                <a:solidFill>
                  <a:srgbClr val="121212"/>
                </a:solidFill>
                <a:effectLst/>
                <a:latin typeface="+mn-ea"/>
              </a:rPr>
              <a:t>上图为不同模型</a:t>
            </a:r>
            <a:r>
              <a:rPr lang="en-US" altLang="zh-CN" sz="1600" b="0" i="0" dirty="0">
                <a:solidFill>
                  <a:srgbClr val="121212"/>
                </a:solidFill>
                <a:effectLst/>
                <a:latin typeface="+mn-ea"/>
              </a:rPr>
              <a:t>reliability </a:t>
            </a:r>
            <a:r>
              <a:rPr lang="en-US" altLang="zh-CN" sz="1600" b="0" i="0" dirty="0" smtClean="0">
                <a:solidFill>
                  <a:srgbClr val="121212"/>
                </a:solidFill>
                <a:effectLst/>
                <a:latin typeface="+mn-ea"/>
              </a:rPr>
              <a:t>diagram</a:t>
            </a:r>
            <a:r>
              <a:rPr lang="zh-CN" altLang="en-US" sz="1600" b="0" i="0" dirty="0" smtClean="0">
                <a:solidFill>
                  <a:srgbClr val="121212"/>
                </a:solidFill>
                <a:effectLst/>
                <a:latin typeface="+mn-ea"/>
              </a:rPr>
              <a:t>。</a:t>
            </a:r>
            <a:endParaRPr lang="en-US" altLang="zh-CN" sz="1600" b="0" i="0" dirty="0">
              <a:solidFill>
                <a:srgbClr val="121212"/>
              </a:solidFill>
              <a:effectLst/>
              <a:latin typeface="+mn-ea"/>
            </a:endParaRPr>
          </a:p>
          <a:p>
            <a:pPr algn="l"/>
            <a:endParaRPr lang="en-US" altLang="zh-CN" sz="1600" b="0" i="0" dirty="0">
              <a:solidFill>
                <a:srgbClr val="121212"/>
              </a:solidFill>
              <a:effectLst/>
              <a:latin typeface="+mn-ea"/>
            </a:endParaRPr>
          </a:p>
          <a:p>
            <a:pPr algn="l"/>
            <a:r>
              <a:rPr lang="en-US" altLang="zh-CN" sz="1600" dirty="0">
                <a:solidFill>
                  <a:schemeClr val="bg1">
                    <a:lumMod val="50000"/>
                  </a:schemeClr>
                </a:solidFill>
                <a:latin typeface="+mn-ea"/>
                <a:cs typeface="Levenim MT" pitchFamily="2" charset="-79"/>
                <a:sym typeface="+mn-ea"/>
              </a:rPr>
              <a:t>       </a:t>
            </a:r>
            <a:r>
              <a:rPr lang="zh-CN" altLang="en-US" sz="1600" b="0" i="0" dirty="0">
                <a:solidFill>
                  <a:srgbClr val="121212"/>
                </a:solidFill>
                <a:effectLst/>
                <a:latin typeface="+mn-ea"/>
              </a:rPr>
              <a:t>按照概率的定义，对于模型输出为</a:t>
            </a:r>
            <a:r>
              <a:rPr lang="en-US" altLang="zh-CN" sz="1600" b="0" i="0" dirty="0">
                <a:solidFill>
                  <a:srgbClr val="121212"/>
                </a:solidFill>
                <a:effectLst/>
                <a:latin typeface="+mn-ea"/>
              </a:rPr>
              <a:t>0.1</a:t>
            </a:r>
            <a:r>
              <a:rPr lang="zh-CN" altLang="en-US" sz="1600" b="0" i="0" dirty="0">
                <a:solidFill>
                  <a:srgbClr val="121212"/>
                </a:solidFill>
                <a:effectLst/>
                <a:latin typeface="+mn-ea"/>
              </a:rPr>
              <a:t>的所有样本中正样例占比应为</a:t>
            </a:r>
            <a:r>
              <a:rPr lang="en-US" altLang="zh-CN" sz="1600" b="0" i="0" dirty="0">
                <a:solidFill>
                  <a:srgbClr val="121212"/>
                </a:solidFill>
                <a:effectLst/>
                <a:latin typeface="+mn-ea"/>
              </a:rPr>
              <a:t>0.1</a:t>
            </a:r>
            <a:r>
              <a:rPr lang="zh-CN" altLang="en-US" sz="1600" b="0" i="0" dirty="0">
                <a:solidFill>
                  <a:srgbClr val="121212"/>
                </a:solidFill>
                <a:effectLst/>
                <a:latin typeface="+mn-ea"/>
              </a:rPr>
              <a:t>。因此</a:t>
            </a:r>
            <a:r>
              <a:rPr lang="en-US" altLang="zh-CN" sz="1600" b="0" i="0" dirty="0">
                <a:solidFill>
                  <a:srgbClr val="121212"/>
                </a:solidFill>
                <a:effectLst/>
                <a:latin typeface="+mn-ea"/>
              </a:rPr>
              <a:t>reliability diagram</a:t>
            </a:r>
            <a:r>
              <a:rPr lang="zh-CN" altLang="en-US" sz="1600" b="0" i="0" dirty="0">
                <a:solidFill>
                  <a:srgbClr val="121212"/>
                </a:solidFill>
                <a:effectLst/>
                <a:latin typeface="+mn-ea"/>
              </a:rPr>
              <a:t>其实也就是衡量模型的输出概率和真实概率是否一致。</a:t>
            </a:r>
            <a:endParaRPr lang="zh-CN" altLang="en-US" sz="1600" b="0" i="0" dirty="0">
              <a:solidFill>
                <a:srgbClr val="121212"/>
              </a:solidFill>
              <a:effectLst/>
              <a:latin typeface="+mn-ea"/>
            </a:endParaRPr>
          </a:p>
        </p:txBody>
      </p:sp>
      <p:pic>
        <p:nvPicPr>
          <p:cNvPr id="14" name="图片 1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739875" y="3543300"/>
            <a:ext cx="4963949" cy="3036686"/>
          </a:xfrm>
          <a:prstGeom prst="rect">
            <a:avLst/>
          </a:prstGeom>
        </p:spPr>
      </p:pic>
      <p:grpSp>
        <p:nvGrpSpPr>
          <p:cNvPr id="30" name="组合 29"/>
          <p:cNvGrpSpPr/>
          <p:nvPr/>
        </p:nvGrpSpPr>
        <p:grpSpPr>
          <a:xfrm>
            <a:off x="0" y="224604"/>
            <a:ext cx="4994275" cy="480060"/>
            <a:chOff x="0" y="557"/>
            <a:chExt cx="7865" cy="756"/>
          </a:xfrm>
        </p:grpSpPr>
        <p:grpSp>
          <p:nvGrpSpPr>
            <p:cNvPr id="31" name="组合 30"/>
            <p:cNvGrpSpPr/>
            <p:nvPr/>
          </p:nvGrpSpPr>
          <p:grpSpPr>
            <a:xfrm>
              <a:off x="299" y="557"/>
              <a:ext cx="7566" cy="756"/>
              <a:chOff x="-442" y="540"/>
              <a:chExt cx="7566" cy="756"/>
            </a:xfrm>
          </p:grpSpPr>
          <p:grpSp>
            <p:nvGrpSpPr>
              <p:cNvPr id="33" name="组合 32"/>
              <p:cNvGrpSpPr/>
              <p:nvPr/>
            </p:nvGrpSpPr>
            <p:grpSpPr>
              <a:xfrm>
                <a:off x="-442" y="540"/>
                <a:ext cx="7566" cy="756"/>
                <a:chOff x="-426" y="540"/>
                <a:chExt cx="7298" cy="756"/>
              </a:xfrm>
            </p:grpSpPr>
            <p:sp>
              <p:nvSpPr>
                <p:cNvPr id="35" name="矩形 34"/>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6" name="圆角矩形 35"/>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34" name="文本框 33"/>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latin typeface="+mn-ea"/>
                  </a:rPr>
                  <a:t>工程效能评估</a:t>
                </a:r>
                <a:r>
                  <a:rPr lang="en-US" altLang="zh-CN" sz="2000" b="1" dirty="0">
                    <a:solidFill>
                      <a:schemeClr val="bg1"/>
                    </a:solidFill>
                    <a:latin typeface="+mn-ea"/>
                    <a:sym typeface="+mn-ea"/>
                  </a:rPr>
                  <a:t>----</a:t>
                </a:r>
                <a:r>
                  <a:rPr lang="zh-CN" altLang="en-US" sz="2000" b="1" dirty="0">
                    <a:solidFill>
                      <a:schemeClr val="bg1"/>
                    </a:solidFill>
                    <a:latin typeface="+mn-ea"/>
                    <a:sym typeface="+mn-ea"/>
                  </a:rPr>
                  <a:t>拟合模型预测</a:t>
                </a:r>
                <a:endParaRPr lang="zh-CN" altLang="en-US" sz="2000" b="1" dirty="0">
                  <a:solidFill>
                    <a:schemeClr val="bg1"/>
                  </a:solidFill>
                  <a:latin typeface="+mn-ea"/>
                </a:endParaRPr>
              </a:p>
            </p:txBody>
          </p:sp>
        </p:grpSp>
        <p:sp>
          <p:nvSpPr>
            <p:cNvPr id="32" name="矩形 31"/>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 name="矩形 1"/>
          <p:cNvSpPr/>
          <p:nvPr/>
        </p:nvSpPr>
        <p:spPr>
          <a:xfrm>
            <a:off x="344923" y="5723802"/>
            <a:ext cx="1481937" cy="598257"/>
          </a:xfrm>
          <a:prstGeom prst="rect">
            <a:avLst/>
          </a:prstGeom>
          <a:solidFill>
            <a:srgbClr val="189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项目工时</a:t>
            </a:r>
            <a:endParaRPr lang="zh-CN" altLang="en-US" dirty="0"/>
          </a:p>
        </p:txBody>
      </p:sp>
      <p:sp>
        <p:nvSpPr>
          <p:cNvPr id="15" name="矩形 14"/>
          <p:cNvSpPr/>
          <p:nvPr/>
        </p:nvSpPr>
        <p:spPr>
          <a:xfrm>
            <a:off x="4176745" y="5723801"/>
            <a:ext cx="1487207" cy="598257"/>
          </a:xfrm>
          <a:prstGeom prst="rect">
            <a:avLst/>
          </a:prstGeom>
          <a:solidFill>
            <a:srgbClr val="D24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利润预测</a:t>
            </a:r>
            <a:endParaRPr lang="zh-CN" altLang="en-US" dirty="0"/>
          </a:p>
        </p:txBody>
      </p:sp>
      <p:sp>
        <p:nvSpPr>
          <p:cNvPr id="16" name="矩形 15"/>
          <p:cNvSpPr/>
          <p:nvPr/>
        </p:nvSpPr>
        <p:spPr>
          <a:xfrm>
            <a:off x="2254835" y="5723803"/>
            <a:ext cx="1464901" cy="598256"/>
          </a:xfrm>
          <a:prstGeom prst="rect">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预算支出</a:t>
            </a:r>
            <a:endParaRPr lang="zh-CN" altLang="en-US" dirty="0"/>
          </a:p>
        </p:txBody>
      </p:sp>
    </p:spTree>
    <p:custDataLst>
      <p:tags r:id="rId5"/>
    </p:custData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2062px-Thiel-Sen_estimator.svg"/>
          <p:cNvPicPr>
            <a:picLocks noChangeAspect="1"/>
          </p:cNvPicPr>
          <p:nvPr/>
        </p:nvPicPr>
        <p:blipFill>
          <a:blip r:embed="rId1"/>
          <a:stretch>
            <a:fillRect/>
          </a:stretch>
        </p:blipFill>
        <p:spPr>
          <a:xfrm rot="10800000" flipH="1">
            <a:off x="7823562" y="-170981"/>
            <a:ext cx="4373012" cy="4584231"/>
          </a:xfrm>
          <a:prstGeom prst="rect">
            <a:avLst/>
          </a:prstGeom>
        </p:spPr>
      </p:pic>
      <p:pic>
        <p:nvPicPr>
          <p:cNvPr id="3" name="图片 2" descr="WechatIMG92"/>
          <p:cNvPicPr>
            <a:picLocks noChangeAspect="1"/>
          </p:cNvPicPr>
          <p:nvPr/>
        </p:nvPicPr>
        <p:blipFill>
          <a:blip r:embed="rId2"/>
          <a:stretch>
            <a:fillRect/>
          </a:stretch>
        </p:blipFill>
        <p:spPr>
          <a:xfrm>
            <a:off x="624205" y="3500755"/>
            <a:ext cx="4902835" cy="3274060"/>
          </a:xfrm>
          <a:prstGeom prst="rect">
            <a:avLst/>
          </a:prstGeom>
        </p:spPr>
      </p:pic>
      <p:sp>
        <p:nvSpPr>
          <p:cNvPr id="10" name="文本框 9"/>
          <p:cNvSpPr txBox="1"/>
          <p:nvPr/>
        </p:nvSpPr>
        <p:spPr>
          <a:xfrm>
            <a:off x="598170" y="1091565"/>
            <a:ext cx="5721350" cy="2861310"/>
          </a:xfrm>
          <a:prstGeom prst="rect">
            <a:avLst/>
          </a:prstGeom>
          <a:noFill/>
        </p:spPr>
        <p:txBody>
          <a:bodyPr wrap="square" rtlCol="0" anchor="t">
            <a:spAutoFit/>
          </a:bodyPr>
          <a:lstStyle/>
          <a:p>
            <a:r>
              <a:rPr lang="en-US" altLang="zh-CN" dirty="0">
                <a:solidFill>
                  <a:schemeClr val="bg1">
                    <a:lumMod val="50000"/>
                  </a:schemeClr>
                </a:solidFill>
                <a:latin typeface="+mn-ea"/>
                <a:cs typeface="Levenim MT" pitchFamily="2" charset="-79"/>
                <a:sym typeface="+mn-ea"/>
              </a:rPr>
              <a:t>       </a:t>
            </a:r>
            <a:r>
              <a:rPr lang="zh-CN" altLang="en-US" dirty="0">
                <a:latin typeface="+mn-ea"/>
                <a:sym typeface="+mn-ea"/>
              </a:rPr>
              <a:t>在实际情况中，两个变量之间的关系不可能完全是线性的，</a:t>
            </a:r>
            <a:r>
              <a:rPr lang="zh-CN" altLang="en-US" dirty="0">
                <a:solidFill>
                  <a:srgbClr val="D24132"/>
                </a:solidFill>
                <a:latin typeface="+mn-ea"/>
                <a:sym typeface="+mn-ea"/>
              </a:rPr>
              <a:t>如人工、材料的变化等不确定因素的影响，引起工程造价在不同的时间内可能有较大的波动</a:t>
            </a:r>
            <a:r>
              <a:rPr lang="zh-CN" altLang="en-US" dirty="0">
                <a:latin typeface="+mn-ea"/>
                <a:sym typeface="+mn-ea"/>
              </a:rPr>
              <a:t>，按线性回归拟合的直线方程与实际情况就会产生较大的误差。显然用线性模型不能准确地解决此类问题。</a:t>
            </a:r>
            <a:endParaRPr lang="zh-CN" altLang="en-US" dirty="0">
              <a:latin typeface="+mn-ea"/>
              <a:sym typeface="+mn-ea"/>
            </a:endParaRPr>
          </a:p>
          <a:p>
            <a:r>
              <a:rPr lang="en-US" altLang="zh-CN" dirty="0">
                <a:solidFill>
                  <a:schemeClr val="bg1">
                    <a:lumMod val="50000"/>
                  </a:schemeClr>
                </a:solidFill>
                <a:latin typeface="+mn-ea"/>
                <a:cs typeface="Levenim MT" pitchFamily="2" charset="-79"/>
                <a:sym typeface="+mn-ea"/>
              </a:rPr>
              <a:t>       </a:t>
            </a:r>
            <a:r>
              <a:rPr lang="zh-CN" altLang="en-US" dirty="0">
                <a:latin typeface="+mn-ea"/>
                <a:sym typeface="+mn-ea"/>
              </a:rPr>
              <a:t>我们尝试采用其他模型去解决这个问题，可能</a:t>
            </a:r>
            <a:r>
              <a:rPr lang="zh-CN" altLang="en-US" dirty="0">
                <a:latin typeface="+mn-ea"/>
                <a:sym typeface="+mn-ea"/>
              </a:rPr>
              <a:t>最终是一个曲线方程，即需要用曲线回归数学模型来解决这类现象的预测问题。例如采用指数曲线方程。</a:t>
            </a:r>
            <a:endParaRPr lang="en-US" altLang="zh-CN" dirty="0">
              <a:latin typeface="+mn-ea"/>
              <a:sym typeface="+mn-ea"/>
            </a:endParaRPr>
          </a:p>
          <a:p>
            <a:endParaRPr lang="en-US" altLang="zh-CN" dirty="0">
              <a:latin typeface="+mn-ea"/>
              <a:sym typeface="+mn-ea"/>
            </a:endParaRPr>
          </a:p>
          <a:p>
            <a:endParaRPr lang="zh-CN" altLang="en-US" dirty="0">
              <a:latin typeface="+mn-ea"/>
            </a:endParaRPr>
          </a:p>
        </p:txBody>
      </p:sp>
      <p:sp>
        <p:nvSpPr>
          <p:cNvPr id="29" name="矩形 28"/>
          <p:cNvSpPr/>
          <p:nvPr>
            <p:custDataLst>
              <p:tags r:id="rId3"/>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0" y="224604"/>
            <a:ext cx="4994275" cy="480060"/>
            <a:chOff x="0" y="557"/>
            <a:chExt cx="7865" cy="756"/>
          </a:xfrm>
        </p:grpSpPr>
        <p:grpSp>
          <p:nvGrpSpPr>
            <p:cNvPr id="25" name="组合 24"/>
            <p:cNvGrpSpPr/>
            <p:nvPr/>
          </p:nvGrpSpPr>
          <p:grpSpPr>
            <a:xfrm>
              <a:off x="299" y="557"/>
              <a:ext cx="7566" cy="756"/>
              <a:chOff x="-442" y="540"/>
              <a:chExt cx="7566" cy="756"/>
            </a:xfrm>
          </p:grpSpPr>
          <p:grpSp>
            <p:nvGrpSpPr>
              <p:cNvPr id="27" name="组合 26"/>
              <p:cNvGrpSpPr/>
              <p:nvPr/>
            </p:nvGrpSpPr>
            <p:grpSpPr>
              <a:xfrm>
                <a:off x="-442" y="540"/>
                <a:ext cx="7566" cy="756"/>
                <a:chOff x="-426" y="540"/>
                <a:chExt cx="7298" cy="756"/>
              </a:xfrm>
            </p:grpSpPr>
            <p:sp>
              <p:nvSpPr>
                <p:cNvPr id="30" name="矩形 29"/>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204" y="603"/>
                <a:ext cx="7328" cy="628"/>
              </a:xfrm>
              <a:prstGeom prst="rect">
                <a:avLst/>
              </a:prstGeom>
              <a:noFill/>
            </p:spPr>
            <p:txBody>
              <a:bodyPr wrap="square" rtlCol="0">
                <a:spAutoFit/>
              </a:bodyPr>
              <a:lstStyle/>
              <a:p>
                <a:r>
                  <a:rPr lang="zh-CN" altLang="en-US" sz="2000" b="1" dirty="0">
                    <a:solidFill>
                      <a:schemeClr val="bg1"/>
                    </a:solidFill>
                  </a:rPr>
                  <a:t>工程效能评估</a:t>
                </a:r>
                <a:r>
                  <a:rPr lang="en-US" altLang="zh-CN" sz="2000" b="1" dirty="0">
                    <a:solidFill>
                      <a:schemeClr val="bg1"/>
                    </a:solidFill>
                    <a:latin typeface="+mn-ea"/>
                    <a:sym typeface="+mn-ea"/>
                  </a:rPr>
                  <a:t>----</a:t>
                </a:r>
                <a:r>
                  <a:rPr lang="zh-CN" altLang="en-US" sz="2000" b="1" dirty="0">
                    <a:solidFill>
                      <a:schemeClr val="bg1"/>
                    </a:solidFill>
                    <a:sym typeface="+mn-ea"/>
                  </a:rPr>
                  <a:t>拟合模型预测</a:t>
                </a:r>
                <a:endParaRPr lang="zh-CN" altLang="en-US" sz="2000" b="1" dirty="0">
                  <a:solidFill>
                    <a:schemeClr val="bg1"/>
                  </a:solidFill>
                </a:endParaRPr>
              </a:p>
            </p:txBody>
          </p:sp>
        </p:grpSp>
        <p:sp>
          <p:nvSpPr>
            <p:cNvPr id="26" name="矩形 25"/>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319520" y="3933190"/>
            <a:ext cx="4478655" cy="2861310"/>
          </a:xfrm>
          <a:prstGeom prst="rect">
            <a:avLst/>
          </a:prstGeom>
          <a:noFill/>
        </p:spPr>
        <p:txBody>
          <a:bodyPr wrap="square" rtlCol="0" anchor="t">
            <a:spAutoFit/>
          </a:bodyPr>
          <a:p>
            <a:r>
              <a:rPr lang="en-US" altLang="zh-CN" dirty="0">
                <a:solidFill>
                  <a:schemeClr val="bg1">
                    <a:lumMod val="50000"/>
                  </a:schemeClr>
                </a:solidFill>
                <a:latin typeface="+mn-ea"/>
                <a:cs typeface="Levenim MT" pitchFamily="2" charset="-79"/>
                <a:sym typeface="+mn-ea"/>
              </a:rPr>
              <a:t>       </a:t>
            </a:r>
            <a:r>
              <a:rPr lang="zh-CN" altLang="en-US" dirty="0">
                <a:latin typeface="+mn-ea"/>
                <a:sym typeface="+mn-ea"/>
              </a:rPr>
              <a:t>由于在一般工程中，按时间序列的工程规模与农民工需求量之间具有很强的相关性，因此可以建立工程规模的自回归模型，并对其发展变化趋势进行预测。</a:t>
            </a:r>
            <a:endParaRPr lang="zh-CN" altLang="en-US" dirty="0">
              <a:latin typeface="+mn-ea"/>
              <a:sym typeface="+mn-ea"/>
            </a:endParaRPr>
          </a:p>
          <a:p>
            <a:endParaRPr lang="zh-CN" altLang="en-US" dirty="0">
              <a:latin typeface="+mn-ea"/>
              <a:sym typeface="+mn-ea"/>
            </a:endParaRPr>
          </a:p>
          <a:p>
            <a:r>
              <a:rPr lang="en-US" altLang="zh-CN" dirty="0">
                <a:solidFill>
                  <a:schemeClr val="bg1">
                    <a:lumMod val="50000"/>
                  </a:schemeClr>
                </a:solidFill>
                <a:latin typeface="+mn-ea"/>
                <a:cs typeface="Levenim MT" pitchFamily="2" charset="-79"/>
                <a:sym typeface="+mn-ea"/>
              </a:rPr>
              <a:t>       </a:t>
            </a:r>
            <a:r>
              <a:rPr lang="zh-CN" altLang="en-US" dirty="0">
                <a:latin typeface="+mn-ea"/>
                <a:sym typeface="+mn-ea"/>
              </a:rPr>
              <a:t>通过</a:t>
            </a:r>
            <a:r>
              <a:rPr lang="zh-CN" altLang="en-US" dirty="0">
                <a:solidFill>
                  <a:srgbClr val="D24132"/>
                </a:solidFill>
                <a:latin typeface="+mn-ea"/>
                <a:sym typeface="+mn-ea"/>
              </a:rPr>
              <a:t>不同模型</a:t>
            </a:r>
            <a:r>
              <a:rPr lang="zh-CN" altLang="en-US" dirty="0">
                <a:latin typeface="+mn-ea"/>
                <a:sym typeface="+mn-ea"/>
              </a:rPr>
              <a:t>对比分析，以及对</a:t>
            </a:r>
            <a:r>
              <a:rPr lang="zh-CN" altLang="en-US" dirty="0">
                <a:solidFill>
                  <a:srgbClr val="D24132"/>
                </a:solidFill>
                <a:latin typeface="+mn-ea"/>
                <a:sym typeface="+mn-ea"/>
              </a:rPr>
              <a:t>不同维度指标</a:t>
            </a:r>
            <a:r>
              <a:rPr lang="zh-CN" altLang="en-US" dirty="0">
                <a:latin typeface="+mn-ea"/>
                <a:sym typeface="+mn-ea"/>
              </a:rPr>
              <a:t>在</a:t>
            </a:r>
            <a:r>
              <a:rPr lang="zh-CN" altLang="en-US" dirty="0">
                <a:solidFill>
                  <a:srgbClr val="D24132"/>
                </a:solidFill>
                <a:latin typeface="+mn-ea"/>
                <a:sym typeface="+mn-ea"/>
              </a:rPr>
              <a:t>不同权重</a:t>
            </a:r>
            <a:r>
              <a:rPr lang="zh-CN" altLang="en-US" dirty="0">
                <a:latin typeface="+mn-ea"/>
                <a:sym typeface="+mn-ea"/>
              </a:rPr>
              <a:t>下得出的预测结果进行比较分析，得出</a:t>
            </a:r>
            <a:r>
              <a:rPr lang="zh-CN" altLang="en-US" dirty="0">
                <a:latin typeface="+mn-ea"/>
                <a:sym typeface="+mn-ea"/>
              </a:rPr>
              <a:t>最优结果。</a:t>
            </a:r>
            <a:endParaRPr lang="zh-CN" altLang="en-US" dirty="0">
              <a:latin typeface="+mn-ea"/>
              <a:sym typeface="+mn-ea"/>
            </a:endParaRPr>
          </a:p>
          <a:p>
            <a:endParaRPr lang="zh-CN" altLang="en-US"/>
          </a:p>
          <a:p>
            <a:endParaRPr lang="zh-CN" altLang="en-US"/>
          </a:p>
        </p:txBody>
      </p:sp>
    </p:spTree>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77825" y="1368425"/>
            <a:ext cx="3709035" cy="1199515"/>
          </a:xfrm>
          <a:prstGeom prst="roundRect">
            <a:avLst/>
          </a:prstGeom>
          <a:noFill/>
          <a:ln w="28575">
            <a:solidFill>
              <a:srgbClr val="167C9C"/>
            </a:solidFill>
            <a:prstDash val="dashDot"/>
          </a:ln>
          <a:extLst>
            <a:ext uri="{909E8E84-426E-40DD-AFC4-6F175D3DCCD1}">
              <a14:hiddenFill xmlns:a14="http://schemas.microsoft.com/office/drawing/2010/main">
                <a:solidFill>
                  <a:schemeClr val="accent1">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531223" y="1506959"/>
            <a:ext cx="3401786" cy="2584450"/>
          </a:xfrm>
          <a:prstGeom prst="rect">
            <a:avLst/>
          </a:prstGeom>
          <a:noFill/>
        </p:spPr>
        <p:txBody>
          <a:bodyPr wrap="square" rtlCol="0">
            <a:spAutoFit/>
          </a:bodyPr>
          <a:lstStyle/>
          <a:p>
            <a:r>
              <a:rPr lang="en-US" altLang="zh-CN" dirty="0">
                <a:solidFill>
                  <a:schemeClr val="bg1">
                    <a:lumMod val="50000"/>
                  </a:schemeClr>
                </a:solidFill>
                <a:latin typeface="+mn-ea"/>
                <a:cs typeface="Levenim MT" pitchFamily="2" charset="-79"/>
                <a:sym typeface="+mn-ea"/>
              </a:rPr>
              <a:t>       </a:t>
            </a:r>
            <a:r>
              <a:rPr lang="zh-CN" altLang="en-US" dirty="0"/>
              <a:t>根据项目历史数据做模型拟合，用于预测项目工时，支出等相关关键指标内容。</a:t>
            </a:r>
            <a:endParaRPr lang="zh-CN" altLang="en-US" dirty="0"/>
          </a:p>
          <a:p>
            <a:endParaRPr lang="zh-CN" altLang="en-US" dirty="0"/>
          </a:p>
          <a:p>
            <a:endParaRPr lang="zh-CN" altLang="en-US" dirty="0"/>
          </a:p>
          <a:p>
            <a:endParaRPr lang="zh-CN" altLang="en-US" dirty="0"/>
          </a:p>
          <a:p>
            <a:r>
              <a:rPr lang="en-US" altLang="zh-CN" dirty="0">
                <a:solidFill>
                  <a:schemeClr val="bg1">
                    <a:lumMod val="50000"/>
                  </a:schemeClr>
                </a:solidFill>
                <a:latin typeface="+mn-ea"/>
                <a:cs typeface="Levenim MT" pitchFamily="2" charset="-79"/>
                <a:sym typeface="+mn-ea"/>
              </a:rPr>
              <a:t>       </a:t>
            </a:r>
            <a:r>
              <a:rPr lang="zh-CN" altLang="en-US" dirty="0"/>
              <a:t>以简单的</a:t>
            </a:r>
            <a:r>
              <a:rPr lang="zh-CN" altLang="en-US" dirty="0">
                <a:solidFill>
                  <a:srgbClr val="D24132"/>
                </a:solidFill>
              </a:rPr>
              <a:t>线性回归</a:t>
            </a:r>
            <a:r>
              <a:rPr lang="zh-CN" altLang="en-US" dirty="0"/>
              <a:t>算法说明我们如何得到拟合</a:t>
            </a:r>
            <a:r>
              <a:rPr lang="zh-CN" altLang="en-US" dirty="0"/>
              <a:t>直线，可用数学公式表达如下：</a:t>
            </a:r>
            <a:endParaRPr lang="zh-CN" altLang="en-US" dirty="0"/>
          </a:p>
        </p:txBody>
      </p:sp>
      <p:grpSp>
        <p:nvGrpSpPr>
          <p:cNvPr id="7" name="组合 6"/>
          <p:cNvGrpSpPr/>
          <p:nvPr/>
        </p:nvGrpSpPr>
        <p:grpSpPr>
          <a:xfrm>
            <a:off x="624205" y="4267835"/>
            <a:ext cx="2886710" cy="2049780"/>
            <a:chOff x="837" y="5860"/>
            <a:chExt cx="4874" cy="3642"/>
          </a:xfrm>
        </p:grpSpPr>
        <p:pic>
          <p:nvPicPr>
            <p:cNvPr id="1026" name="Picture 2" descr="在这里插入图片描述"/>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837" y="5860"/>
              <a:ext cx="4874" cy="364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650" y="9182"/>
              <a:ext cx="4061" cy="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231640" y="911860"/>
            <a:ext cx="7758430" cy="5449570"/>
            <a:chOff x="6664" y="1436"/>
            <a:chExt cx="12218" cy="8582"/>
          </a:xfrm>
        </p:grpSpPr>
        <p:pic>
          <p:nvPicPr>
            <p:cNvPr id="1028" name="Picture 4" descr="在这里插入图片描述"/>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6664" y="1436"/>
              <a:ext cx="12218" cy="858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4821" y="9610"/>
              <a:ext cx="4061" cy="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custDataLst>
              <p:tags r:id="rId6"/>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0" y="224604"/>
            <a:ext cx="4994275" cy="480060"/>
            <a:chOff x="0" y="557"/>
            <a:chExt cx="7865" cy="756"/>
          </a:xfrm>
        </p:grpSpPr>
        <p:grpSp>
          <p:nvGrpSpPr>
            <p:cNvPr id="34" name="组合 33"/>
            <p:cNvGrpSpPr/>
            <p:nvPr/>
          </p:nvGrpSpPr>
          <p:grpSpPr>
            <a:xfrm>
              <a:off x="299" y="557"/>
              <a:ext cx="7566" cy="756"/>
              <a:chOff x="-442" y="540"/>
              <a:chExt cx="7566" cy="756"/>
            </a:xfrm>
          </p:grpSpPr>
          <p:grpSp>
            <p:nvGrpSpPr>
              <p:cNvPr id="36" name="组合 35"/>
              <p:cNvGrpSpPr/>
              <p:nvPr/>
            </p:nvGrpSpPr>
            <p:grpSpPr>
              <a:xfrm>
                <a:off x="-442" y="540"/>
                <a:ext cx="7566" cy="756"/>
                <a:chOff x="-426" y="540"/>
                <a:chExt cx="7298" cy="756"/>
              </a:xfrm>
            </p:grpSpPr>
            <p:sp>
              <p:nvSpPr>
                <p:cNvPr id="38" name="矩形 37"/>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204" y="603"/>
                <a:ext cx="7328" cy="628"/>
              </a:xfrm>
              <a:prstGeom prst="rect">
                <a:avLst/>
              </a:prstGeom>
              <a:noFill/>
            </p:spPr>
            <p:txBody>
              <a:bodyPr wrap="square" rtlCol="0">
                <a:spAutoFit/>
              </a:bodyPr>
              <a:lstStyle/>
              <a:p>
                <a:r>
                  <a:rPr lang="zh-CN" altLang="en-US" sz="2000" b="1" dirty="0">
                    <a:solidFill>
                      <a:schemeClr val="bg1"/>
                    </a:solidFill>
                  </a:rPr>
                  <a:t>工程效能评估</a:t>
                </a:r>
                <a:r>
                  <a:rPr lang="en-US" altLang="zh-CN" sz="2000" b="1" dirty="0">
                    <a:solidFill>
                      <a:schemeClr val="bg1"/>
                    </a:solidFill>
                    <a:latin typeface="+mn-ea"/>
                    <a:sym typeface="+mn-ea"/>
                  </a:rPr>
                  <a:t>----</a:t>
                </a:r>
                <a:r>
                  <a:rPr lang="zh-CN" altLang="en-US" sz="2000" b="1" dirty="0">
                    <a:solidFill>
                      <a:schemeClr val="bg1"/>
                    </a:solidFill>
                    <a:sym typeface="+mn-ea"/>
                  </a:rPr>
                  <a:t>拟合模型预测</a:t>
                </a:r>
                <a:endParaRPr lang="zh-CN" altLang="en-US" sz="2000" b="1" dirty="0">
                  <a:solidFill>
                    <a:schemeClr val="bg1"/>
                  </a:solidFill>
                </a:endParaRPr>
              </a:p>
            </p:txBody>
          </p:sp>
        </p:grpSp>
        <p:sp>
          <p:nvSpPr>
            <p:cNvPr id="35" name="矩形 34"/>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7"/>
    </p:custData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custDataLst>
              <p:tags r:id="rId1"/>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rcRect t="6671" r="2449" b="12380"/>
          <a:stretch>
            <a:fillRect/>
          </a:stretch>
        </p:blipFill>
        <p:spPr>
          <a:xfrm>
            <a:off x="1133554" y="1466945"/>
            <a:ext cx="4091757" cy="1252437"/>
          </a:xfrm>
          <a:prstGeom prst="rect">
            <a:avLst/>
          </a:prstGeom>
        </p:spPr>
      </p:pic>
      <p:sp>
        <p:nvSpPr>
          <p:cNvPr id="2" name="文本框 1"/>
          <p:cNvSpPr txBox="1"/>
          <p:nvPr/>
        </p:nvSpPr>
        <p:spPr>
          <a:xfrm>
            <a:off x="6456040" y="1460427"/>
            <a:ext cx="2390569" cy="1231900"/>
          </a:xfrm>
          <a:prstGeom prst="rect">
            <a:avLst/>
          </a:prstGeom>
          <a:noFill/>
        </p:spPr>
        <p:txBody>
          <a:bodyPr wrap="square" rtlCol="0" anchor="t">
            <a:spAutoFit/>
          </a:bodyPr>
          <a:lstStyle/>
          <a:p>
            <a:r>
              <a:rPr lang="zh-CN" altLang="en-US" sz="1400" dirty="0">
                <a:sym typeface="+mn-ea"/>
              </a:rPr>
              <a:t>数据集中的每个点  </a:t>
            </a:r>
            <a:r>
              <a:rPr lang="en-US" altLang="zh-CN" sz="1400" dirty="0">
                <a:sym typeface="+mn-ea"/>
              </a:rPr>
              <a:t>X</a:t>
            </a:r>
            <a:r>
              <a:rPr lang="en-US" altLang="zh-CN" sz="1400" baseline="-25000" dirty="0">
                <a:sym typeface="+mn-ea"/>
              </a:rPr>
              <a:t>i  </a:t>
            </a:r>
            <a:r>
              <a:rPr lang="zh-CN" altLang="en-US" sz="1400" dirty="0">
                <a:sym typeface="+mn-ea"/>
              </a:rPr>
              <a:t>都有：</a:t>
            </a:r>
            <a:endParaRPr lang="zh-CN" altLang="en-US" sz="1400" dirty="0"/>
          </a:p>
          <a:p>
            <a:endParaRPr lang="zh-CN" altLang="en-US" sz="1400" dirty="0"/>
          </a:p>
          <a:p>
            <a:pPr marL="285750" indent="-285750">
              <a:lnSpc>
                <a:spcPct val="110000"/>
              </a:lnSpc>
              <a:buFont typeface="Arial" panose="020B0604020202020204" pitchFamily="34" charset="0"/>
              <a:buChar char="•"/>
            </a:pPr>
            <a:r>
              <a:rPr lang="en-US" altLang="zh-CN" sz="1400" dirty="0">
                <a:sym typeface="+mn-ea"/>
              </a:rPr>
              <a:t>6</a:t>
            </a:r>
            <a:r>
              <a:rPr lang="zh-CN" altLang="en-US" sz="1400" dirty="0">
                <a:sym typeface="+mn-ea"/>
              </a:rPr>
              <a:t>0% 的数据进入 D</a:t>
            </a:r>
            <a:r>
              <a:rPr lang="en-US" altLang="zh-CN" sz="1400" baseline="-25000" dirty="0" err="1">
                <a:sym typeface="+mn-ea"/>
              </a:rPr>
              <a:t>Tr</a:t>
            </a:r>
            <a:r>
              <a:rPr lang="zh-CN" altLang="en-US" sz="1400" baseline="-25000" dirty="0">
                <a:sym typeface="+mn-ea"/>
              </a:rPr>
              <a:t>ain</a:t>
            </a:r>
            <a:r>
              <a:rPr lang="zh-CN" altLang="en-US" sz="1400" dirty="0">
                <a:sym typeface="+mn-ea"/>
              </a:rPr>
              <a:t> </a:t>
            </a:r>
            <a:endParaRPr lang="zh-CN" altLang="en-US" sz="1400" dirty="0"/>
          </a:p>
          <a:p>
            <a:pPr marL="285750" indent="-285750">
              <a:lnSpc>
                <a:spcPct val="110000"/>
              </a:lnSpc>
              <a:buFont typeface="Arial" panose="020B0604020202020204" pitchFamily="34" charset="0"/>
              <a:buChar char="•"/>
            </a:pPr>
            <a:r>
              <a:rPr lang="zh-CN" altLang="en-US" sz="1400" dirty="0">
                <a:sym typeface="+mn-ea"/>
              </a:rPr>
              <a:t>20% 的数据进入 D</a:t>
            </a:r>
            <a:r>
              <a:rPr lang="en-US" altLang="zh-CN" sz="1400" baseline="-25000" dirty="0">
                <a:sym typeface="+mn-ea"/>
              </a:rPr>
              <a:t>T</a:t>
            </a:r>
            <a:r>
              <a:rPr lang="zh-CN" altLang="en-US" sz="1400" baseline="-25000" dirty="0">
                <a:sym typeface="+mn-ea"/>
              </a:rPr>
              <a:t>est</a:t>
            </a:r>
            <a:endParaRPr lang="zh-CN" altLang="en-US" sz="1400" dirty="0"/>
          </a:p>
          <a:p>
            <a:pPr marL="285750" indent="-285750">
              <a:lnSpc>
                <a:spcPct val="110000"/>
              </a:lnSpc>
              <a:buFont typeface="Arial" panose="020B0604020202020204" pitchFamily="34" charset="0"/>
              <a:buChar char="•"/>
            </a:pPr>
            <a:r>
              <a:rPr lang="zh-CN" altLang="en-US" sz="1400" dirty="0">
                <a:sym typeface="+mn-ea"/>
              </a:rPr>
              <a:t>20% 的数据进入验证</a:t>
            </a:r>
            <a:endParaRPr lang="zh-CN" altLang="en-US" sz="1400" dirty="0"/>
          </a:p>
        </p:txBody>
      </p:sp>
      <p:sp>
        <p:nvSpPr>
          <p:cNvPr id="17" name="文本框 16"/>
          <p:cNvSpPr txBox="1"/>
          <p:nvPr/>
        </p:nvSpPr>
        <p:spPr>
          <a:xfrm>
            <a:off x="824106" y="1036320"/>
            <a:ext cx="8717280" cy="337185"/>
          </a:xfrm>
          <a:prstGeom prst="rect">
            <a:avLst/>
          </a:prstGeom>
          <a:noFill/>
        </p:spPr>
        <p:txBody>
          <a:bodyPr wrap="none" rtlCol="0" anchor="t">
            <a:spAutoFit/>
          </a:bodyPr>
          <a:lstStyle/>
          <a:p>
            <a:r>
              <a:rPr lang="zh-CN" altLang="en-US" sz="1600" dirty="0">
                <a:sym typeface="+mn-ea"/>
              </a:rPr>
              <a:t>通常，在传统的机器学习方法中，我们将数据随机拆分为</a:t>
            </a:r>
            <a:r>
              <a:rPr lang="zh-CN" altLang="en-US" sz="1600" b="1" dirty="0">
                <a:solidFill>
                  <a:srgbClr val="C00000"/>
                </a:solidFill>
                <a:sym typeface="+mn-ea"/>
              </a:rPr>
              <a:t>训练数据、测试数据和交叉验证数据</a:t>
            </a:r>
            <a:r>
              <a:rPr lang="zh-CN" altLang="en-US" sz="1600" dirty="0">
                <a:sym typeface="+mn-ea"/>
              </a:rPr>
              <a:t>。</a:t>
            </a:r>
            <a:endParaRPr lang="zh-CN" altLang="en-US" sz="1600" dirty="0"/>
          </a:p>
        </p:txBody>
      </p:sp>
      <p:sp>
        <p:nvSpPr>
          <p:cNvPr id="32" name="文本框 16"/>
          <p:cNvSpPr txBox="1"/>
          <p:nvPr/>
        </p:nvSpPr>
        <p:spPr>
          <a:xfrm>
            <a:off x="824106" y="3212816"/>
            <a:ext cx="6942455" cy="341376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pPr>
            <a:r>
              <a:rPr lang="en-US" altLang="zh-CN" dirty="0">
                <a:sym typeface="+mn-ea"/>
              </a:rPr>
              <a:t>1. </a:t>
            </a:r>
            <a:r>
              <a:rPr lang="zh-CN" altLang="en-US" dirty="0">
                <a:sym typeface="+mn-ea"/>
              </a:rPr>
              <a:t>RMSE</a:t>
            </a:r>
            <a:r>
              <a:rPr lang="en-US" altLang="zh-CN" dirty="0">
                <a:sym typeface="+mn-ea"/>
              </a:rPr>
              <a:t>(R</a:t>
            </a:r>
            <a:r>
              <a:rPr lang="zh-CN" altLang="en-US" dirty="0">
                <a:sym typeface="+mn-ea"/>
              </a:rPr>
              <a:t>oot </a:t>
            </a:r>
            <a:r>
              <a:rPr lang="en-US" altLang="zh-CN" dirty="0">
                <a:sym typeface="+mn-ea"/>
              </a:rPr>
              <a:t>M</a:t>
            </a:r>
            <a:r>
              <a:rPr lang="zh-CN" altLang="en-US" dirty="0">
                <a:sym typeface="+mn-ea"/>
              </a:rPr>
              <a:t>ean </a:t>
            </a:r>
            <a:r>
              <a:rPr lang="en-US" altLang="zh-CN" dirty="0">
                <a:sym typeface="+mn-ea"/>
              </a:rPr>
              <a:t>S</a:t>
            </a:r>
            <a:r>
              <a:rPr lang="zh-CN" altLang="en-US" dirty="0">
                <a:sym typeface="+mn-ea"/>
              </a:rPr>
              <a:t>quare </a:t>
            </a:r>
            <a:r>
              <a:rPr lang="en-US" altLang="zh-CN" dirty="0">
                <a:sym typeface="+mn-ea"/>
              </a:rPr>
              <a:t>E</a:t>
            </a:r>
            <a:r>
              <a:rPr lang="zh-CN" altLang="en-US" dirty="0">
                <a:sym typeface="+mn-ea"/>
              </a:rPr>
              <a:t>rror</a:t>
            </a:r>
            <a:r>
              <a:rPr lang="en-US" altLang="zh-CN" dirty="0">
                <a:sym typeface="+mn-ea"/>
              </a:rPr>
              <a:t>, </a:t>
            </a:r>
            <a:r>
              <a:rPr lang="zh-CN" altLang="en-US" dirty="0">
                <a:sym typeface="+mn-ea"/>
              </a:rPr>
              <a:t>平方根误差</a:t>
            </a:r>
            <a:r>
              <a:rPr lang="en-US" altLang="zh-CN" dirty="0">
                <a:sym typeface="+mn-ea"/>
              </a:rPr>
              <a:t>)</a:t>
            </a:r>
            <a:endParaRPr lang="zh-CN" altLang="en-US" dirty="0">
              <a:sym typeface="+mn-ea"/>
            </a:endParaRPr>
          </a:p>
          <a:p>
            <a:pPr algn="l">
              <a:lnSpc>
                <a:spcPct val="110000"/>
              </a:lnSpc>
            </a:pPr>
            <a:endParaRPr lang="zh-CN" altLang="en-US" dirty="0">
              <a:sym typeface="+mn-ea"/>
            </a:endParaRPr>
          </a:p>
          <a:p>
            <a:pPr algn="l">
              <a:lnSpc>
                <a:spcPct val="110000"/>
              </a:lnSpc>
            </a:pPr>
            <a:endParaRPr lang="zh-CN" altLang="en-US" dirty="0">
              <a:sym typeface="+mn-ea"/>
            </a:endParaRPr>
          </a:p>
          <a:p>
            <a:pPr algn="l">
              <a:lnSpc>
                <a:spcPct val="110000"/>
              </a:lnSpc>
            </a:pPr>
            <a:r>
              <a:rPr lang="en-US" altLang="zh-CN" dirty="0">
                <a:sym typeface="+mn-ea"/>
              </a:rPr>
              <a:t>2. </a:t>
            </a:r>
            <a:r>
              <a:rPr lang="zh-CN" altLang="en-US" dirty="0">
                <a:sym typeface="+mn-ea"/>
              </a:rPr>
              <a:t>均方差（mean squared error）</a:t>
            </a:r>
            <a:endParaRPr lang="zh-CN" altLang="en-US" dirty="0">
              <a:sym typeface="+mn-ea"/>
            </a:endParaRPr>
          </a:p>
          <a:p>
            <a:pPr algn="l">
              <a:lnSpc>
                <a:spcPct val="110000"/>
              </a:lnSpc>
            </a:pPr>
            <a:endParaRPr lang="en-US" altLang="zh-CN" dirty="0">
              <a:sym typeface="+mn-ea"/>
            </a:endParaRPr>
          </a:p>
          <a:p>
            <a:pPr algn="l">
              <a:lnSpc>
                <a:spcPct val="110000"/>
              </a:lnSpc>
            </a:pPr>
            <a:endParaRPr lang="zh-CN" altLang="en-US" dirty="0">
              <a:sym typeface="+mn-ea"/>
            </a:endParaRPr>
          </a:p>
          <a:p>
            <a:pPr algn="l">
              <a:lnSpc>
                <a:spcPct val="110000"/>
              </a:lnSpc>
            </a:pPr>
            <a:r>
              <a:rPr lang="en-US" altLang="zh-CN" dirty="0">
                <a:sym typeface="+mn-ea"/>
              </a:rPr>
              <a:t>3. </a:t>
            </a:r>
            <a:r>
              <a:rPr lang="zh-CN" altLang="en-US" dirty="0">
                <a:sym typeface="+mn-ea"/>
              </a:rPr>
              <a:t>平均绝对误差（mean_absolute_error）</a:t>
            </a:r>
            <a:endParaRPr lang="zh-CN" altLang="en-US" dirty="0"/>
          </a:p>
          <a:p>
            <a:pPr algn="l">
              <a:lnSpc>
                <a:spcPct val="110000"/>
              </a:lnSpc>
            </a:pPr>
            <a:endParaRPr lang="zh-CN" altLang="en-US" dirty="0">
              <a:sym typeface="+mn-ea"/>
            </a:endParaRPr>
          </a:p>
          <a:p>
            <a:pPr algn="l">
              <a:lnSpc>
                <a:spcPct val="110000"/>
              </a:lnSpc>
            </a:pPr>
            <a:endParaRPr lang="zh-CN" altLang="en-US" dirty="0">
              <a:sym typeface="+mn-ea"/>
            </a:endParaRPr>
          </a:p>
          <a:p>
            <a:pPr algn="l">
              <a:lnSpc>
                <a:spcPct val="110000"/>
              </a:lnSpc>
            </a:pPr>
            <a:r>
              <a:rPr lang="en-US" altLang="zh-CN" dirty="0">
                <a:sym typeface="+mn-ea"/>
              </a:rPr>
              <a:t>4. </a:t>
            </a:r>
            <a:r>
              <a:rPr lang="zh-CN" altLang="en-US" dirty="0">
                <a:sym typeface="+mn-ea"/>
              </a:rPr>
              <a:t>中值绝对误差（Median absolute error）</a:t>
            </a:r>
            <a:endParaRPr lang="zh-CN" altLang="en-US" dirty="0"/>
          </a:p>
          <a:p>
            <a:pPr algn="l"/>
            <a:endParaRPr lang="zh-CN" altLang="en-US" dirty="0">
              <a:sym typeface="+mn-ea"/>
            </a:endParaRPr>
          </a:p>
        </p:txBody>
      </p:sp>
      <p:pic>
        <p:nvPicPr>
          <p:cNvPr id="7" name="图片 6"/>
          <p:cNvPicPr>
            <a:picLocks noChangeAspect="1"/>
          </p:cNvPicPr>
          <p:nvPr/>
        </p:nvPicPr>
        <p:blipFill>
          <a:blip r:embed="rId3"/>
          <a:stretch>
            <a:fillRect/>
          </a:stretch>
        </p:blipFill>
        <p:spPr>
          <a:xfrm>
            <a:off x="6240290" y="3073288"/>
            <a:ext cx="2622994" cy="3257438"/>
          </a:xfrm>
          <a:prstGeom prst="rect">
            <a:avLst/>
          </a:prstGeom>
        </p:spPr>
      </p:pic>
      <p:sp>
        <p:nvSpPr>
          <p:cNvPr id="33" name="圆角矩形 32"/>
          <p:cNvSpPr/>
          <p:nvPr/>
        </p:nvSpPr>
        <p:spPr>
          <a:xfrm>
            <a:off x="356429" y="2910239"/>
            <a:ext cx="10584098" cy="3555107"/>
          </a:xfrm>
          <a:prstGeom prst="roundRect">
            <a:avLst/>
          </a:prstGeom>
          <a:noFill/>
          <a:ln w="19050">
            <a:solidFill>
              <a:srgbClr val="167C9C"/>
            </a:solidFill>
            <a:prstDash val="dashDot"/>
          </a:ln>
          <a:extLst>
            <a:ext uri="{909E8E84-426E-40DD-AFC4-6F175D3DCCD1}">
              <a14:hiddenFill xmlns:a14="http://schemas.microsoft.com/office/drawing/2010/main">
                <a:solidFill>
                  <a:schemeClr val="accent1">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0" y="224604"/>
            <a:ext cx="4994275" cy="480060"/>
            <a:chOff x="0" y="557"/>
            <a:chExt cx="7865" cy="756"/>
          </a:xfrm>
        </p:grpSpPr>
        <p:grpSp>
          <p:nvGrpSpPr>
            <p:cNvPr id="35" name="组合 34"/>
            <p:cNvGrpSpPr/>
            <p:nvPr/>
          </p:nvGrpSpPr>
          <p:grpSpPr>
            <a:xfrm>
              <a:off x="299" y="557"/>
              <a:ext cx="7566" cy="756"/>
              <a:chOff x="-442" y="540"/>
              <a:chExt cx="7566" cy="756"/>
            </a:xfrm>
          </p:grpSpPr>
          <p:grpSp>
            <p:nvGrpSpPr>
              <p:cNvPr id="37" name="组合 36"/>
              <p:cNvGrpSpPr/>
              <p:nvPr/>
            </p:nvGrpSpPr>
            <p:grpSpPr>
              <a:xfrm>
                <a:off x="-442" y="540"/>
                <a:ext cx="7566" cy="756"/>
                <a:chOff x="-426" y="540"/>
                <a:chExt cx="7298" cy="756"/>
              </a:xfrm>
            </p:grpSpPr>
            <p:sp>
              <p:nvSpPr>
                <p:cNvPr id="39" name="矩形 38"/>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工程效能评估</a:t>
                </a:r>
                <a:r>
                  <a:rPr lang="en-US" altLang="zh-CN" sz="2000" b="1" dirty="0">
                    <a:solidFill>
                      <a:schemeClr val="bg1"/>
                    </a:solidFill>
                    <a:sym typeface="+mn-ea"/>
                  </a:rPr>
                  <a:t>----</a:t>
                </a:r>
                <a:r>
                  <a:rPr lang="zh-CN" altLang="en-US" sz="2000" b="1" dirty="0">
                    <a:solidFill>
                      <a:schemeClr val="bg1"/>
                    </a:solidFill>
                    <a:sym typeface="+mn-ea"/>
                  </a:rPr>
                  <a:t>模型评价</a:t>
                </a:r>
                <a:endParaRPr lang="zh-CN" altLang="en-US" sz="2000" b="1" dirty="0">
                  <a:solidFill>
                    <a:schemeClr val="bg1"/>
                  </a:solidFill>
                </a:endParaRPr>
              </a:p>
            </p:txBody>
          </p:sp>
        </p:grpSp>
        <p:sp>
          <p:nvSpPr>
            <p:cNvPr id="36" name="矩形 35"/>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4"/>
    </p:custData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104775" y="0"/>
            <a:ext cx="12296775" cy="2800985"/>
          </a:xfrm>
          <a:prstGeom prst="rect">
            <a:avLst/>
          </a:prstGeom>
          <a:solidFill>
            <a:srgbClr val="157E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custDataLst>
              <p:tags r:id="rId2"/>
            </p:custDataLst>
          </p:nvPr>
        </p:nvSpPr>
        <p:spPr bwMode="auto">
          <a:xfrm>
            <a:off x="5240266" y="243699"/>
            <a:ext cx="1711468" cy="1989765"/>
          </a:xfrm>
          <a:custGeom>
            <a:avLst/>
            <a:gdLst>
              <a:gd name="T0" fmla="*/ 771 w 1519"/>
              <a:gd name="T1" fmla="*/ 1673 h 1766"/>
              <a:gd name="T2" fmla="*/ 70 w 1519"/>
              <a:gd name="T3" fmla="*/ 1278 h 1766"/>
              <a:gd name="T4" fmla="*/ 70 w 1519"/>
              <a:gd name="T5" fmla="*/ 488 h 1766"/>
              <a:gd name="T6" fmla="*/ 771 w 1519"/>
              <a:gd name="T7" fmla="*/ 93 h 1766"/>
              <a:gd name="T8" fmla="*/ 1449 w 1519"/>
              <a:gd name="T9" fmla="*/ 488 h 1766"/>
              <a:gd name="T10" fmla="*/ 1449 w 1519"/>
              <a:gd name="T11" fmla="*/ 1278 h 1766"/>
              <a:gd name="T12" fmla="*/ 771 w 1519"/>
              <a:gd name="T13" fmla="*/ 1673 h 1766"/>
              <a:gd name="T14" fmla="*/ 771 w 1519"/>
              <a:gd name="T15" fmla="*/ 0 h 1766"/>
              <a:gd name="T16" fmla="*/ 0 w 1519"/>
              <a:gd name="T17" fmla="*/ 441 h 1766"/>
              <a:gd name="T18" fmla="*/ 0 w 1519"/>
              <a:gd name="T19" fmla="*/ 1325 h 1766"/>
              <a:gd name="T20" fmla="*/ 771 w 1519"/>
              <a:gd name="T21" fmla="*/ 1766 h 1766"/>
              <a:gd name="T22" fmla="*/ 1519 w 1519"/>
              <a:gd name="T23" fmla="*/ 1325 h 1766"/>
              <a:gd name="T24" fmla="*/ 1519 w 1519"/>
              <a:gd name="T25" fmla="*/ 441 h 1766"/>
              <a:gd name="T26" fmla="*/ 771 w 1519"/>
              <a:gd name="T2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9" h="1766">
                <a:moveTo>
                  <a:pt x="771" y="1673"/>
                </a:moveTo>
                <a:lnTo>
                  <a:pt x="70" y="1278"/>
                </a:lnTo>
                <a:lnTo>
                  <a:pt x="70" y="488"/>
                </a:lnTo>
                <a:lnTo>
                  <a:pt x="771" y="93"/>
                </a:lnTo>
                <a:lnTo>
                  <a:pt x="1449" y="488"/>
                </a:lnTo>
                <a:lnTo>
                  <a:pt x="1449" y="1278"/>
                </a:lnTo>
                <a:lnTo>
                  <a:pt x="771" y="1673"/>
                </a:lnTo>
                <a:close/>
                <a:moveTo>
                  <a:pt x="771" y="0"/>
                </a:moveTo>
                <a:lnTo>
                  <a:pt x="0" y="441"/>
                </a:lnTo>
                <a:lnTo>
                  <a:pt x="0" y="1325"/>
                </a:lnTo>
                <a:lnTo>
                  <a:pt x="771" y="1766"/>
                </a:lnTo>
                <a:lnTo>
                  <a:pt x="1519" y="1325"/>
                </a:lnTo>
                <a:lnTo>
                  <a:pt x="1519" y="441"/>
                </a:lnTo>
                <a:lnTo>
                  <a:pt x="77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21" name="直接连接符 20"/>
          <p:cNvCxnSpPr/>
          <p:nvPr>
            <p:custDataLst>
              <p:tags r:id="rId3"/>
            </p:custDataLst>
          </p:nvPr>
        </p:nvCxnSpPr>
        <p:spPr>
          <a:xfrm>
            <a:off x="0" y="2365829"/>
            <a:ext cx="5104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4"/>
            </p:custDataLst>
          </p:nvPr>
        </p:nvSpPr>
        <p:spPr>
          <a:xfrm>
            <a:off x="5194978" y="1473589"/>
            <a:ext cx="1803314" cy="584775"/>
          </a:xfrm>
          <a:prstGeom prst="rect">
            <a:avLst/>
          </a:prstGeom>
          <a:solidFill>
            <a:srgbClr val="303C41"/>
          </a:solidFill>
        </p:spPr>
        <p:txBody>
          <a:bodyPr wrap="none" rtlCol="0">
            <a:spAutoFit/>
          </a:bodyPr>
          <a:lstStyle/>
          <a:p>
            <a:pPr algn="ctr"/>
            <a:r>
              <a:rPr lang="en-US" altLang="zh-CN" sz="3200" dirty="0">
                <a:solidFill>
                  <a:schemeClr val="bg1"/>
                </a:solidFill>
              </a:rPr>
              <a:t>CONTENT</a:t>
            </a:r>
            <a:endParaRPr lang="zh-CN" altLang="en-US" sz="3200" dirty="0">
              <a:solidFill>
                <a:schemeClr val="bg1"/>
              </a:solidFill>
            </a:endParaRPr>
          </a:p>
        </p:txBody>
      </p:sp>
      <p:sp>
        <p:nvSpPr>
          <p:cNvPr id="23" name="文本框 22"/>
          <p:cNvSpPr txBox="1"/>
          <p:nvPr>
            <p:custDataLst>
              <p:tags r:id="rId5"/>
            </p:custDataLst>
          </p:nvPr>
        </p:nvSpPr>
        <p:spPr>
          <a:xfrm>
            <a:off x="5491341" y="769347"/>
            <a:ext cx="1210588"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目录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p:nvPr>
            <p:custDataLst>
              <p:tags r:id="rId6"/>
            </p:custDataLst>
          </p:nvPr>
        </p:nvCxnSpPr>
        <p:spPr>
          <a:xfrm>
            <a:off x="7206633" y="2351315"/>
            <a:ext cx="5104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64619" y="4227239"/>
            <a:ext cx="4602894" cy="797580"/>
            <a:chOff x="2015743" y="3210296"/>
            <a:chExt cx="4602894" cy="797580"/>
          </a:xfrm>
        </p:grpSpPr>
        <p:sp>
          <p:nvSpPr>
            <p:cNvPr id="26" name="椭圆 25"/>
            <p:cNvSpPr/>
            <p:nvPr>
              <p:custDataLst>
                <p:tags r:id="rId7"/>
              </p:custDataLst>
            </p:nvPr>
          </p:nvSpPr>
          <p:spPr>
            <a:xfrm>
              <a:off x="2015743" y="3261629"/>
              <a:ext cx="704501" cy="704501"/>
            </a:xfrm>
            <a:prstGeom prst="ellipse">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1</a:t>
              </a:r>
              <a:endParaRPr lang="zh-CN" altLang="en-US" sz="2800" dirty="0">
                <a:latin typeface="Impact" panose="020B0806030902050204" pitchFamily="34" charset="0"/>
              </a:endParaRPr>
            </a:p>
          </p:txBody>
        </p:sp>
        <p:sp>
          <p:nvSpPr>
            <p:cNvPr id="28" name="文本框 27"/>
            <p:cNvSpPr txBox="1"/>
            <p:nvPr>
              <p:custDataLst>
                <p:tags r:id="rId8"/>
              </p:custDataLst>
            </p:nvPr>
          </p:nvSpPr>
          <p:spPr>
            <a:xfrm>
              <a:off x="2725820" y="3210296"/>
              <a:ext cx="2011680" cy="46037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行业痛点分析</a:t>
              </a:r>
              <a:endParaRPr lang="zh-CN" altLang="en-US" sz="2400" dirty="0">
                <a:latin typeface="微软雅黑" panose="020B0503020204020204" pitchFamily="34" charset="-122"/>
                <a:ea typeface="微软雅黑" panose="020B0503020204020204" pitchFamily="34" charset="-122"/>
              </a:endParaRPr>
            </a:p>
          </p:txBody>
        </p:sp>
        <p:sp>
          <p:nvSpPr>
            <p:cNvPr id="29" name="文本框 28"/>
            <p:cNvSpPr txBox="1"/>
            <p:nvPr>
              <p:custDataLst>
                <p:tags r:id="rId9"/>
              </p:custDataLst>
            </p:nvPr>
          </p:nvSpPr>
          <p:spPr>
            <a:xfrm>
              <a:off x="2726087" y="3670691"/>
              <a:ext cx="3892550" cy="33718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ANALYSIS OF INDUSTRY PAIN POINTS</a:t>
              </a:r>
              <a:endParaRPr lang="en-US" altLang="zh-CN" sz="1600"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5579905" y="4241140"/>
            <a:ext cx="2106581" cy="810571"/>
            <a:chOff x="5126178" y="4233666"/>
            <a:chExt cx="2106581" cy="810571"/>
          </a:xfrm>
        </p:grpSpPr>
        <p:grpSp>
          <p:nvGrpSpPr>
            <p:cNvPr id="4" name="组合 3"/>
            <p:cNvGrpSpPr/>
            <p:nvPr/>
          </p:nvGrpSpPr>
          <p:grpSpPr>
            <a:xfrm>
              <a:off x="5830679" y="4233666"/>
              <a:ext cx="1402080" cy="810571"/>
              <a:chOff x="2697512" y="4818130"/>
              <a:chExt cx="1402080" cy="810571"/>
            </a:xfrm>
          </p:grpSpPr>
          <p:sp>
            <p:nvSpPr>
              <p:cNvPr id="30" name="文本框 29"/>
              <p:cNvSpPr txBox="1"/>
              <p:nvPr>
                <p:custDataLst>
                  <p:tags r:id="rId10"/>
                </p:custDataLst>
              </p:nvPr>
            </p:nvSpPr>
            <p:spPr>
              <a:xfrm>
                <a:off x="2697512" y="4818130"/>
                <a:ext cx="1402080" cy="46037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sym typeface="+mn-ea"/>
                  </a:rPr>
                  <a:t>解决方案</a:t>
                </a:r>
                <a:endParaRPr lang="zh-CN" altLang="en-US" sz="2400" dirty="0">
                  <a:latin typeface="微软雅黑" panose="020B0503020204020204" pitchFamily="34" charset="-122"/>
                  <a:ea typeface="微软雅黑" panose="020B0503020204020204" pitchFamily="34" charset="-122"/>
                </a:endParaRPr>
              </a:p>
            </p:txBody>
          </p:sp>
          <p:sp>
            <p:nvSpPr>
              <p:cNvPr id="31" name="文本框 30"/>
              <p:cNvSpPr txBox="1"/>
              <p:nvPr>
                <p:custDataLst>
                  <p:tags r:id="rId11"/>
                </p:custDataLst>
              </p:nvPr>
            </p:nvSpPr>
            <p:spPr>
              <a:xfrm>
                <a:off x="2785777" y="5291516"/>
                <a:ext cx="1225550" cy="33718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sym typeface="+mn-ea"/>
                  </a:rPr>
                  <a:t>SOLUTION</a:t>
                </a:r>
                <a:endParaRPr lang="zh-CN" altLang="en-US" sz="1600" dirty="0">
                  <a:latin typeface="微软雅黑" panose="020B0503020204020204" pitchFamily="34" charset="-122"/>
                  <a:ea typeface="微软雅黑" panose="020B0503020204020204" pitchFamily="34" charset="-122"/>
                </a:endParaRPr>
              </a:p>
            </p:txBody>
          </p:sp>
        </p:grpSp>
        <p:sp>
          <p:nvSpPr>
            <p:cNvPr id="36" name="椭圆 35"/>
            <p:cNvSpPr/>
            <p:nvPr>
              <p:custDataLst>
                <p:tags r:id="rId12"/>
              </p:custDataLst>
            </p:nvPr>
          </p:nvSpPr>
          <p:spPr>
            <a:xfrm>
              <a:off x="5126178" y="4281211"/>
              <a:ext cx="704501" cy="704501"/>
            </a:xfrm>
            <a:prstGeom prst="ellipse">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2</a:t>
              </a:r>
              <a:endParaRPr lang="zh-CN" altLang="en-US" sz="2800" dirty="0">
                <a:latin typeface="Impact" panose="020B0806030902050204" pitchFamily="34" charset="0"/>
              </a:endParaRPr>
            </a:p>
          </p:txBody>
        </p:sp>
      </p:grpSp>
      <p:grpSp>
        <p:nvGrpSpPr>
          <p:cNvPr id="5" name="组合 4"/>
          <p:cNvGrpSpPr/>
          <p:nvPr/>
        </p:nvGrpSpPr>
        <p:grpSpPr>
          <a:xfrm>
            <a:off x="8954734" y="4227239"/>
            <a:ext cx="2255883" cy="800219"/>
            <a:chOff x="8580938" y="4214273"/>
            <a:chExt cx="2255883" cy="800219"/>
          </a:xfrm>
        </p:grpSpPr>
        <p:grpSp>
          <p:nvGrpSpPr>
            <p:cNvPr id="3" name="组合 2"/>
            <p:cNvGrpSpPr/>
            <p:nvPr/>
          </p:nvGrpSpPr>
          <p:grpSpPr>
            <a:xfrm>
              <a:off x="9328530" y="4214273"/>
              <a:ext cx="1508291" cy="800219"/>
              <a:chOff x="7408212" y="3206629"/>
              <a:chExt cx="1508291" cy="800219"/>
            </a:xfrm>
          </p:grpSpPr>
          <p:sp>
            <p:nvSpPr>
              <p:cNvPr id="32" name="文本框 31"/>
              <p:cNvSpPr txBox="1"/>
              <p:nvPr>
                <p:custDataLst>
                  <p:tags r:id="rId13"/>
                </p:custDataLst>
              </p:nvPr>
            </p:nvSpPr>
            <p:spPr>
              <a:xfrm>
                <a:off x="7408212" y="3206629"/>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深度</a:t>
                </a:r>
                <a:endParaRPr lang="zh-CN" altLang="en-US" sz="2400" dirty="0">
                  <a:latin typeface="微软雅黑" panose="020B0503020204020204" pitchFamily="34" charset="-122"/>
                  <a:ea typeface="微软雅黑" panose="020B0503020204020204" pitchFamily="34" charset="-122"/>
                </a:endParaRPr>
              </a:p>
            </p:txBody>
          </p:sp>
          <p:sp>
            <p:nvSpPr>
              <p:cNvPr id="33" name="文本框 32"/>
              <p:cNvSpPr txBox="1"/>
              <p:nvPr>
                <p:custDataLst>
                  <p:tags r:id="rId14"/>
                </p:custDataLst>
              </p:nvPr>
            </p:nvSpPr>
            <p:spPr>
              <a:xfrm>
                <a:off x="7416477" y="3668294"/>
                <a:ext cx="1500026" cy="338554"/>
              </a:xfrm>
              <a:prstGeom prst="rect">
                <a:avLst/>
              </a:prstGeom>
              <a:noFill/>
            </p:spPr>
            <p:txBody>
              <a:bodyPr wrap="none" rtlCol="0">
                <a:spAutoFit/>
              </a:bodyPr>
              <a:lstStyle/>
              <a:p>
                <a:pPr algn="ctr"/>
                <a:r>
                  <a:rPr lang="en-US" altLang="zh-CN" sz="1600" dirty="0">
                    <a:latin typeface="+mj-ea"/>
                    <a:ea typeface="+mj-ea"/>
                  </a:rPr>
                  <a:t>PROFUNDITY</a:t>
                </a:r>
                <a:endParaRPr lang="en-US" altLang="zh-CN" sz="1600" dirty="0">
                  <a:latin typeface="+mj-ea"/>
                  <a:ea typeface="+mj-ea"/>
                </a:endParaRPr>
              </a:p>
            </p:txBody>
          </p:sp>
        </p:grpSp>
        <p:sp>
          <p:nvSpPr>
            <p:cNvPr id="37" name="椭圆 36"/>
            <p:cNvSpPr/>
            <p:nvPr>
              <p:custDataLst>
                <p:tags r:id="rId15"/>
              </p:custDataLst>
            </p:nvPr>
          </p:nvSpPr>
          <p:spPr>
            <a:xfrm>
              <a:off x="8580938" y="4281210"/>
              <a:ext cx="704501" cy="704501"/>
            </a:xfrm>
            <a:prstGeom prst="ellipse">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3</a:t>
              </a:r>
              <a:endParaRPr lang="zh-CN" altLang="en-US" sz="2800" dirty="0">
                <a:latin typeface="Impact" panose="020B0806030902050204" pitchFamily="34" charset="0"/>
              </a:endParaRPr>
            </a:p>
          </p:txBody>
        </p:sp>
      </p:grpSp>
    </p:spTree>
    <p:custDataLst>
      <p:tags r:id="rId16"/>
    </p:custData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8462" y="962772"/>
            <a:ext cx="6858000" cy="6858000"/>
          </a:xfrm>
          <a:prstGeom prst="rect">
            <a:avLst/>
          </a:prstGeom>
        </p:spPr>
      </p:pic>
      <p:pic>
        <p:nvPicPr>
          <p:cNvPr id="2052" name="Picture 4"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260" y="1727835"/>
            <a:ext cx="4521200" cy="364998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06261" y="6313714"/>
            <a:ext cx="10071100" cy="306705"/>
          </a:xfrm>
          <a:prstGeom prst="rect">
            <a:avLst/>
          </a:prstGeom>
          <a:noFill/>
        </p:spPr>
        <p:txBody>
          <a:bodyPr wrap="none" rtlCol="0">
            <a:spAutoFit/>
          </a:bodyPr>
          <a:lstStyle/>
          <a:p>
            <a:r>
              <a:rPr lang="zh-CN" altLang="en-US" sz="1400" dirty="0">
                <a:solidFill>
                  <a:srgbClr val="377790"/>
                </a:solidFill>
              </a:rPr>
              <a:t>备注：考虑到工人普遍受教育程度较低，需尽可能简化终端</a:t>
            </a:r>
            <a:r>
              <a:rPr lang="en-US" altLang="zh-CN" sz="1400" dirty="0">
                <a:solidFill>
                  <a:srgbClr val="377790"/>
                </a:solidFill>
              </a:rPr>
              <a:t>APP</a:t>
            </a:r>
            <a:r>
              <a:rPr lang="zh-CN" altLang="en-US" sz="1400" dirty="0">
                <a:solidFill>
                  <a:srgbClr val="377790"/>
                </a:solidFill>
              </a:rPr>
              <a:t>功能，操作简洁，字体放大，并且可引入小团体逻辑（包工头）</a:t>
            </a:r>
            <a:endParaRPr lang="zh-CN" altLang="en-US" sz="1400" dirty="0">
              <a:solidFill>
                <a:srgbClr val="377790"/>
              </a:solidFill>
            </a:endParaRPr>
          </a:p>
        </p:txBody>
      </p:sp>
      <p:grpSp>
        <p:nvGrpSpPr>
          <p:cNvPr id="75" name="组合 74"/>
          <p:cNvGrpSpPr/>
          <p:nvPr/>
        </p:nvGrpSpPr>
        <p:grpSpPr>
          <a:xfrm>
            <a:off x="97155" y="1275715"/>
            <a:ext cx="6085840" cy="4361180"/>
            <a:chOff x="155" y="1765"/>
            <a:chExt cx="9584" cy="6868"/>
          </a:xfrm>
        </p:grpSpPr>
        <p:grpSp>
          <p:nvGrpSpPr>
            <p:cNvPr id="59" name="组合 58"/>
            <p:cNvGrpSpPr/>
            <p:nvPr/>
          </p:nvGrpSpPr>
          <p:grpSpPr>
            <a:xfrm>
              <a:off x="155" y="1765"/>
              <a:ext cx="9584" cy="6869"/>
              <a:chOff x="1750" y="1896"/>
              <a:chExt cx="6428" cy="4657"/>
            </a:xfrm>
          </p:grpSpPr>
          <p:sp>
            <p:nvSpPr>
              <p:cNvPr id="60" name="箭头3"/>
              <p:cNvSpPr>
                <a:spLocks noChangeArrowheads="1"/>
              </p:cNvSpPr>
              <p:nvPr/>
            </p:nvSpPr>
            <p:spPr bwMode="auto">
              <a:xfrm flipV="1">
                <a:off x="2413" y="4324"/>
                <a:ext cx="1290" cy="1798"/>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62111" tIns="31055" rIns="62111" bIns="31055" anchor="ctr"/>
              <a:lstStyle/>
              <a:p>
                <a:endParaRPr lang="zh-CN" altLang="en-US" sz="900" dirty="0">
                  <a:solidFill>
                    <a:srgbClr val="000000"/>
                  </a:solidFill>
                </a:endParaRPr>
              </a:p>
            </p:txBody>
          </p:sp>
          <p:sp>
            <p:nvSpPr>
              <p:cNvPr id="61" name="箭头2"/>
              <p:cNvSpPr>
                <a:spLocks noChangeArrowheads="1"/>
              </p:cNvSpPr>
              <p:nvPr/>
            </p:nvSpPr>
            <p:spPr bwMode="auto">
              <a:xfrm rot="-5400000">
                <a:off x="2753" y="3576"/>
                <a:ext cx="385" cy="1535"/>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w="9525">
                <a:noFill/>
                <a:round/>
              </a:ln>
            </p:spPr>
            <p:txBody>
              <a:bodyPr wrap="none" lIns="62111" tIns="31055" rIns="62111" bIns="31055" anchor="ctr"/>
              <a:lstStyle/>
              <a:p>
                <a:endParaRPr lang="zh-CN" altLang="en-US" sz="900" dirty="0">
                  <a:solidFill>
                    <a:srgbClr val="000000"/>
                  </a:solidFill>
                </a:endParaRPr>
              </a:p>
            </p:txBody>
          </p:sp>
          <p:sp>
            <p:nvSpPr>
              <p:cNvPr id="62" name="箭头1"/>
              <p:cNvSpPr>
                <a:spLocks noChangeArrowheads="1"/>
              </p:cNvSpPr>
              <p:nvPr/>
            </p:nvSpPr>
            <p:spPr bwMode="auto">
              <a:xfrm>
                <a:off x="2413" y="2260"/>
                <a:ext cx="1290" cy="2183"/>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62111" tIns="31055" rIns="62111" bIns="31055" anchor="ctr"/>
              <a:lstStyle/>
              <a:p>
                <a:endParaRPr lang="zh-CN" altLang="en-US" sz="900" dirty="0">
                  <a:solidFill>
                    <a:srgbClr val="000000"/>
                  </a:solidFill>
                </a:endParaRPr>
              </a:p>
            </p:txBody>
          </p:sp>
          <p:sp>
            <p:nvSpPr>
              <p:cNvPr id="63" name="文本1"/>
              <p:cNvSpPr>
                <a:spLocks noChangeArrowheads="1"/>
              </p:cNvSpPr>
              <p:nvPr/>
            </p:nvSpPr>
            <p:spPr bwMode="auto">
              <a:xfrm>
                <a:off x="5408" y="1903"/>
                <a:ext cx="2770" cy="1273"/>
              </a:xfrm>
              <a:prstGeom prst="roundRect">
                <a:avLst>
                  <a:gd name="adj" fmla="val 11505"/>
                </a:avLst>
              </a:prstGeom>
              <a:noFill/>
              <a:ln w="15875">
                <a:solidFill>
                  <a:schemeClr val="bg1">
                    <a:lumMod val="65000"/>
                  </a:schemeClr>
                </a:solidFill>
                <a:round/>
              </a:ln>
            </p:spPr>
            <p:txBody>
              <a:bodyPr lIns="62111" tIns="31055" rIns="62111" bIns="31055" anchor="ctr"/>
              <a:lstStyle/>
              <a:p>
                <a:pPr>
                  <a:lnSpc>
                    <a:spcPct val="12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用于统计工人工时，可打通工地闸口等相关硬件进行</a:t>
                </a:r>
                <a:r>
                  <a:rPr lang="zh-CN" altLang="en-US" sz="1200" dirty="0">
                    <a:solidFill>
                      <a:srgbClr val="D24132"/>
                    </a:solidFill>
                    <a:latin typeface="微软雅黑" panose="020B0503020204020204" pitchFamily="34" charset="-122"/>
                    <a:ea typeface="微软雅黑" panose="020B0503020204020204" pitchFamily="34" charset="-122"/>
                  </a:rPr>
                  <a:t>统计工时</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，并上传后台用以计算工程效能。</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4" name="标题1"/>
              <p:cNvSpPr>
                <a:spLocks noChangeArrowheads="1"/>
              </p:cNvSpPr>
              <p:nvPr/>
            </p:nvSpPr>
            <p:spPr bwMode="auto">
              <a:xfrm>
                <a:off x="3853" y="1896"/>
                <a:ext cx="1278" cy="1279"/>
              </a:xfrm>
              <a:prstGeom prst="roundRect">
                <a:avLst>
                  <a:gd name="adj" fmla="val 11921"/>
                </a:avLst>
              </a:prstGeom>
              <a:solidFill>
                <a:schemeClr val="accent3">
                  <a:lumMod val="75000"/>
                </a:schemeClr>
              </a:solidFill>
              <a:ln w="25400">
                <a:noFill/>
                <a:round/>
              </a:ln>
            </p:spPr>
            <p:txBody>
              <a:bodyPr lIns="62111" tIns="31055" rIns="62111" bIns="31055" anchor="ctr"/>
              <a:lstStyle/>
              <a:p>
                <a:pPr algn="ctr">
                  <a:lnSpc>
                    <a:spcPct val="120000"/>
                  </a:lnSpc>
                </a:pPr>
                <a:endParaRPr lang="zh-CN" altLang="en-US" b="1" dirty="0">
                  <a:solidFill>
                    <a:srgbClr val="F2F2F2"/>
                  </a:solidFill>
                  <a:latin typeface="微软雅黑" panose="020B0503020204020204" pitchFamily="34" charset="-122"/>
                  <a:ea typeface="微软雅黑" panose="020B0503020204020204" pitchFamily="34" charset="-122"/>
                </a:endParaRPr>
              </a:p>
            </p:txBody>
          </p:sp>
          <p:sp>
            <p:nvSpPr>
              <p:cNvPr id="65" name="文本2"/>
              <p:cNvSpPr>
                <a:spLocks noChangeArrowheads="1"/>
              </p:cNvSpPr>
              <p:nvPr/>
            </p:nvSpPr>
            <p:spPr bwMode="auto">
              <a:xfrm>
                <a:off x="5408" y="3619"/>
                <a:ext cx="2770" cy="1260"/>
              </a:xfrm>
              <a:prstGeom prst="roundRect">
                <a:avLst>
                  <a:gd name="adj" fmla="val 11505"/>
                </a:avLst>
              </a:prstGeom>
              <a:noFill/>
              <a:ln w="15875">
                <a:solidFill>
                  <a:schemeClr val="bg1">
                    <a:lumMod val="65000"/>
                  </a:schemeClr>
                </a:solidFill>
                <a:round/>
              </a:ln>
            </p:spPr>
            <p:txBody>
              <a:bodyPr lIns="62111" tIns="31055" rIns="62111" bIns="31055" anchor="ctr"/>
              <a:lstStyle/>
              <a:p>
                <a:pPr>
                  <a:lnSpc>
                    <a:spcPct val="12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mn-ea"/>
                  </a:rPr>
                  <a:t>工时、</a:t>
                </a:r>
                <a:r>
                  <a:rPr lang="zh-CN" altLang="en-US" sz="1200" dirty="0">
                    <a:solidFill>
                      <a:srgbClr val="D24132"/>
                    </a:solidFill>
                    <a:latin typeface="微软雅黑" panose="020B0503020204020204" pitchFamily="34" charset="-122"/>
                    <a:ea typeface="微软雅黑" panose="020B0503020204020204" pitchFamily="34" charset="-122"/>
                    <a:sym typeface="+mn-ea"/>
                  </a:rPr>
                  <a:t>工资的及时透传，劳动关系确认。</a:t>
                </a:r>
                <a:endParaRPr lang="zh-CN" altLang="en-US" sz="1200" dirty="0">
                  <a:solidFill>
                    <a:srgbClr val="D24132"/>
                  </a:solidFill>
                  <a:latin typeface="微软雅黑" panose="020B0503020204020204" pitchFamily="34" charset="-122"/>
                  <a:ea typeface="微软雅黑" panose="020B0503020204020204" pitchFamily="34" charset="-122"/>
                  <a:sym typeface="+mn-ea"/>
                </a:endParaRPr>
              </a:p>
            </p:txBody>
          </p:sp>
          <p:sp>
            <p:nvSpPr>
              <p:cNvPr id="66" name="标题2"/>
              <p:cNvSpPr>
                <a:spLocks noChangeArrowheads="1"/>
              </p:cNvSpPr>
              <p:nvPr/>
            </p:nvSpPr>
            <p:spPr bwMode="auto">
              <a:xfrm>
                <a:off x="3853" y="3619"/>
                <a:ext cx="1278" cy="1259"/>
              </a:xfrm>
              <a:prstGeom prst="roundRect">
                <a:avLst>
                  <a:gd name="adj" fmla="val 11921"/>
                </a:avLst>
              </a:prstGeom>
              <a:solidFill>
                <a:schemeClr val="accent1">
                  <a:lumMod val="75000"/>
                </a:schemeClr>
              </a:solidFill>
              <a:ln w="25400">
                <a:noFill/>
                <a:round/>
              </a:ln>
            </p:spPr>
            <p:txBody>
              <a:bodyPr lIns="62111" tIns="31055" rIns="62111" bIns="31055" anchor="ctr"/>
              <a:lstStyle/>
              <a:p>
                <a:pPr algn="ctr">
                  <a:lnSpc>
                    <a:spcPct val="120000"/>
                  </a:lnSpc>
                </a:pPr>
                <a:endParaRPr lang="zh-CN" altLang="en-US" sz="1400" b="1" dirty="0">
                  <a:solidFill>
                    <a:srgbClr val="F2F2F2"/>
                  </a:solidFill>
                  <a:latin typeface="微软雅黑" panose="020B0503020204020204" pitchFamily="34" charset="-122"/>
                  <a:ea typeface="微软雅黑" panose="020B0503020204020204" pitchFamily="34" charset="-122"/>
                </a:endParaRPr>
              </a:p>
            </p:txBody>
          </p:sp>
          <p:sp>
            <p:nvSpPr>
              <p:cNvPr id="67" name="文本3"/>
              <p:cNvSpPr>
                <a:spLocks noChangeArrowheads="1"/>
              </p:cNvSpPr>
              <p:nvPr/>
            </p:nvSpPr>
            <p:spPr bwMode="auto">
              <a:xfrm>
                <a:off x="5408" y="5321"/>
                <a:ext cx="2770" cy="1232"/>
              </a:xfrm>
              <a:prstGeom prst="roundRect">
                <a:avLst>
                  <a:gd name="adj" fmla="val 11505"/>
                </a:avLst>
              </a:prstGeom>
              <a:noFill/>
              <a:ln w="15875">
                <a:solidFill>
                  <a:schemeClr val="bg1">
                    <a:lumMod val="65000"/>
                  </a:schemeClr>
                </a:solidFill>
                <a:round/>
              </a:ln>
            </p:spPr>
            <p:txBody>
              <a:bodyPr lIns="62111" tIns="31055" rIns="62111" bIns="31055" anchor="ctr"/>
              <a:lstStyle/>
              <a:p>
                <a:pPr>
                  <a:lnSpc>
                    <a:spcPct val="12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可查询个人工作信息，及部分当地就业信息与相关政府政策</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工人了解</a:t>
                </a:r>
                <a:r>
                  <a:rPr lang="zh-CN" altLang="en-US" sz="1200" dirty="0">
                    <a:solidFill>
                      <a:srgbClr val="D24132"/>
                    </a:solidFill>
                    <a:latin typeface="微软雅黑" panose="020B0503020204020204" pitchFamily="34" charset="-122"/>
                    <a:ea typeface="微软雅黑" panose="020B0503020204020204" pitchFamily="34" charset="-122"/>
                  </a:rPr>
                  <a:t>相关信息的窗口。</a:t>
                </a:r>
                <a:endParaRPr lang="zh-CN" altLang="en-US" sz="1200" dirty="0">
                  <a:solidFill>
                    <a:srgbClr val="D24132"/>
                  </a:solidFill>
                  <a:latin typeface="微软雅黑" panose="020B0503020204020204" pitchFamily="34" charset="-122"/>
                  <a:ea typeface="微软雅黑" panose="020B0503020204020204" pitchFamily="34" charset="-122"/>
                </a:endParaRPr>
              </a:p>
            </p:txBody>
          </p:sp>
          <p:sp>
            <p:nvSpPr>
              <p:cNvPr id="68" name="标题3"/>
              <p:cNvSpPr>
                <a:spLocks noChangeArrowheads="1"/>
              </p:cNvSpPr>
              <p:nvPr/>
            </p:nvSpPr>
            <p:spPr bwMode="auto">
              <a:xfrm>
                <a:off x="3854" y="5321"/>
                <a:ext cx="1277" cy="1231"/>
              </a:xfrm>
              <a:prstGeom prst="roundRect">
                <a:avLst>
                  <a:gd name="adj" fmla="val 11921"/>
                </a:avLst>
              </a:prstGeom>
              <a:solidFill>
                <a:schemeClr val="accent3">
                  <a:lumMod val="75000"/>
                </a:schemeClr>
              </a:solidFill>
              <a:ln w="25400">
                <a:noFill/>
                <a:round/>
              </a:ln>
            </p:spPr>
            <p:txBody>
              <a:bodyPr lIns="62111" tIns="31055" rIns="62111" bIns="31055" anchor="ctr"/>
              <a:lstStyle/>
              <a:p>
                <a:pPr algn="ctr">
                  <a:lnSpc>
                    <a:spcPct val="120000"/>
                  </a:lnSpc>
                </a:pPr>
                <a:endParaRPr lang="zh-CN" altLang="en-US" b="1" dirty="0">
                  <a:solidFill>
                    <a:srgbClr val="F2F2F2"/>
                  </a:solidFill>
                  <a:latin typeface="微软雅黑" panose="020B0503020204020204" pitchFamily="34" charset="-122"/>
                  <a:ea typeface="微软雅黑" panose="020B0503020204020204" pitchFamily="34" charset="-122"/>
                </a:endParaRPr>
              </a:p>
            </p:txBody>
          </p:sp>
          <p:sp>
            <p:nvSpPr>
              <p:cNvPr id="69" name="Oval 19"/>
              <p:cNvSpPr>
                <a:spLocks noChangeArrowheads="1"/>
              </p:cNvSpPr>
              <p:nvPr/>
            </p:nvSpPr>
            <p:spPr bwMode="auto">
              <a:xfrm>
                <a:off x="1750" y="3619"/>
                <a:ext cx="1408" cy="1410"/>
              </a:xfrm>
              <a:prstGeom prst="ellipse">
                <a:avLst/>
              </a:prstGeom>
              <a:solidFill>
                <a:schemeClr val="accent1">
                  <a:lumMod val="75000"/>
                </a:schemeClr>
              </a:solidFill>
              <a:ln w="9525">
                <a:noFill/>
                <a:round/>
              </a:ln>
            </p:spPr>
            <p:txBody>
              <a:bodyPr lIns="62111" tIns="31055" rIns="62111" bIns="31055" anchor="ct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手机</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APP</a:t>
                </a:r>
                <a:endPar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终端</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pic>
          <p:nvPicPr>
            <p:cNvPr id="15" name="图片 14" descr="薪资待遇 (1)"/>
            <p:cNvPicPr>
              <a:picLocks noChangeAspect="1"/>
            </p:cNvPicPr>
            <p:nvPr/>
          </p:nvPicPr>
          <p:blipFill>
            <a:blip r:embed="rId3"/>
            <a:stretch>
              <a:fillRect/>
            </a:stretch>
          </p:blipFill>
          <p:spPr>
            <a:xfrm>
              <a:off x="3694" y="4426"/>
              <a:ext cx="1096" cy="1096"/>
            </a:xfrm>
            <a:prstGeom prst="rect">
              <a:avLst/>
            </a:prstGeom>
          </p:spPr>
        </p:pic>
        <p:sp>
          <p:nvSpPr>
            <p:cNvPr id="70" name="文本框 69"/>
            <p:cNvSpPr txBox="1"/>
            <p:nvPr/>
          </p:nvSpPr>
          <p:spPr>
            <a:xfrm>
              <a:off x="3260" y="5522"/>
              <a:ext cx="1968" cy="483"/>
            </a:xfrm>
            <a:prstGeom prst="rect">
              <a:avLst/>
            </a:prstGeom>
            <a:noFill/>
          </p:spPr>
          <p:txBody>
            <a:bodyPr wrap="none" rtlCol="0">
              <a:spAutoFit/>
            </a:bodyPr>
            <a:lstStyle/>
            <a:p>
              <a:r>
                <a:rPr lang="zh-CN" altLang="en-US" sz="1400" b="1">
                  <a:solidFill>
                    <a:schemeClr val="bg1"/>
                  </a:solidFill>
                </a:rPr>
                <a:t>薪资到发确认</a:t>
              </a:r>
              <a:endParaRPr lang="zh-CN" altLang="en-US" sz="1400" b="1">
                <a:solidFill>
                  <a:schemeClr val="bg1"/>
                </a:solidFill>
              </a:endParaRPr>
            </a:p>
          </p:txBody>
        </p:sp>
        <p:sp>
          <p:nvSpPr>
            <p:cNvPr id="71" name="文本框 70"/>
            <p:cNvSpPr txBox="1"/>
            <p:nvPr/>
          </p:nvSpPr>
          <p:spPr>
            <a:xfrm>
              <a:off x="3458" y="2910"/>
              <a:ext cx="1568" cy="608"/>
            </a:xfrm>
            <a:prstGeom prst="rect">
              <a:avLst/>
            </a:prstGeom>
            <a:noFill/>
          </p:spPr>
          <p:txBody>
            <a:bodyPr wrap="none" rtlCol="0">
              <a:spAutoFit/>
            </a:bodyPr>
            <a:lstStyle/>
            <a:p>
              <a:pPr algn="ctr">
                <a:lnSpc>
                  <a:spcPct val="120000"/>
                </a:lnSpc>
              </a:pPr>
              <a:r>
                <a:rPr lang="zh-CN" altLang="en-US" sz="1600" b="1" dirty="0">
                  <a:solidFill>
                    <a:srgbClr val="F2F2F2"/>
                  </a:solidFill>
                  <a:latin typeface="微软雅黑" panose="020B0503020204020204" pitchFamily="34" charset="-122"/>
                  <a:ea typeface="微软雅黑" panose="020B0503020204020204" pitchFamily="34" charset="-122"/>
                  <a:sym typeface="+mn-ea"/>
                </a:rPr>
                <a:t>考勤打卡</a:t>
              </a:r>
              <a:endParaRPr lang="zh-CN" altLang="en-US" sz="1600" b="1" dirty="0">
                <a:solidFill>
                  <a:srgbClr val="F2F2F2"/>
                </a:solidFill>
                <a:latin typeface="微软雅黑" panose="020B0503020204020204" pitchFamily="34" charset="-122"/>
                <a:ea typeface="微软雅黑" panose="020B0503020204020204" pitchFamily="34" charset="-122"/>
                <a:sym typeface="+mn-ea"/>
              </a:endParaRPr>
            </a:p>
          </p:txBody>
        </p:sp>
        <p:pic>
          <p:nvPicPr>
            <p:cNvPr id="72" name="图片 71" descr="打卡 (1)"/>
            <p:cNvPicPr>
              <a:picLocks noChangeAspect="1"/>
            </p:cNvPicPr>
            <p:nvPr/>
          </p:nvPicPr>
          <p:blipFill>
            <a:blip r:embed="rId4"/>
            <a:stretch>
              <a:fillRect/>
            </a:stretch>
          </p:blipFill>
          <p:spPr>
            <a:xfrm>
              <a:off x="3734" y="1964"/>
              <a:ext cx="1021" cy="946"/>
            </a:xfrm>
            <a:prstGeom prst="rect">
              <a:avLst/>
            </a:prstGeom>
          </p:spPr>
        </p:pic>
        <p:pic>
          <p:nvPicPr>
            <p:cNvPr id="73" name="图片 72" descr="就业信息"/>
            <p:cNvPicPr>
              <a:picLocks noChangeAspect="1"/>
            </p:cNvPicPr>
            <p:nvPr/>
          </p:nvPicPr>
          <p:blipFill>
            <a:blip r:embed="rId5"/>
            <a:stretch>
              <a:fillRect/>
            </a:stretch>
          </p:blipFill>
          <p:spPr>
            <a:xfrm>
              <a:off x="3641" y="6967"/>
              <a:ext cx="1205" cy="1055"/>
            </a:xfrm>
            <a:prstGeom prst="rect">
              <a:avLst/>
            </a:prstGeom>
          </p:spPr>
        </p:pic>
        <p:sp>
          <p:nvSpPr>
            <p:cNvPr id="74" name="文本框 73"/>
            <p:cNvSpPr txBox="1"/>
            <p:nvPr/>
          </p:nvSpPr>
          <p:spPr>
            <a:xfrm>
              <a:off x="3458" y="7938"/>
              <a:ext cx="1568" cy="531"/>
            </a:xfrm>
            <a:prstGeom prst="rect">
              <a:avLst/>
            </a:prstGeom>
            <a:noFill/>
          </p:spPr>
          <p:txBody>
            <a:bodyPr wrap="none" rtlCol="0">
              <a:spAutoFit/>
            </a:bodyPr>
            <a:lstStyle/>
            <a:p>
              <a:r>
                <a:rPr lang="zh-CN" altLang="en-US" sz="1600" b="1">
                  <a:solidFill>
                    <a:schemeClr val="bg1"/>
                  </a:solidFill>
                </a:rPr>
                <a:t>工作信息</a:t>
              </a:r>
              <a:endParaRPr lang="zh-CN" altLang="en-US" sz="1600" b="1">
                <a:solidFill>
                  <a:schemeClr val="bg1"/>
                </a:solidFill>
              </a:endParaRPr>
            </a:p>
          </p:txBody>
        </p:sp>
      </p:grpSp>
      <p:grpSp>
        <p:nvGrpSpPr>
          <p:cNvPr id="37" name="组合 36"/>
          <p:cNvGrpSpPr/>
          <p:nvPr/>
        </p:nvGrpSpPr>
        <p:grpSpPr>
          <a:xfrm>
            <a:off x="0" y="224604"/>
            <a:ext cx="4994275" cy="480060"/>
            <a:chOff x="0" y="557"/>
            <a:chExt cx="7865" cy="756"/>
          </a:xfrm>
        </p:grpSpPr>
        <p:grpSp>
          <p:nvGrpSpPr>
            <p:cNvPr id="38" name="组合 37"/>
            <p:cNvGrpSpPr/>
            <p:nvPr/>
          </p:nvGrpSpPr>
          <p:grpSpPr>
            <a:xfrm>
              <a:off x="299" y="557"/>
              <a:ext cx="7566" cy="756"/>
              <a:chOff x="-442" y="540"/>
              <a:chExt cx="7566" cy="756"/>
            </a:xfrm>
          </p:grpSpPr>
          <p:grpSp>
            <p:nvGrpSpPr>
              <p:cNvPr id="40" name="组合 39"/>
              <p:cNvGrpSpPr/>
              <p:nvPr/>
            </p:nvGrpSpPr>
            <p:grpSpPr>
              <a:xfrm>
                <a:off x="-442" y="540"/>
                <a:ext cx="7566" cy="756"/>
                <a:chOff x="-426" y="540"/>
                <a:chExt cx="7298" cy="756"/>
              </a:xfrm>
            </p:grpSpPr>
            <p:sp>
              <p:nvSpPr>
                <p:cNvPr id="42" name="矩形 41"/>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工人劳动保障</a:t>
                </a:r>
                <a:r>
                  <a:rPr lang="en-US" altLang="zh-CN" sz="2000" b="1" dirty="0">
                    <a:solidFill>
                      <a:schemeClr val="bg1"/>
                    </a:solidFill>
                    <a:sym typeface="+mn-ea"/>
                  </a:rPr>
                  <a:t>----</a:t>
                </a:r>
                <a:r>
                  <a:rPr lang="zh-CN" altLang="en-US" sz="2000" b="1" dirty="0">
                    <a:solidFill>
                      <a:schemeClr val="bg1"/>
                    </a:solidFill>
                    <a:sym typeface="+mn-ea"/>
                  </a:rPr>
                  <a:t>终端打卡组件</a:t>
                </a:r>
                <a:endParaRPr lang="zh-CN" altLang="en-US" sz="2000" b="1" dirty="0">
                  <a:solidFill>
                    <a:schemeClr val="bg1"/>
                  </a:solidFill>
                </a:endParaRPr>
              </a:p>
            </p:txBody>
          </p:sp>
        </p:grpSp>
        <p:sp>
          <p:nvSpPr>
            <p:cNvPr id="39" name="矩形 38"/>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6"/>
    </p:custData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675px-ClusterAnalysis_Mouse.svg"/>
          <p:cNvPicPr>
            <a:picLocks noChangeAspect="1"/>
          </p:cNvPicPr>
          <p:nvPr/>
        </p:nvPicPr>
        <p:blipFill>
          <a:blip r:embed="rId1"/>
          <a:srcRect l="-148" t="9902" r="148"/>
          <a:stretch>
            <a:fillRect/>
          </a:stretch>
        </p:blipFill>
        <p:spPr>
          <a:xfrm>
            <a:off x="441008" y="4220845"/>
            <a:ext cx="6429375" cy="2334260"/>
          </a:xfrm>
          <a:prstGeom prst="rect">
            <a:avLst/>
          </a:prstGeom>
        </p:spPr>
      </p:pic>
      <p:sp>
        <p:nvSpPr>
          <p:cNvPr id="3" name="文本框 2"/>
          <p:cNvSpPr txBox="1"/>
          <p:nvPr/>
        </p:nvSpPr>
        <p:spPr>
          <a:xfrm>
            <a:off x="320675" y="1035566"/>
            <a:ext cx="7276913" cy="2888615"/>
          </a:xfrm>
          <a:prstGeom prst="rect">
            <a:avLst/>
          </a:prstGeom>
          <a:noFill/>
        </p:spPr>
        <p:txBody>
          <a:bodyPr wrap="square" rtlCol="0" anchor="t">
            <a:spAutoFit/>
          </a:bodyPr>
          <a:lstStyle/>
          <a:p>
            <a:r>
              <a:rPr lang="en-US" altLang="zh-CN" dirty="0">
                <a:solidFill>
                  <a:schemeClr val="bg1">
                    <a:lumMod val="50000"/>
                  </a:schemeClr>
                </a:solidFill>
                <a:latin typeface="+mn-ea"/>
                <a:cs typeface="Levenim MT" pitchFamily="2" charset="-79"/>
                <a:sym typeface="+mn-ea"/>
              </a:rPr>
              <a:t>      </a:t>
            </a:r>
            <a:r>
              <a:rPr lang="zh-CN" altLang="zh-CN" dirty="0">
                <a:latin typeface="+mj-ea"/>
                <a:ea typeface="+mj-ea"/>
                <a:sym typeface="+mn-ea"/>
              </a:rPr>
              <a:t>获取农民工工资、岗位类型、工程规模、企业规模等合适指标进行聚类分析，得出</a:t>
            </a:r>
            <a:r>
              <a:rPr lang="zh-CN" altLang="zh-CN" dirty="0">
                <a:solidFill>
                  <a:srgbClr val="D24132"/>
                </a:solidFill>
                <a:latin typeface="+mj-ea"/>
                <a:ea typeface="+mj-ea"/>
                <a:sym typeface="+mn-ea"/>
              </a:rPr>
              <a:t>农民工就业状态区域特征分类模型</a:t>
            </a:r>
            <a:r>
              <a:rPr lang="zh-CN" altLang="zh-CN" dirty="0">
                <a:latin typeface="+mj-ea"/>
                <a:ea typeface="+mj-ea"/>
                <a:sym typeface="+mn-ea"/>
              </a:rPr>
              <a:t>，增加模型适用范围，结合劳动保障与效能评估指标对不同特征工程给付状态进行解释说明，</a:t>
            </a:r>
            <a:r>
              <a:rPr lang="zh-CN" altLang="en-US" dirty="0">
                <a:latin typeface="+mj-ea"/>
                <a:ea typeface="+mj-ea"/>
                <a:sym typeface="+mn-ea"/>
              </a:rPr>
              <a:t>用于分析呈现当地施工状况（例如</a:t>
            </a:r>
            <a:r>
              <a:rPr lang="zh-CN" altLang="en-US" b="1" dirty="0">
                <a:solidFill>
                  <a:srgbClr val="D24132"/>
                </a:solidFill>
                <a:latin typeface="+mj-ea"/>
                <a:ea typeface="+mj-ea"/>
                <a:sym typeface="+mn-ea"/>
              </a:rPr>
              <a:t>岗位分布，风险项目分布，农民工欠薪预警等）</a:t>
            </a:r>
            <a:endParaRPr lang="zh-CN" altLang="zh-CN" b="1" dirty="0">
              <a:solidFill>
                <a:srgbClr val="D24132"/>
              </a:solidFill>
              <a:latin typeface="+mj-ea"/>
              <a:ea typeface="+mj-ea"/>
              <a:sym typeface="+mn-ea"/>
            </a:endParaRPr>
          </a:p>
          <a:p>
            <a:endParaRPr lang="zh-CN" altLang="zh-CN" dirty="0">
              <a:latin typeface="+mj-ea"/>
              <a:ea typeface="+mj-ea"/>
              <a:sym typeface="+mn-ea"/>
            </a:endParaRPr>
          </a:p>
          <a:p>
            <a:pPr>
              <a:lnSpc>
                <a:spcPct val="110000"/>
              </a:lnSpc>
            </a:pPr>
            <a:r>
              <a:rPr lang="en-US" altLang="zh-CN" dirty="0">
                <a:solidFill>
                  <a:schemeClr val="bg1">
                    <a:lumMod val="50000"/>
                  </a:schemeClr>
                </a:solidFill>
                <a:latin typeface="+mn-ea"/>
                <a:cs typeface="Levenim MT" pitchFamily="2" charset="-79"/>
                <a:sym typeface="+mn-ea"/>
              </a:rPr>
              <a:t>      </a:t>
            </a:r>
            <a:r>
              <a:rPr lang="zh-CN" altLang="zh-CN" b="1" dirty="0">
                <a:latin typeface="+mj-ea"/>
                <a:ea typeface="+mj-ea"/>
                <a:sym typeface="+mn-ea"/>
              </a:rPr>
              <a:t>下图显示样例数据及其应用的两种不同聚类方法：</a:t>
            </a:r>
            <a:endParaRPr lang="zh-CN" altLang="zh-CN" b="1" dirty="0">
              <a:latin typeface="+mj-ea"/>
              <a:ea typeface="+mj-ea"/>
            </a:endParaRPr>
          </a:p>
          <a:p>
            <a:pPr>
              <a:lnSpc>
                <a:spcPct val="100000"/>
              </a:lnSpc>
            </a:pPr>
            <a:r>
              <a:rPr lang="en-US" altLang="zh-CN" dirty="0">
                <a:solidFill>
                  <a:schemeClr val="bg1">
                    <a:lumMod val="50000"/>
                  </a:schemeClr>
                </a:solidFill>
                <a:latin typeface="+mn-ea"/>
                <a:cs typeface="Levenim MT" pitchFamily="2" charset="-79"/>
                <a:sym typeface="+mn-ea"/>
              </a:rPr>
              <a:t>      </a:t>
            </a:r>
            <a:r>
              <a:rPr lang="en-US" altLang="zh-CN" dirty="0">
                <a:latin typeface="+mj-ea"/>
                <a:ea typeface="+mj-ea"/>
                <a:sym typeface="+mn-ea"/>
              </a:rPr>
              <a:t>K</a:t>
            </a:r>
            <a:r>
              <a:rPr lang="zh-CN" altLang="en-US" dirty="0">
                <a:latin typeface="+mj-ea"/>
                <a:ea typeface="+mj-ea"/>
                <a:sym typeface="+mn-ea"/>
              </a:rPr>
              <a:t>-means 聚类与人工数据集上的 EM 聚类。 </a:t>
            </a:r>
            <a:r>
              <a:rPr lang="en-US" altLang="zh-CN" dirty="0">
                <a:latin typeface="+mj-ea"/>
                <a:ea typeface="+mj-ea"/>
                <a:sym typeface="+mn-ea"/>
              </a:rPr>
              <a:t>K</a:t>
            </a:r>
            <a:r>
              <a:rPr lang="zh-CN" altLang="en-US" dirty="0">
                <a:latin typeface="+mj-ea"/>
                <a:ea typeface="+mj-ea"/>
                <a:sym typeface="+mn-ea"/>
              </a:rPr>
              <a:t>-means 倾向于产生相同大小的集群在这里导致糟糕的结果，而 EM 受益于数据集中存在的不同半径的高斯分布。</a:t>
            </a:r>
            <a:endParaRPr lang="zh-CN" altLang="en-US" dirty="0">
              <a:latin typeface="+mj-ea"/>
              <a:ea typeface="+mj-ea"/>
            </a:endParaRPr>
          </a:p>
        </p:txBody>
      </p:sp>
      <p:sp>
        <p:nvSpPr>
          <p:cNvPr id="29" name="矩形 28"/>
          <p:cNvSpPr/>
          <p:nvPr>
            <p:custDataLst>
              <p:tags r:id="rId2"/>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nvGrpSpPr>
          <p:cNvPr id="15" name="组合 14"/>
          <p:cNvGrpSpPr/>
          <p:nvPr/>
        </p:nvGrpSpPr>
        <p:grpSpPr>
          <a:xfrm>
            <a:off x="7623810" y="1211580"/>
            <a:ext cx="4187190" cy="4297505"/>
            <a:chOff x="12156" y="2622"/>
            <a:chExt cx="5243" cy="5306"/>
          </a:xfrm>
        </p:grpSpPr>
        <p:sp>
          <p:nvSpPr>
            <p:cNvPr id="36" name="Oval 5"/>
            <p:cNvSpPr>
              <a:spLocks noChangeArrowheads="1"/>
            </p:cNvSpPr>
            <p:nvPr/>
          </p:nvSpPr>
          <p:spPr bwMode="auto">
            <a:xfrm>
              <a:off x="13788" y="4329"/>
              <a:ext cx="1847" cy="1847"/>
            </a:xfrm>
            <a:prstGeom prst="ellipse">
              <a:avLst/>
            </a:prstGeom>
            <a:solidFill>
              <a:srgbClr val="2683C6"/>
            </a:solidFill>
            <a:ln w="76200">
              <a:solidFill>
                <a:schemeClr val="accent1"/>
              </a:solidFill>
            </a:ln>
          </p:spPr>
          <p:txBody>
            <a:bodyPr vert="horz" wrap="square" lIns="91440" tIns="45720" rIns="91440" bIns="45720" numCol="1" anchor="t" anchorCtr="0" compatLnSpc="1"/>
            <a:lstStyle/>
            <a:p>
              <a:endParaRPr lang="en-US">
                <a:latin typeface="+mj-ea"/>
                <a:ea typeface="+mj-ea"/>
              </a:endParaRPr>
            </a:p>
          </p:txBody>
        </p:sp>
        <p:sp>
          <p:nvSpPr>
            <p:cNvPr id="37" name="Freeform 6"/>
            <p:cNvSpPr/>
            <p:nvPr/>
          </p:nvSpPr>
          <p:spPr bwMode="auto">
            <a:xfrm>
              <a:off x="12165" y="2622"/>
              <a:ext cx="3872" cy="2192"/>
            </a:xfrm>
            <a:custGeom>
              <a:avLst/>
              <a:gdLst>
                <a:gd name="T0" fmla="*/ 1248 w 1248"/>
                <a:gd name="T1" fmla="*/ 706 h 706"/>
                <a:gd name="T2" fmla="*/ 1233 w 1248"/>
                <a:gd name="T3" fmla="*/ 520 h 706"/>
                <a:gd name="T4" fmla="*/ 1192 w 1248"/>
                <a:gd name="T5" fmla="*/ 567 h 706"/>
                <a:gd name="T6" fmla="*/ 1182 w 1248"/>
                <a:gd name="T7" fmla="*/ 542 h 706"/>
                <a:gd name="T8" fmla="*/ 623 w 1248"/>
                <a:gd name="T9" fmla="*/ 282 h 706"/>
                <a:gd name="T10" fmla="*/ 312 w 1248"/>
                <a:gd name="T11" fmla="*/ 0 h 706"/>
                <a:gd name="T12" fmla="*/ 0 w 1248"/>
                <a:gd name="T13" fmla="*/ 312 h 706"/>
                <a:gd name="T14" fmla="*/ 226 w 1248"/>
                <a:gd name="T15" fmla="*/ 612 h 706"/>
                <a:gd name="T16" fmla="*/ 226 w 1248"/>
                <a:gd name="T17" fmla="*/ 613 h 706"/>
                <a:gd name="T18" fmla="*/ 250 w 1248"/>
                <a:gd name="T19" fmla="*/ 619 h 706"/>
                <a:gd name="T20" fmla="*/ 251 w 1248"/>
                <a:gd name="T21" fmla="*/ 618 h 706"/>
                <a:gd name="T22" fmla="*/ 251 w 1248"/>
                <a:gd name="T23" fmla="*/ 619 h 706"/>
                <a:gd name="T24" fmla="*/ 511 w 1248"/>
                <a:gd name="T25" fmla="*/ 369 h 706"/>
                <a:gd name="T26" fmla="*/ 627 w 1248"/>
                <a:gd name="T27" fmla="*/ 329 h 706"/>
                <a:gd name="T28" fmla="*/ 1181 w 1248"/>
                <a:gd name="T29" fmla="*/ 572 h 706"/>
                <a:gd name="T30" fmla="*/ 1117 w 1248"/>
                <a:gd name="T31" fmla="*/ 573 h 706"/>
                <a:gd name="T32" fmla="*/ 1248 w 1248"/>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8" h="706">
                  <a:moveTo>
                    <a:pt x="1248" y="706"/>
                  </a:moveTo>
                  <a:cubicBezTo>
                    <a:pt x="1233" y="520"/>
                    <a:pt x="1233" y="520"/>
                    <a:pt x="1233" y="520"/>
                  </a:cubicBezTo>
                  <a:cubicBezTo>
                    <a:pt x="1192" y="567"/>
                    <a:pt x="1192" y="567"/>
                    <a:pt x="1192" y="567"/>
                  </a:cubicBezTo>
                  <a:cubicBezTo>
                    <a:pt x="1188" y="556"/>
                    <a:pt x="1187" y="553"/>
                    <a:pt x="1182" y="542"/>
                  </a:cubicBezTo>
                  <a:cubicBezTo>
                    <a:pt x="1086" y="336"/>
                    <a:pt x="851" y="233"/>
                    <a:pt x="623" y="282"/>
                  </a:cubicBezTo>
                  <a:cubicBezTo>
                    <a:pt x="607" y="124"/>
                    <a:pt x="474" y="0"/>
                    <a:pt x="312" y="0"/>
                  </a:cubicBezTo>
                  <a:cubicBezTo>
                    <a:pt x="140" y="0"/>
                    <a:pt x="0" y="140"/>
                    <a:pt x="0" y="312"/>
                  </a:cubicBezTo>
                  <a:cubicBezTo>
                    <a:pt x="0" y="455"/>
                    <a:pt x="96" y="575"/>
                    <a:pt x="226" y="612"/>
                  </a:cubicBezTo>
                  <a:cubicBezTo>
                    <a:pt x="226" y="613"/>
                    <a:pt x="226" y="613"/>
                    <a:pt x="226" y="613"/>
                  </a:cubicBezTo>
                  <a:cubicBezTo>
                    <a:pt x="234" y="615"/>
                    <a:pt x="242" y="617"/>
                    <a:pt x="250" y="619"/>
                  </a:cubicBezTo>
                  <a:cubicBezTo>
                    <a:pt x="250" y="619"/>
                    <a:pt x="251" y="619"/>
                    <a:pt x="251" y="618"/>
                  </a:cubicBezTo>
                  <a:cubicBezTo>
                    <a:pt x="251" y="619"/>
                    <a:pt x="251" y="619"/>
                    <a:pt x="251" y="619"/>
                  </a:cubicBezTo>
                  <a:cubicBezTo>
                    <a:pt x="303" y="514"/>
                    <a:pt x="393" y="423"/>
                    <a:pt x="511" y="369"/>
                  </a:cubicBezTo>
                  <a:cubicBezTo>
                    <a:pt x="580" y="337"/>
                    <a:pt x="626" y="329"/>
                    <a:pt x="627" y="329"/>
                  </a:cubicBezTo>
                  <a:cubicBezTo>
                    <a:pt x="853" y="278"/>
                    <a:pt x="1082" y="370"/>
                    <a:pt x="1181" y="572"/>
                  </a:cubicBezTo>
                  <a:cubicBezTo>
                    <a:pt x="1117" y="573"/>
                    <a:pt x="1117" y="573"/>
                    <a:pt x="1117" y="573"/>
                  </a:cubicBezTo>
                  <a:lnTo>
                    <a:pt x="1248" y="706"/>
                  </a:lnTo>
                  <a:close/>
                </a:path>
              </a:pathLst>
            </a:custGeom>
            <a:solidFill>
              <a:srgbClr val="377790"/>
            </a:solidFill>
            <a:ln>
              <a:noFill/>
            </a:ln>
          </p:spPr>
          <p:txBody>
            <a:bodyPr vert="horz" wrap="square" lIns="91440" tIns="45720" rIns="91440" bIns="45720" numCol="1" anchor="t" anchorCtr="0" compatLnSpc="1"/>
            <a:lstStyle/>
            <a:p>
              <a:endParaRPr lang="en-US">
                <a:latin typeface="+mj-ea"/>
                <a:ea typeface="+mj-ea"/>
              </a:endParaRPr>
            </a:p>
          </p:txBody>
        </p:sp>
        <p:sp>
          <p:nvSpPr>
            <p:cNvPr id="38" name="Freeform 7"/>
            <p:cNvSpPr/>
            <p:nvPr/>
          </p:nvSpPr>
          <p:spPr bwMode="auto">
            <a:xfrm>
              <a:off x="15184" y="2660"/>
              <a:ext cx="2189" cy="3876"/>
            </a:xfrm>
            <a:custGeom>
              <a:avLst/>
              <a:gdLst>
                <a:gd name="T0" fmla="*/ 0 w 705"/>
                <a:gd name="T1" fmla="*/ 1249 h 1249"/>
                <a:gd name="T2" fmla="*/ 186 w 705"/>
                <a:gd name="T3" fmla="*/ 1234 h 1249"/>
                <a:gd name="T4" fmla="*/ 138 w 705"/>
                <a:gd name="T5" fmla="*/ 1192 h 1249"/>
                <a:gd name="T6" fmla="*/ 163 w 705"/>
                <a:gd name="T7" fmla="*/ 1182 h 1249"/>
                <a:gd name="T8" fmla="*/ 423 w 705"/>
                <a:gd name="T9" fmla="*/ 623 h 1249"/>
                <a:gd name="T10" fmla="*/ 704 w 705"/>
                <a:gd name="T11" fmla="*/ 312 h 1249"/>
                <a:gd name="T12" fmla="*/ 392 w 705"/>
                <a:gd name="T13" fmla="*/ 0 h 1249"/>
                <a:gd name="T14" fmla="*/ 92 w 705"/>
                <a:gd name="T15" fmla="*/ 227 h 1249"/>
                <a:gd name="T16" fmla="*/ 92 w 705"/>
                <a:gd name="T17" fmla="*/ 227 h 1249"/>
                <a:gd name="T18" fmla="*/ 86 w 705"/>
                <a:gd name="T19" fmla="*/ 251 h 1249"/>
                <a:gd name="T20" fmla="*/ 86 w 705"/>
                <a:gd name="T21" fmla="*/ 251 h 1249"/>
                <a:gd name="T22" fmla="*/ 86 w 705"/>
                <a:gd name="T23" fmla="*/ 252 h 1249"/>
                <a:gd name="T24" fmla="*/ 336 w 705"/>
                <a:gd name="T25" fmla="*/ 512 h 1249"/>
                <a:gd name="T26" fmla="*/ 376 w 705"/>
                <a:gd name="T27" fmla="*/ 627 h 1249"/>
                <a:gd name="T28" fmla="*/ 134 w 705"/>
                <a:gd name="T29" fmla="*/ 1182 h 1249"/>
                <a:gd name="T30" fmla="*/ 133 w 705"/>
                <a:gd name="T31" fmla="*/ 1118 h 1249"/>
                <a:gd name="T32" fmla="*/ 0 w 705"/>
                <a:gd name="T33" fmla="*/ 1249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1249">
                  <a:moveTo>
                    <a:pt x="0" y="1249"/>
                  </a:moveTo>
                  <a:cubicBezTo>
                    <a:pt x="186" y="1234"/>
                    <a:pt x="186" y="1234"/>
                    <a:pt x="186" y="1234"/>
                  </a:cubicBezTo>
                  <a:cubicBezTo>
                    <a:pt x="138" y="1192"/>
                    <a:pt x="138" y="1192"/>
                    <a:pt x="138" y="1192"/>
                  </a:cubicBezTo>
                  <a:cubicBezTo>
                    <a:pt x="149" y="1188"/>
                    <a:pt x="152" y="1187"/>
                    <a:pt x="163" y="1182"/>
                  </a:cubicBezTo>
                  <a:cubicBezTo>
                    <a:pt x="370" y="1087"/>
                    <a:pt x="472" y="851"/>
                    <a:pt x="423" y="623"/>
                  </a:cubicBezTo>
                  <a:cubicBezTo>
                    <a:pt x="581" y="608"/>
                    <a:pt x="705" y="474"/>
                    <a:pt x="704" y="312"/>
                  </a:cubicBezTo>
                  <a:cubicBezTo>
                    <a:pt x="704" y="140"/>
                    <a:pt x="564" y="0"/>
                    <a:pt x="392" y="0"/>
                  </a:cubicBezTo>
                  <a:cubicBezTo>
                    <a:pt x="249" y="1"/>
                    <a:pt x="129" y="96"/>
                    <a:pt x="92" y="227"/>
                  </a:cubicBezTo>
                  <a:cubicBezTo>
                    <a:pt x="92" y="227"/>
                    <a:pt x="92" y="227"/>
                    <a:pt x="92" y="227"/>
                  </a:cubicBezTo>
                  <a:cubicBezTo>
                    <a:pt x="90" y="235"/>
                    <a:pt x="88" y="243"/>
                    <a:pt x="86" y="251"/>
                  </a:cubicBezTo>
                  <a:cubicBezTo>
                    <a:pt x="86" y="251"/>
                    <a:pt x="86" y="251"/>
                    <a:pt x="86" y="251"/>
                  </a:cubicBezTo>
                  <a:cubicBezTo>
                    <a:pt x="86" y="252"/>
                    <a:pt x="86" y="252"/>
                    <a:pt x="86" y="252"/>
                  </a:cubicBezTo>
                  <a:cubicBezTo>
                    <a:pt x="191" y="304"/>
                    <a:pt x="281" y="394"/>
                    <a:pt x="336" y="512"/>
                  </a:cubicBezTo>
                  <a:cubicBezTo>
                    <a:pt x="368" y="580"/>
                    <a:pt x="376" y="626"/>
                    <a:pt x="376" y="627"/>
                  </a:cubicBezTo>
                  <a:cubicBezTo>
                    <a:pt x="427" y="854"/>
                    <a:pt x="335" y="1083"/>
                    <a:pt x="134" y="1182"/>
                  </a:cubicBezTo>
                  <a:cubicBezTo>
                    <a:pt x="133" y="1118"/>
                    <a:pt x="133" y="1118"/>
                    <a:pt x="133" y="1118"/>
                  </a:cubicBezTo>
                  <a:lnTo>
                    <a:pt x="0" y="1249"/>
                  </a:lnTo>
                  <a:close/>
                </a:path>
              </a:pathLst>
            </a:custGeom>
            <a:solidFill>
              <a:srgbClr val="189A7F"/>
            </a:solidFill>
            <a:ln>
              <a:noFill/>
            </a:ln>
          </p:spPr>
          <p:txBody>
            <a:bodyPr vert="horz" wrap="square" lIns="91440" tIns="45720" rIns="91440" bIns="45720" numCol="1" anchor="t" anchorCtr="0" compatLnSpc="1"/>
            <a:lstStyle/>
            <a:p>
              <a:endParaRPr lang="en-US">
                <a:latin typeface="+mj-ea"/>
                <a:ea typeface="+mj-ea"/>
              </a:endParaRPr>
            </a:p>
          </p:txBody>
        </p:sp>
        <p:sp>
          <p:nvSpPr>
            <p:cNvPr id="39" name="Freeform 8"/>
            <p:cNvSpPr/>
            <p:nvPr/>
          </p:nvSpPr>
          <p:spPr bwMode="auto">
            <a:xfrm>
              <a:off x="13460" y="5740"/>
              <a:ext cx="3939" cy="2089"/>
            </a:xfrm>
            <a:custGeom>
              <a:avLst/>
              <a:gdLst>
                <a:gd name="T0" fmla="*/ 0 w 1270"/>
                <a:gd name="T1" fmla="*/ 0 h 673"/>
                <a:gd name="T2" fmla="*/ 23 w 1270"/>
                <a:gd name="T3" fmla="*/ 185 h 673"/>
                <a:gd name="T4" fmla="*/ 62 w 1270"/>
                <a:gd name="T5" fmla="*/ 136 h 673"/>
                <a:gd name="T6" fmla="*/ 73 w 1270"/>
                <a:gd name="T7" fmla="*/ 160 h 673"/>
                <a:gd name="T8" fmla="*/ 642 w 1270"/>
                <a:gd name="T9" fmla="*/ 398 h 673"/>
                <a:gd name="T10" fmla="*/ 964 w 1270"/>
                <a:gd name="T11" fmla="*/ 666 h 673"/>
                <a:gd name="T12" fmla="*/ 1263 w 1270"/>
                <a:gd name="T13" fmla="*/ 341 h 673"/>
                <a:gd name="T14" fmla="*/ 1025 w 1270"/>
                <a:gd name="T15" fmla="*/ 51 h 673"/>
                <a:gd name="T16" fmla="*/ 1025 w 1270"/>
                <a:gd name="T17" fmla="*/ 51 h 673"/>
                <a:gd name="T18" fmla="*/ 1000 w 1270"/>
                <a:gd name="T19" fmla="*/ 46 h 673"/>
                <a:gd name="T20" fmla="*/ 1000 w 1270"/>
                <a:gd name="T21" fmla="*/ 46 h 673"/>
                <a:gd name="T22" fmla="*/ 999 w 1270"/>
                <a:gd name="T23" fmla="*/ 46 h 673"/>
                <a:gd name="T24" fmla="*/ 750 w 1270"/>
                <a:gd name="T25" fmla="*/ 306 h 673"/>
                <a:gd name="T26" fmla="*/ 636 w 1270"/>
                <a:gd name="T27" fmla="*/ 351 h 673"/>
                <a:gd name="T28" fmla="*/ 72 w 1270"/>
                <a:gd name="T29" fmla="*/ 131 h 673"/>
                <a:gd name="T30" fmla="*/ 136 w 1270"/>
                <a:gd name="T31" fmla="*/ 127 h 673"/>
                <a:gd name="T32" fmla="*/ 0 w 1270"/>
                <a:gd name="T3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0" h="673">
                  <a:moveTo>
                    <a:pt x="0" y="0"/>
                  </a:moveTo>
                  <a:cubicBezTo>
                    <a:pt x="23" y="185"/>
                    <a:pt x="23" y="185"/>
                    <a:pt x="23" y="185"/>
                  </a:cubicBezTo>
                  <a:cubicBezTo>
                    <a:pt x="62" y="136"/>
                    <a:pt x="62" y="136"/>
                    <a:pt x="62" y="136"/>
                  </a:cubicBezTo>
                  <a:cubicBezTo>
                    <a:pt x="66" y="147"/>
                    <a:pt x="67" y="150"/>
                    <a:pt x="73" y="160"/>
                  </a:cubicBezTo>
                  <a:cubicBezTo>
                    <a:pt x="177" y="363"/>
                    <a:pt x="416" y="456"/>
                    <a:pt x="642" y="398"/>
                  </a:cubicBezTo>
                  <a:cubicBezTo>
                    <a:pt x="664" y="555"/>
                    <a:pt x="802" y="673"/>
                    <a:pt x="964" y="666"/>
                  </a:cubicBezTo>
                  <a:cubicBezTo>
                    <a:pt x="1136" y="659"/>
                    <a:pt x="1270" y="514"/>
                    <a:pt x="1263" y="341"/>
                  </a:cubicBezTo>
                  <a:cubicBezTo>
                    <a:pt x="1257" y="199"/>
                    <a:pt x="1157" y="83"/>
                    <a:pt x="1025" y="51"/>
                  </a:cubicBezTo>
                  <a:cubicBezTo>
                    <a:pt x="1025" y="51"/>
                    <a:pt x="1025" y="51"/>
                    <a:pt x="1025" y="51"/>
                  </a:cubicBezTo>
                  <a:cubicBezTo>
                    <a:pt x="1017" y="49"/>
                    <a:pt x="1009" y="47"/>
                    <a:pt x="1000" y="46"/>
                  </a:cubicBezTo>
                  <a:cubicBezTo>
                    <a:pt x="1000" y="46"/>
                    <a:pt x="1000" y="46"/>
                    <a:pt x="1000" y="46"/>
                  </a:cubicBezTo>
                  <a:cubicBezTo>
                    <a:pt x="1000" y="46"/>
                    <a:pt x="1000" y="46"/>
                    <a:pt x="999" y="46"/>
                  </a:cubicBezTo>
                  <a:cubicBezTo>
                    <a:pt x="952" y="153"/>
                    <a:pt x="866" y="247"/>
                    <a:pt x="750" y="306"/>
                  </a:cubicBezTo>
                  <a:cubicBezTo>
                    <a:pt x="683" y="341"/>
                    <a:pt x="637" y="351"/>
                    <a:pt x="636" y="351"/>
                  </a:cubicBezTo>
                  <a:cubicBezTo>
                    <a:pt x="412" y="411"/>
                    <a:pt x="180" y="328"/>
                    <a:pt x="72" y="131"/>
                  </a:cubicBezTo>
                  <a:cubicBezTo>
                    <a:pt x="136" y="127"/>
                    <a:pt x="136" y="127"/>
                    <a:pt x="136" y="127"/>
                  </a:cubicBezTo>
                  <a:lnTo>
                    <a:pt x="0" y="0"/>
                  </a:lnTo>
                  <a:close/>
                </a:path>
              </a:pathLst>
            </a:custGeom>
            <a:solidFill>
              <a:srgbClr val="D24132"/>
            </a:solidFill>
            <a:ln>
              <a:noFill/>
            </a:ln>
          </p:spPr>
          <p:txBody>
            <a:bodyPr vert="horz" wrap="square" lIns="91440" tIns="45720" rIns="91440" bIns="45720" numCol="1" anchor="t" anchorCtr="0" compatLnSpc="1"/>
            <a:lstStyle/>
            <a:p>
              <a:endParaRPr lang="en-US">
                <a:latin typeface="+mj-ea"/>
                <a:ea typeface="+mj-ea"/>
              </a:endParaRPr>
            </a:p>
          </p:txBody>
        </p:sp>
        <p:sp>
          <p:nvSpPr>
            <p:cNvPr id="41" name="Freeform 9"/>
            <p:cNvSpPr/>
            <p:nvPr/>
          </p:nvSpPr>
          <p:spPr bwMode="auto">
            <a:xfrm>
              <a:off x="12156" y="3985"/>
              <a:ext cx="2085" cy="3943"/>
            </a:xfrm>
            <a:custGeom>
              <a:avLst/>
              <a:gdLst>
                <a:gd name="T0" fmla="*/ 672 w 672"/>
                <a:gd name="T1" fmla="*/ 0 h 1271"/>
                <a:gd name="T2" fmla="*/ 487 w 672"/>
                <a:gd name="T3" fmla="*/ 23 h 1271"/>
                <a:gd name="T4" fmla="*/ 536 w 672"/>
                <a:gd name="T5" fmla="*/ 62 h 1271"/>
                <a:gd name="T6" fmla="*/ 511 w 672"/>
                <a:gd name="T7" fmla="*/ 73 h 1271"/>
                <a:gd name="T8" fmla="*/ 275 w 672"/>
                <a:gd name="T9" fmla="*/ 643 h 1271"/>
                <a:gd name="T10" fmla="*/ 7 w 672"/>
                <a:gd name="T11" fmla="*/ 965 h 1271"/>
                <a:gd name="T12" fmla="*/ 332 w 672"/>
                <a:gd name="T13" fmla="*/ 1263 h 1271"/>
                <a:gd name="T14" fmla="*/ 622 w 672"/>
                <a:gd name="T15" fmla="*/ 1025 h 1271"/>
                <a:gd name="T16" fmla="*/ 622 w 672"/>
                <a:gd name="T17" fmla="*/ 1025 h 1271"/>
                <a:gd name="T18" fmla="*/ 627 w 672"/>
                <a:gd name="T19" fmla="*/ 1000 h 1271"/>
                <a:gd name="T20" fmla="*/ 627 w 672"/>
                <a:gd name="T21" fmla="*/ 1000 h 1271"/>
                <a:gd name="T22" fmla="*/ 627 w 672"/>
                <a:gd name="T23" fmla="*/ 999 h 1271"/>
                <a:gd name="T24" fmla="*/ 366 w 672"/>
                <a:gd name="T25" fmla="*/ 750 h 1271"/>
                <a:gd name="T26" fmla="*/ 322 w 672"/>
                <a:gd name="T27" fmla="*/ 636 h 1271"/>
                <a:gd name="T28" fmla="*/ 541 w 672"/>
                <a:gd name="T29" fmla="*/ 72 h 1271"/>
                <a:gd name="T30" fmla="*/ 545 w 672"/>
                <a:gd name="T31" fmla="*/ 136 h 1271"/>
                <a:gd name="T32" fmla="*/ 672 w 672"/>
                <a:gd name="T33"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2" h="1271">
                  <a:moveTo>
                    <a:pt x="672" y="0"/>
                  </a:moveTo>
                  <a:cubicBezTo>
                    <a:pt x="487" y="23"/>
                    <a:pt x="487" y="23"/>
                    <a:pt x="487" y="23"/>
                  </a:cubicBezTo>
                  <a:cubicBezTo>
                    <a:pt x="536" y="62"/>
                    <a:pt x="536" y="62"/>
                    <a:pt x="536" y="62"/>
                  </a:cubicBezTo>
                  <a:cubicBezTo>
                    <a:pt x="525" y="67"/>
                    <a:pt x="522" y="68"/>
                    <a:pt x="511" y="73"/>
                  </a:cubicBezTo>
                  <a:cubicBezTo>
                    <a:pt x="309" y="177"/>
                    <a:pt x="217" y="416"/>
                    <a:pt x="275" y="643"/>
                  </a:cubicBezTo>
                  <a:cubicBezTo>
                    <a:pt x="117" y="665"/>
                    <a:pt x="0" y="803"/>
                    <a:pt x="7" y="965"/>
                  </a:cubicBezTo>
                  <a:cubicBezTo>
                    <a:pt x="14" y="1137"/>
                    <a:pt x="159" y="1271"/>
                    <a:pt x="332" y="1263"/>
                  </a:cubicBezTo>
                  <a:cubicBezTo>
                    <a:pt x="474" y="1257"/>
                    <a:pt x="590" y="1157"/>
                    <a:pt x="622" y="1025"/>
                  </a:cubicBezTo>
                  <a:cubicBezTo>
                    <a:pt x="622" y="1025"/>
                    <a:pt x="622" y="1025"/>
                    <a:pt x="622" y="1025"/>
                  </a:cubicBezTo>
                  <a:cubicBezTo>
                    <a:pt x="624" y="1017"/>
                    <a:pt x="626" y="1009"/>
                    <a:pt x="627" y="1000"/>
                  </a:cubicBezTo>
                  <a:cubicBezTo>
                    <a:pt x="627" y="1000"/>
                    <a:pt x="627" y="1000"/>
                    <a:pt x="627" y="1000"/>
                  </a:cubicBezTo>
                  <a:cubicBezTo>
                    <a:pt x="627" y="1000"/>
                    <a:pt x="627" y="1000"/>
                    <a:pt x="627" y="999"/>
                  </a:cubicBezTo>
                  <a:cubicBezTo>
                    <a:pt x="520" y="952"/>
                    <a:pt x="426" y="866"/>
                    <a:pt x="366" y="750"/>
                  </a:cubicBezTo>
                  <a:cubicBezTo>
                    <a:pt x="331" y="683"/>
                    <a:pt x="322" y="637"/>
                    <a:pt x="322" y="636"/>
                  </a:cubicBezTo>
                  <a:cubicBezTo>
                    <a:pt x="261" y="412"/>
                    <a:pt x="344" y="180"/>
                    <a:pt x="541" y="72"/>
                  </a:cubicBezTo>
                  <a:cubicBezTo>
                    <a:pt x="545" y="136"/>
                    <a:pt x="545" y="136"/>
                    <a:pt x="545" y="136"/>
                  </a:cubicBezTo>
                  <a:lnTo>
                    <a:pt x="672" y="0"/>
                  </a:lnTo>
                  <a:close/>
                </a:path>
              </a:pathLst>
            </a:custGeom>
            <a:solidFill>
              <a:srgbClr val="F09C2A"/>
            </a:solidFill>
            <a:ln>
              <a:noFill/>
            </a:ln>
          </p:spPr>
          <p:txBody>
            <a:bodyPr vert="horz" wrap="square" lIns="91440" tIns="45720" rIns="91440" bIns="45720" numCol="1" anchor="t" anchorCtr="0" compatLnSpc="1"/>
            <a:lstStyle/>
            <a:p>
              <a:endParaRPr lang="en-US">
                <a:latin typeface="+mj-ea"/>
                <a:ea typeface="+mj-ea"/>
              </a:endParaRPr>
            </a:p>
          </p:txBody>
        </p:sp>
        <p:sp>
          <p:nvSpPr>
            <p:cNvPr id="97" name="TextBox 96"/>
            <p:cNvSpPr txBox="1"/>
            <p:nvPr/>
          </p:nvSpPr>
          <p:spPr>
            <a:xfrm>
              <a:off x="13883" y="4683"/>
              <a:ext cx="1657" cy="1140"/>
            </a:xfrm>
            <a:prstGeom prst="rect">
              <a:avLst/>
            </a:prstGeom>
            <a:noFill/>
          </p:spPr>
          <p:txBody>
            <a:bodyPr wrap="square" rtlCol="0" anchor="ctr">
              <a:spAutoFit/>
            </a:bodyPr>
            <a:lstStyle/>
            <a:p>
              <a:pPr algn="ctr"/>
              <a:r>
                <a:rPr lang="zh-CN" altLang="zh-CN" dirty="0">
                  <a:solidFill>
                    <a:schemeClr val="bg1"/>
                  </a:solidFill>
                  <a:latin typeface="+mj-ea"/>
                  <a:ea typeface="+mj-ea"/>
                  <a:sym typeface="+mn-ea"/>
                </a:rPr>
                <a:t>就业状态区域特征分类模型</a:t>
              </a:r>
              <a:endParaRPr lang="zh-CN" altLang="zh-CN" dirty="0">
                <a:solidFill>
                  <a:schemeClr val="bg1"/>
                </a:solidFill>
                <a:latin typeface="+mj-ea"/>
                <a:ea typeface="+mj-ea"/>
                <a:cs typeface="Lato Black"/>
                <a:sym typeface="+mn-ea"/>
              </a:endParaRPr>
            </a:p>
          </p:txBody>
        </p:sp>
        <p:pic>
          <p:nvPicPr>
            <p:cNvPr id="10" name="图片 9" descr="薪资待遇 (1)"/>
            <p:cNvPicPr>
              <a:picLocks noChangeAspect="1"/>
            </p:cNvPicPr>
            <p:nvPr/>
          </p:nvPicPr>
          <p:blipFill>
            <a:blip r:embed="rId3"/>
            <a:stretch>
              <a:fillRect/>
            </a:stretch>
          </p:blipFill>
          <p:spPr>
            <a:xfrm>
              <a:off x="12709" y="3046"/>
              <a:ext cx="751" cy="751"/>
            </a:xfrm>
            <a:prstGeom prst="rect">
              <a:avLst/>
            </a:prstGeom>
          </p:spPr>
        </p:pic>
        <p:pic>
          <p:nvPicPr>
            <p:cNvPr id="11" name="图片 10" descr="就业信息"/>
            <p:cNvPicPr>
              <a:picLocks noChangeAspect="1"/>
            </p:cNvPicPr>
            <p:nvPr/>
          </p:nvPicPr>
          <p:blipFill>
            <a:blip r:embed="rId4"/>
            <a:stretch>
              <a:fillRect/>
            </a:stretch>
          </p:blipFill>
          <p:spPr>
            <a:xfrm>
              <a:off x="16037" y="2962"/>
              <a:ext cx="920" cy="920"/>
            </a:xfrm>
            <a:prstGeom prst="rect">
              <a:avLst/>
            </a:prstGeom>
          </p:spPr>
        </p:pic>
        <p:pic>
          <p:nvPicPr>
            <p:cNvPr id="13" name="图片 12" descr="工程-2"/>
            <p:cNvPicPr>
              <a:picLocks noChangeAspect="1"/>
            </p:cNvPicPr>
            <p:nvPr/>
          </p:nvPicPr>
          <p:blipFill>
            <a:blip r:embed="rId5"/>
            <a:stretch>
              <a:fillRect/>
            </a:stretch>
          </p:blipFill>
          <p:spPr>
            <a:xfrm>
              <a:off x="16130" y="6536"/>
              <a:ext cx="827" cy="827"/>
            </a:xfrm>
            <a:prstGeom prst="rect">
              <a:avLst/>
            </a:prstGeom>
          </p:spPr>
        </p:pic>
        <p:pic>
          <p:nvPicPr>
            <p:cNvPr id="14" name="图片 13" descr="工程"/>
            <p:cNvPicPr>
              <a:picLocks noChangeAspect="1"/>
            </p:cNvPicPr>
            <p:nvPr/>
          </p:nvPicPr>
          <p:blipFill>
            <a:blip r:embed="rId6"/>
            <a:stretch>
              <a:fillRect/>
            </a:stretch>
          </p:blipFill>
          <p:spPr>
            <a:xfrm>
              <a:off x="12530" y="6536"/>
              <a:ext cx="1109" cy="1109"/>
            </a:xfrm>
            <a:prstGeom prst="rect">
              <a:avLst/>
            </a:prstGeom>
          </p:spPr>
        </p:pic>
      </p:grpSp>
      <p:grpSp>
        <p:nvGrpSpPr>
          <p:cNvPr id="33" name="组合 32"/>
          <p:cNvGrpSpPr/>
          <p:nvPr/>
        </p:nvGrpSpPr>
        <p:grpSpPr>
          <a:xfrm>
            <a:off x="0" y="224604"/>
            <a:ext cx="4994275" cy="480060"/>
            <a:chOff x="0" y="557"/>
            <a:chExt cx="7865" cy="756"/>
          </a:xfrm>
        </p:grpSpPr>
        <p:grpSp>
          <p:nvGrpSpPr>
            <p:cNvPr id="34" name="组合 33"/>
            <p:cNvGrpSpPr/>
            <p:nvPr/>
          </p:nvGrpSpPr>
          <p:grpSpPr>
            <a:xfrm>
              <a:off x="299" y="557"/>
              <a:ext cx="7566" cy="756"/>
              <a:chOff x="-442" y="540"/>
              <a:chExt cx="7566" cy="756"/>
            </a:xfrm>
          </p:grpSpPr>
          <p:grpSp>
            <p:nvGrpSpPr>
              <p:cNvPr id="40" name="组合 39"/>
              <p:cNvGrpSpPr/>
              <p:nvPr/>
            </p:nvGrpSpPr>
            <p:grpSpPr>
              <a:xfrm>
                <a:off x="-442" y="540"/>
                <a:ext cx="7566" cy="756"/>
                <a:chOff x="-426" y="540"/>
                <a:chExt cx="7298" cy="756"/>
              </a:xfrm>
            </p:grpSpPr>
            <p:sp>
              <p:nvSpPr>
                <p:cNvPr id="43" name="矩形 42"/>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4" name="圆角矩形 43"/>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42" name="文本框 41"/>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latin typeface="+mj-ea"/>
                    <a:ea typeface="+mj-ea"/>
                  </a:rPr>
                  <a:t>工人劳动保障</a:t>
                </a:r>
                <a:r>
                  <a:rPr lang="en-US" altLang="zh-CN" sz="2000" b="1" dirty="0">
                    <a:solidFill>
                      <a:schemeClr val="bg1"/>
                    </a:solidFill>
                    <a:latin typeface="+mj-ea"/>
                    <a:ea typeface="+mj-ea"/>
                    <a:sym typeface="+mn-ea"/>
                  </a:rPr>
                  <a:t>----</a:t>
                </a:r>
                <a:r>
                  <a:rPr lang="zh-CN" altLang="en-US" sz="2000" b="1" dirty="0">
                    <a:solidFill>
                      <a:schemeClr val="bg1"/>
                    </a:solidFill>
                    <a:latin typeface="+mj-ea"/>
                    <a:ea typeface="+mj-ea"/>
                    <a:sym typeface="+mn-ea"/>
                  </a:rPr>
                  <a:t>聚类分析</a:t>
                </a:r>
                <a:endParaRPr lang="zh-CN" altLang="en-US" sz="2000" b="1" dirty="0">
                  <a:solidFill>
                    <a:schemeClr val="bg1"/>
                  </a:solidFill>
                  <a:latin typeface="+mj-ea"/>
                  <a:ea typeface="+mj-ea"/>
                </a:endParaRPr>
              </a:p>
            </p:txBody>
          </p:sp>
        </p:grpSp>
        <p:sp>
          <p:nvSpPr>
            <p:cNvPr id="35" name="矩形 34"/>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2"/>
          <a:stretch>
            <a:fillRect/>
          </a:stretch>
        </p:blipFill>
        <p:spPr>
          <a:xfrm>
            <a:off x="-656774" y="-324665"/>
            <a:ext cx="13368548" cy="7596482"/>
          </a:xfrm>
          <a:prstGeom prst="rect">
            <a:avLst/>
          </a:prstGeom>
        </p:spPr>
      </p:pic>
      <p:sp>
        <p:nvSpPr>
          <p:cNvPr id="5" name="矩形 4"/>
          <p:cNvSpPr/>
          <p:nvPr/>
        </p:nvSpPr>
        <p:spPr>
          <a:xfrm>
            <a:off x="0" y="1863398"/>
            <a:ext cx="12311016" cy="2800591"/>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a:off x="703121" y="2276389"/>
            <a:ext cx="1711468" cy="1989765"/>
          </a:xfrm>
          <a:custGeom>
            <a:avLst/>
            <a:gdLst>
              <a:gd name="T0" fmla="*/ 771 w 1519"/>
              <a:gd name="T1" fmla="*/ 1673 h 1766"/>
              <a:gd name="T2" fmla="*/ 70 w 1519"/>
              <a:gd name="T3" fmla="*/ 1278 h 1766"/>
              <a:gd name="T4" fmla="*/ 70 w 1519"/>
              <a:gd name="T5" fmla="*/ 488 h 1766"/>
              <a:gd name="T6" fmla="*/ 771 w 1519"/>
              <a:gd name="T7" fmla="*/ 93 h 1766"/>
              <a:gd name="T8" fmla="*/ 1449 w 1519"/>
              <a:gd name="T9" fmla="*/ 488 h 1766"/>
              <a:gd name="T10" fmla="*/ 1449 w 1519"/>
              <a:gd name="T11" fmla="*/ 1278 h 1766"/>
              <a:gd name="T12" fmla="*/ 771 w 1519"/>
              <a:gd name="T13" fmla="*/ 1673 h 1766"/>
              <a:gd name="T14" fmla="*/ 771 w 1519"/>
              <a:gd name="T15" fmla="*/ 0 h 1766"/>
              <a:gd name="T16" fmla="*/ 0 w 1519"/>
              <a:gd name="T17" fmla="*/ 441 h 1766"/>
              <a:gd name="T18" fmla="*/ 0 w 1519"/>
              <a:gd name="T19" fmla="*/ 1325 h 1766"/>
              <a:gd name="T20" fmla="*/ 771 w 1519"/>
              <a:gd name="T21" fmla="*/ 1766 h 1766"/>
              <a:gd name="T22" fmla="*/ 1519 w 1519"/>
              <a:gd name="T23" fmla="*/ 1325 h 1766"/>
              <a:gd name="T24" fmla="*/ 1519 w 1519"/>
              <a:gd name="T25" fmla="*/ 441 h 1766"/>
              <a:gd name="T26" fmla="*/ 771 w 1519"/>
              <a:gd name="T2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9" h="1766">
                <a:moveTo>
                  <a:pt x="771" y="1673"/>
                </a:moveTo>
                <a:lnTo>
                  <a:pt x="70" y="1278"/>
                </a:lnTo>
                <a:lnTo>
                  <a:pt x="70" y="488"/>
                </a:lnTo>
                <a:lnTo>
                  <a:pt x="771" y="93"/>
                </a:lnTo>
                <a:lnTo>
                  <a:pt x="1449" y="488"/>
                </a:lnTo>
                <a:lnTo>
                  <a:pt x="1449" y="1278"/>
                </a:lnTo>
                <a:lnTo>
                  <a:pt x="771" y="1673"/>
                </a:lnTo>
                <a:close/>
                <a:moveTo>
                  <a:pt x="771" y="0"/>
                </a:moveTo>
                <a:lnTo>
                  <a:pt x="0" y="441"/>
                </a:lnTo>
                <a:lnTo>
                  <a:pt x="0" y="1325"/>
                </a:lnTo>
                <a:lnTo>
                  <a:pt x="771" y="1766"/>
                </a:lnTo>
                <a:lnTo>
                  <a:pt x="1519" y="1325"/>
                </a:lnTo>
                <a:lnTo>
                  <a:pt x="1519" y="441"/>
                </a:lnTo>
                <a:lnTo>
                  <a:pt x="77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7" name="直接连接符 6"/>
          <p:cNvCxnSpPr/>
          <p:nvPr/>
        </p:nvCxnSpPr>
        <p:spPr>
          <a:xfrm>
            <a:off x="-31068" y="4470400"/>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535184" y="2061029"/>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226759" y="2597209"/>
            <a:ext cx="3570208" cy="769441"/>
          </a:xfrm>
          <a:prstGeom prst="rect">
            <a:avLst/>
          </a:prstGeom>
          <a:noFill/>
        </p:spPr>
        <p:txBody>
          <a:bodyPr wrap="none" rtlCol="0">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解决方案总结</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89960" y="3385266"/>
            <a:ext cx="2875081"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Solution summary</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609137" y="2552021"/>
            <a:ext cx="2089033" cy="212686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bg1"/>
                </a:solidFill>
              </a:rPr>
              <a:t>业务流程与导向</a:t>
            </a:r>
            <a:endParaRPr lang="en-US" altLang="zh-CN" dirty="0">
              <a:solidFill>
                <a:schemeClr val="bg1"/>
              </a:solidFill>
            </a:endParaRPr>
          </a:p>
          <a:p>
            <a:pPr marL="285750" indent="-285750">
              <a:lnSpc>
                <a:spcPct val="150000"/>
              </a:lnSpc>
              <a:buFont typeface="Arial" panose="020B0604020202020204" pitchFamily="34" charset="0"/>
              <a:buChar char="•"/>
            </a:pPr>
            <a:r>
              <a:rPr lang="zh-CN" altLang="en-US" dirty="0">
                <a:solidFill>
                  <a:schemeClr val="bg1"/>
                </a:solidFill>
              </a:rPr>
              <a:t>关键节点交互</a:t>
            </a:r>
            <a:endParaRPr lang="en-US" altLang="zh-CN" dirty="0">
              <a:solidFill>
                <a:schemeClr val="bg1"/>
              </a:solidFill>
            </a:endParaRPr>
          </a:p>
          <a:p>
            <a:pPr marL="285750" indent="-285750">
              <a:lnSpc>
                <a:spcPct val="150000"/>
              </a:lnSpc>
              <a:buFont typeface="Arial" panose="020B0604020202020204" pitchFamily="34" charset="0"/>
              <a:buChar char="•"/>
            </a:pPr>
            <a:r>
              <a:rPr lang="zh-CN" altLang="en-US" dirty="0">
                <a:solidFill>
                  <a:schemeClr val="bg1"/>
                </a:solidFill>
              </a:rPr>
              <a:t>拓展价值说明</a:t>
            </a:r>
            <a:endParaRPr lang="en-US" altLang="zh-CN" dirty="0">
              <a:solidFill>
                <a:schemeClr val="bg1"/>
              </a:solidFill>
            </a:endParaRPr>
          </a:p>
          <a:p>
            <a:pPr marL="285750" indent="-285750">
              <a:lnSpc>
                <a:spcPct val="150000"/>
              </a:lnSpc>
              <a:buFont typeface="Arial" panose="020B0604020202020204" pitchFamily="34" charset="0"/>
              <a:buChar char="•"/>
            </a:pPr>
            <a:endParaRPr lang="zh-CN" altLang="en-US" dirty="0">
              <a:solidFill>
                <a:schemeClr val="bg1"/>
              </a:solidFill>
              <a:sym typeface="+mn-ea"/>
            </a:endParaRPr>
          </a:p>
          <a:p>
            <a:pPr marL="285750" indent="-285750" algn="l">
              <a:lnSpc>
                <a:spcPct val="150000"/>
              </a:lnSpc>
              <a:buFont typeface="Arial" panose="020B0604020202020204" pitchFamily="34" charset="0"/>
              <a:buChar char="•"/>
            </a:pPr>
            <a:endParaRPr lang="zh-CN" altLang="en-US" dirty="0">
              <a:solidFill>
                <a:schemeClr val="bg1"/>
              </a:solidFill>
            </a:endParaRPr>
          </a:p>
        </p:txBody>
      </p:sp>
      <p:sp>
        <p:nvSpPr>
          <p:cNvPr id="9" name="矩形 8"/>
          <p:cNvSpPr/>
          <p:nvPr/>
        </p:nvSpPr>
        <p:spPr>
          <a:xfrm>
            <a:off x="801784" y="2523804"/>
            <a:ext cx="1513556" cy="1323439"/>
          </a:xfrm>
          <a:prstGeom prst="rect">
            <a:avLst/>
          </a:prstGeom>
        </p:spPr>
        <p:txBody>
          <a:bodyPr wrap="none">
            <a:spAutoFit/>
          </a:bodyPr>
          <a:lstStyle/>
          <a:p>
            <a:pPr algn="ctr"/>
            <a:r>
              <a:rPr lang="en-US" altLang="zh-CN" sz="8000" dirty="0">
                <a:solidFill>
                  <a:schemeClr val="bg1"/>
                </a:solidFill>
                <a:latin typeface="Impact" panose="020B0806030902050204" pitchFamily="34" charset="0"/>
              </a:rPr>
              <a:t>2-4</a:t>
            </a:r>
            <a:endParaRPr lang="en-US" altLang="zh-CN" sz="8000" dirty="0">
              <a:solidFill>
                <a:schemeClr val="bg1"/>
              </a:solidFill>
              <a:latin typeface="Impact" panose="020B0806030902050204" pitchFamily="34" charset="0"/>
            </a:endParaRPr>
          </a:p>
        </p:txBody>
      </p:sp>
      <p:sp>
        <p:nvSpPr>
          <p:cNvPr id="10" name="文本框 9"/>
          <p:cNvSpPr txBox="1"/>
          <p:nvPr/>
        </p:nvSpPr>
        <p:spPr>
          <a:xfrm>
            <a:off x="585175" y="3597863"/>
            <a:ext cx="1947360" cy="460375"/>
          </a:xfrm>
          <a:prstGeom prst="rect">
            <a:avLst/>
          </a:prstGeom>
          <a:solidFill>
            <a:srgbClr val="303C41"/>
          </a:solidFill>
        </p:spPr>
        <p:txBody>
          <a:bodyPr wrap="square" rtlCol="0">
            <a:spAutoFit/>
          </a:bodyPr>
          <a:lstStyle/>
          <a:p>
            <a:pPr algn="dist"/>
            <a:r>
              <a:rPr lang="en-US" altLang="zh-CN" sz="2400" dirty="0">
                <a:solidFill>
                  <a:schemeClr val="bg1"/>
                </a:solidFill>
              </a:rPr>
              <a:t>PART TWO</a:t>
            </a:r>
            <a:endParaRPr lang="zh-CN" altLang="en-US" sz="2400"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圆角 3"/>
          <p:cNvSpPr/>
          <p:nvPr/>
        </p:nvSpPr>
        <p:spPr>
          <a:xfrm>
            <a:off x="9788525" y="833120"/>
            <a:ext cx="1890395" cy="514985"/>
          </a:xfrm>
          <a:prstGeom prst="roundRect">
            <a:avLst/>
          </a:prstGeom>
          <a:solidFill>
            <a:schemeClr val="tx2">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信用体系传达</a:t>
            </a:r>
            <a:endParaRPr lang="zh-CN" altLang="en-US" b="1" dirty="0">
              <a:latin typeface="微软雅黑" panose="020B0503020204020204" pitchFamily="34" charset="-122"/>
              <a:ea typeface="微软雅黑" panose="020B0503020204020204" pitchFamily="34" charset="-122"/>
            </a:endParaRPr>
          </a:p>
        </p:txBody>
      </p:sp>
      <p:sp>
        <p:nvSpPr>
          <p:cNvPr id="40" name="矩形: 圆角 4"/>
          <p:cNvSpPr/>
          <p:nvPr/>
        </p:nvSpPr>
        <p:spPr>
          <a:xfrm>
            <a:off x="9804400" y="2552065"/>
            <a:ext cx="1889760" cy="514985"/>
          </a:xfrm>
          <a:prstGeom prst="roundRect">
            <a:avLst/>
          </a:prstGeom>
          <a:solidFill>
            <a:srgbClr val="26445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信息标准化</a:t>
            </a:r>
            <a:endParaRPr lang="zh-CN" altLang="en-US" b="1" dirty="0">
              <a:latin typeface="微软雅黑" panose="020B0503020204020204" pitchFamily="34" charset="-122"/>
              <a:ea typeface="微软雅黑" panose="020B0503020204020204" pitchFamily="34" charset="-122"/>
            </a:endParaRPr>
          </a:p>
        </p:txBody>
      </p:sp>
      <p:sp>
        <p:nvSpPr>
          <p:cNvPr id="41" name="矩形: 圆角 5"/>
          <p:cNvSpPr/>
          <p:nvPr/>
        </p:nvSpPr>
        <p:spPr>
          <a:xfrm>
            <a:off x="9809480" y="4401185"/>
            <a:ext cx="1900555" cy="514350"/>
          </a:xfrm>
          <a:prstGeom prst="roundRect">
            <a:avLst/>
          </a:prstGeom>
          <a:solidFill>
            <a:srgbClr val="26445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产品模块化</a:t>
            </a:r>
            <a:endParaRPr lang="zh-CN" altLang="en-US" b="1" dirty="0">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9476740" y="214630"/>
            <a:ext cx="0" cy="6276340"/>
          </a:xfrm>
          <a:prstGeom prst="line">
            <a:avLst/>
          </a:prstGeom>
          <a:ln>
            <a:solidFill>
              <a:srgbClr val="167C9C"/>
            </a:solidFill>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9788525" y="1549944"/>
            <a:ext cx="1921329" cy="460375"/>
          </a:xfrm>
          <a:prstGeom prst="rect">
            <a:avLst/>
          </a:prstGeom>
          <a:noFill/>
        </p:spPr>
        <p:txBody>
          <a:bodyPr wrap="square" rtlCol="0">
            <a:spAutoFit/>
          </a:bodyPr>
          <a:lstStyle/>
          <a:p>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rPr>
              <a:t>建立</a:t>
            </a:r>
            <a:r>
              <a:rPr lang="zh-CN" altLang="en-US" sz="1200" dirty="0">
                <a:solidFill>
                  <a:srgbClr val="D24132"/>
                </a:solidFill>
              </a:rPr>
              <a:t>统一信用体系</a:t>
            </a:r>
            <a:r>
              <a:rPr lang="zh-CN" altLang="en-US" sz="1200" dirty="0">
                <a:solidFill>
                  <a:schemeClr val="bg1">
                    <a:lumMod val="50000"/>
                  </a:schemeClr>
                </a:solidFill>
              </a:rPr>
              <a:t>，有效把控工程风险。</a:t>
            </a:r>
            <a:endParaRPr lang="zh-CN" altLang="en-US" sz="1200" dirty="0">
              <a:solidFill>
                <a:schemeClr val="bg1">
                  <a:lumMod val="50000"/>
                </a:schemeClr>
              </a:solidFill>
            </a:endParaRPr>
          </a:p>
        </p:txBody>
      </p:sp>
      <p:sp>
        <p:nvSpPr>
          <p:cNvPr id="44" name="文本框 43"/>
          <p:cNvSpPr txBox="1"/>
          <p:nvPr/>
        </p:nvSpPr>
        <p:spPr>
          <a:xfrm>
            <a:off x="9788815" y="3194866"/>
            <a:ext cx="2134314" cy="645160"/>
          </a:xfrm>
          <a:prstGeom prst="rect">
            <a:avLst/>
          </a:prstGeom>
          <a:noFill/>
        </p:spPr>
        <p:txBody>
          <a:bodyPr wrap="square" rtlCol="0">
            <a:spAutoFit/>
          </a:bodyPr>
          <a:lstStyle/>
          <a:p>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rPr>
              <a:t>将工时，采购等相关</a:t>
            </a:r>
            <a:r>
              <a:rPr lang="zh-CN" altLang="en-US" sz="1200" dirty="0">
                <a:solidFill>
                  <a:srgbClr val="D24132"/>
                </a:solidFill>
              </a:rPr>
              <a:t>工程指标标准化</a:t>
            </a:r>
            <a:r>
              <a:rPr lang="zh-CN" altLang="en-US" sz="1200" dirty="0">
                <a:solidFill>
                  <a:schemeClr val="bg1">
                    <a:lumMod val="50000"/>
                  </a:schemeClr>
                </a:solidFill>
              </a:rPr>
              <a:t>，有效评估工程进度与效能。</a:t>
            </a:r>
            <a:endParaRPr lang="zh-CN" altLang="en-US" sz="1200" dirty="0">
              <a:solidFill>
                <a:schemeClr val="bg1">
                  <a:lumMod val="50000"/>
                </a:schemeClr>
              </a:solidFill>
            </a:endParaRPr>
          </a:p>
        </p:txBody>
      </p:sp>
      <p:sp>
        <p:nvSpPr>
          <p:cNvPr id="45" name="文本框 44"/>
          <p:cNvSpPr txBox="1"/>
          <p:nvPr/>
        </p:nvSpPr>
        <p:spPr>
          <a:xfrm>
            <a:off x="9746202" y="5107806"/>
            <a:ext cx="2219418" cy="645160"/>
          </a:xfrm>
          <a:prstGeom prst="rect">
            <a:avLst/>
          </a:prstGeom>
          <a:noFill/>
        </p:spPr>
        <p:txBody>
          <a:bodyPr wrap="square" rtlCol="0">
            <a:spAutoFit/>
          </a:bodyPr>
          <a:lstStyle/>
          <a:p>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rPr>
              <a:t>通过企业</a:t>
            </a:r>
            <a:r>
              <a:rPr lang="en-US" altLang="zh-CN" sz="1200" dirty="0">
                <a:solidFill>
                  <a:schemeClr val="bg1">
                    <a:lumMod val="50000"/>
                  </a:schemeClr>
                </a:solidFill>
              </a:rPr>
              <a:t>ERP</a:t>
            </a:r>
            <a:r>
              <a:rPr lang="zh-CN" altLang="en-US" sz="1200" dirty="0">
                <a:solidFill>
                  <a:schemeClr val="bg1">
                    <a:lumMod val="50000"/>
                  </a:schemeClr>
                </a:solidFill>
              </a:rPr>
              <a:t>，</a:t>
            </a:r>
            <a:r>
              <a:rPr lang="en-US" altLang="zh-CN" sz="1200" dirty="0">
                <a:solidFill>
                  <a:schemeClr val="bg1">
                    <a:lumMod val="50000"/>
                  </a:schemeClr>
                </a:solidFill>
              </a:rPr>
              <a:t>BPM</a:t>
            </a:r>
            <a:r>
              <a:rPr lang="zh-CN" altLang="en-US" sz="1200" dirty="0">
                <a:solidFill>
                  <a:schemeClr val="bg1">
                    <a:lumMod val="50000"/>
                  </a:schemeClr>
                </a:solidFill>
              </a:rPr>
              <a:t>，个人</a:t>
            </a:r>
            <a:r>
              <a:rPr lang="en-US" altLang="zh-CN" sz="1200" dirty="0">
                <a:solidFill>
                  <a:schemeClr val="bg1">
                    <a:lumMod val="50000"/>
                  </a:schemeClr>
                </a:solidFill>
              </a:rPr>
              <a:t>APP</a:t>
            </a:r>
            <a:r>
              <a:rPr lang="zh-CN" altLang="en-US" sz="1200" dirty="0">
                <a:solidFill>
                  <a:schemeClr val="bg1">
                    <a:lumMod val="50000"/>
                  </a:schemeClr>
                </a:solidFill>
              </a:rPr>
              <a:t>终端等</a:t>
            </a:r>
            <a:r>
              <a:rPr lang="zh-CN" altLang="en-US" sz="1200" dirty="0">
                <a:solidFill>
                  <a:srgbClr val="D24132"/>
                </a:solidFill>
              </a:rPr>
              <a:t>产品组件</a:t>
            </a:r>
            <a:r>
              <a:rPr lang="zh-CN" altLang="en-US" sz="1200" dirty="0">
                <a:solidFill>
                  <a:schemeClr val="bg1">
                    <a:lumMod val="50000"/>
                  </a:schemeClr>
                </a:solidFill>
              </a:rPr>
              <a:t>实现信息采集，流转，跟踪等相关功能。</a:t>
            </a:r>
            <a:endParaRPr lang="zh-CN" altLang="en-US" sz="1200" dirty="0">
              <a:solidFill>
                <a:schemeClr val="bg1">
                  <a:lumMod val="50000"/>
                </a:schemeClr>
              </a:solidFill>
            </a:endParaRPr>
          </a:p>
        </p:txBody>
      </p:sp>
      <p:grpSp>
        <p:nvGrpSpPr>
          <p:cNvPr id="55" name="组合 54"/>
          <p:cNvGrpSpPr/>
          <p:nvPr/>
        </p:nvGrpSpPr>
        <p:grpSpPr>
          <a:xfrm>
            <a:off x="438524" y="1369240"/>
            <a:ext cx="8435253" cy="4296412"/>
            <a:chOff x="300" y="1917"/>
            <a:chExt cx="15383" cy="8191"/>
          </a:xfrm>
        </p:grpSpPr>
        <p:cxnSp>
          <p:nvCxnSpPr>
            <p:cNvPr id="50" name="直接箭头连接符 49"/>
            <p:cNvCxnSpPr/>
            <p:nvPr/>
          </p:nvCxnSpPr>
          <p:spPr>
            <a:xfrm>
              <a:off x="4493" y="5504"/>
              <a:ext cx="1729" cy="1"/>
            </a:xfrm>
            <a:prstGeom prst="straightConnector1">
              <a:avLst/>
            </a:prstGeom>
            <a:ln w="38100">
              <a:solidFill>
                <a:srgbClr val="38B28A"/>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9769" y="5505"/>
              <a:ext cx="1729" cy="1"/>
            </a:xfrm>
            <a:prstGeom prst="straightConnector1">
              <a:avLst/>
            </a:prstGeom>
            <a:ln w="38100">
              <a:solidFill>
                <a:srgbClr val="2099A6"/>
              </a:solidFill>
              <a:prstDash val="lgDash"/>
              <a:tailEnd type="arrow"/>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300" y="1917"/>
              <a:ext cx="15383" cy="8191"/>
              <a:chOff x="1781" y="3349"/>
              <a:chExt cx="15383" cy="6741"/>
            </a:xfrm>
          </p:grpSpPr>
          <p:grpSp>
            <p:nvGrpSpPr>
              <p:cNvPr id="36" name="组合 35"/>
              <p:cNvGrpSpPr/>
              <p:nvPr/>
            </p:nvGrpSpPr>
            <p:grpSpPr>
              <a:xfrm>
                <a:off x="1781" y="4913"/>
                <a:ext cx="15383" cy="3283"/>
                <a:chOff x="1313" y="2689"/>
                <a:chExt cx="15799" cy="3994"/>
              </a:xfrm>
            </p:grpSpPr>
            <p:grpSp>
              <p:nvGrpSpPr>
                <p:cNvPr id="35" name="组合 34"/>
                <p:cNvGrpSpPr/>
                <p:nvPr/>
              </p:nvGrpSpPr>
              <p:grpSpPr>
                <a:xfrm>
                  <a:off x="1313" y="2689"/>
                  <a:ext cx="15799" cy="3994"/>
                  <a:chOff x="1313" y="2689"/>
                  <a:chExt cx="15799" cy="3994"/>
                </a:xfrm>
              </p:grpSpPr>
              <p:grpSp>
                <p:nvGrpSpPr>
                  <p:cNvPr id="34" name="组合 33"/>
                  <p:cNvGrpSpPr/>
                  <p:nvPr/>
                </p:nvGrpSpPr>
                <p:grpSpPr>
                  <a:xfrm>
                    <a:off x="1313" y="2689"/>
                    <a:ext cx="15799" cy="3994"/>
                    <a:chOff x="1313" y="2689"/>
                    <a:chExt cx="15799" cy="3994"/>
                  </a:xfrm>
                </p:grpSpPr>
                <p:grpSp>
                  <p:nvGrpSpPr>
                    <p:cNvPr id="15" name="组合 14"/>
                    <p:cNvGrpSpPr/>
                    <p:nvPr/>
                  </p:nvGrpSpPr>
                  <p:grpSpPr>
                    <a:xfrm>
                      <a:off x="12834" y="2689"/>
                      <a:ext cx="3603" cy="2913"/>
                      <a:chOff x="2212" y="2689"/>
                      <a:chExt cx="3603" cy="2913"/>
                    </a:xfrm>
                  </p:grpSpPr>
                  <p:sp>
                    <p:nvSpPr>
                      <p:cNvPr id="16" name="圆角矩形 15"/>
                      <p:cNvSpPr/>
                      <p:nvPr/>
                    </p:nvSpPr>
                    <p:spPr>
                      <a:xfrm>
                        <a:off x="2212" y="3153"/>
                        <a:ext cx="3253" cy="2449"/>
                      </a:xfrm>
                      <a:prstGeom prst="roundRect">
                        <a:avLst/>
                      </a:prstGeom>
                      <a:noFill/>
                      <a:ln w="19050">
                        <a:solidFill>
                          <a:srgbClr val="16749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3052" y="2689"/>
                        <a:ext cx="2763" cy="1050"/>
                      </a:xfrm>
                      <a:prstGeom prst="roundRect">
                        <a:avLst/>
                      </a:prstGeom>
                      <a:solidFill>
                        <a:srgbClr val="167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703" y="2900"/>
                        <a:ext cx="1762" cy="703"/>
                      </a:xfrm>
                      <a:prstGeom prst="rect">
                        <a:avLst/>
                      </a:prstGeom>
                      <a:noFill/>
                    </p:spPr>
                    <p:txBody>
                      <a:bodyPr wrap="square" rtlCol="0">
                        <a:spAutoFit/>
                      </a:bodyPr>
                      <a:lstStyle/>
                      <a:p>
                        <a:r>
                          <a:rPr lang="zh-CN" altLang="en-US" b="1">
                            <a:solidFill>
                              <a:schemeClr val="bg1"/>
                            </a:solidFill>
                            <a:latin typeface="微软雅黑" panose="020B0503020204020204" pitchFamily="34" charset="-122"/>
                            <a:ea typeface="微软雅黑" panose="020B0503020204020204" pitchFamily="34" charset="-122"/>
                          </a:rPr>
                          <a:t>施工后</a:t>
                        </a:r>
                        <a:endParaRPr lang="zh-CN" altLang="en-US" b="1">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313" y="2689"/>
                      <a:ext cx="15799" cy="3994"/>
                      <a:chOff x="1313" y="2689"/>
                      <a:chExt cx="15799" cy="3994"/>
                    </a:xfrm>
                  </p:grpSpPr>
                  <p:cxnSp>
                    <p:nvCxnSpPr>
                      <p:cNvPr id="20" name="直接连接符 19"/>
                      <p:cNvCxnSpPr/>
                      <p:nvPr/>
                    </p:nvCxnSpPr>
                    <p:spPr>
                      <a:xfrm flipV="1">
                        <a:off x="16232" y="4278"/>
                        <a:ext cx="876" cy="21"/>
                      </a:xfrm>
                      <a:prstGeom prst="line">
                        <a:avLst/>
                      </a:prstGeom>
                      <a:ln w="38100">
                        <a:solidFill>
                          <a:srgbClr val="16749E"/>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7108" y="4298"/>
                        <a:ext cx="4" cy="2362"/>
                      </a:xfrm>
                      <a:prstGeom prst="line">
                        <a:avLst/>
                      </a:prstGeom>
                      <a:ln w="38100">
                        <a:solidFill>
                          <a:srgbClr val="16749E"/>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30" y="6661"/>
                        <a:ext cx="15759" cy="22"/>
                      </a:xfrm>
                      <a:prstGeom prst="line">
                        <a:avLst/>
                      </a:prstGeom>
                      <a:ln w="38100">
                        <a:solidFill>
                          <a:srgbClr val="16749E"/>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313" y="4320"/>
                        <a:ext cx="3" cy="2340"/>
                      </a:xfrm>
                      <a:prstGeom prst="line">
                        <a:avLst/>
                      </a:prstGeom>
                      <a:ln w="38100">
                        <a:solidFill>
                          <a:srgbClr val="16749E"/>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330" y="4320"/>
                        <a:ext cx="698" cy="0"/>
                      </a:xfrm>
                      <a:prstGeom prst="straightConnector1">
                        <a:avLst/>
                      </a:prstGeom>
                      <a:ln w="38100">
                        <a:solidFill>
                          <a:srgbClr val="16749E"/>
                        </a:solidFill>
                        <a:prstDash val="lgDash"/>
                        <a:tailEnd type="arrow"/>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12" y="2689"/>
                        <a:ext cx="3856" cy="2913"/>
                        <a:chOff x="2212" y="2689"/>
                        <a:chExt cx="3856" cy="2913"/>
                      </a:xfrm>
                    </p:grpSpPr>
                    <p:grpSp>
                      <p:nvGrpSpPr>
                        <p:cNvPr id="10" name="组合 9"/>
                        <p:cNvGrpSpPr/>
                        <p:nvPr/>
                      </p:nvGrpSpPr>
                      <p:grpSpPr>
                        <a:xfrm>
                          <a:off x="2212" y="2689"/>
                          <a:ext cx="3856" cy="2913"/>
                          <a:chOff x="2212" y="2689"/>
                          <a:chExt cx="3856" cy="2913"/>
                        </a:xfrm>
                      </p:grpSpPr>
                      <p:sp>
                        <p:nvSpPr>
                          <p:cNvPr id="5" name="圆角矩形 4"/>
                          <p:cNvSpPr/>
                          <p:nvPr/>
                        </p:nvSpPr>
                        <p:spPr>
                          <a:xfrm>
                            <a:off x="2212" y="3153"/>
                            <a:ext cx="3253" cy="2449"/>
                          </a:xfrm>
                          <a:prstGeom prst="roundRect">
                            <a:avLst/>
                          </a:prstGeom>
                          <a:noFill/>
                          <a:ln w="19050">
                            <a:solidFill>
                              <a:srgbClr val="38B28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052" y="2689"/>
                            <a:ext cx="2763" cy="1050"/>
                          </a:xfrm>
                          <a:prstGeom prst="roundRect">
                            <a:avLst/>
                          </a:prstGeom>
                          <a:solidFill>
                            <a:srgbClr val="38B28A"/>
                          </a:solidFill>
                          <a:ln>
                            <a:solidFill>
                              <a:srgbClr val="38B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593" y="2833"/>
                            <a:ext cx="2475" cy="761"/>
                          </a:xfrm>
                          <a:prstGeom prst="rect">
                            <a:avLst/>
                          </a:prstGeom>
                          <a:noFill/>
                        </p:spPr>
                        <p:txBody>
                          <a:bodyPr wrap="square" rtlCol="0">
                            <a:spAutoFit/>
                          </a:bodyPr>
                          <a:lstStyle/>
                          <a:p>
                            <a:r>
                              <a:rPr lang="zh-CN" altLang="en-US" sz="2000" b="1">
                                <a:solidFill>
                                  <a:schemeClr val="bg1"/>
                                </a:solidFill>
                                <a:latin typeface="微软雅黑" panose="020B0503020204020204" pitchFamily="34" charset="-122"/>
                                <a:ea typeface="微软雅黑" panose="020B0503020204020204" pitchFamily="34" charset="-122"/>
                              </a:rPr>
                              <a:t>施工前</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pic>
                      <p:nvPicPr>
                        <p:cNvPr id="26" name="图片 25" descr="计划：土地储备计划"/>
                        <p:cNvPicPr>
                          <a:picLocks noChangeAspect="1"/>
                        </p:cNvPicPr>
                        <p:nvPr/>
                      </p:nvPicPr>
                      <p:blipFill>
                        <a:blip r:embed="rId1"/>
                        <a:stretch>
                          <a:fillRect/>
                        </a:stretch>
                      </p:blipFill>
                      <p:spPr>
                        <a:xfrm>
                          <a:off x="2962" y="3637"/>
                          <a:ext cx="1752" cy="1752"/>
                        </a:xfrm>
                        <a:prstGeom prst="rect">
                          <a:avLst/>
                        </a:prstGeom>
                      </p:spPr>
                    </p:pic>
                  </p:grpSp>
                </p:grpSp>
              </p:grpSp>
              <p:pic>
                <p:nvPicPr>
                  <p:cNvPr id="27" name="图片 26" descr="计划：土地供应计划"/>
                  <p:cNvPicPr>
                    <a:picLocks noChangeAspect="1"/>
                  </p:cNvPicPr>
                  <p:nvPr/>
                </p:nvPicPr>
                <p:blipFill>
                  <a:blip r:embed="rId2"/>
                  <a:stretch>
                    <a:fillRect/>
                  </a:stretch>
                </p:blipFill>
                <p:spPr>
                  <a:xfrm>
                    <a:off x="13687" y="3739"/>
                    <a:ext cx="1547" cy="1547"/>
                  </a:xfrm>
                  <a:prstGeom prst="rect">
                    <a:avLst/>
                  </a:prstGeom>
                </p:spPr>
              </p:pic>
            </p:grpSp>
            <p:grpSp>
              <p:nvGrpSpPr>
                <p:cNvPr id="31" name="组合 30"/>
                <p:cNvGrpSpPr/>
                <p:nvPr/>
              </p:nvGrpSpPr>
              <p:grpSpPr>
                <a:xfrm>
                  <a:off x="7523" y="3153"/>
                  <a:ext cx="3731" cy="2964"/>
                  <a:chOff x="7523" y="3153"/>
                  <a:chExt cx="3731" cy="2964"/>
                </a:xfrm>
              </p:grpSpPr>
              <p:grpSp>
                <p:nvGrpSpPr>
                  <p:cNvPr id="11" name="组合 10"/>
                  <p:cNvGrpSpPr/>
                  <p:nvPr/>
                </p:nvGrpSpPr>
                <p:grpSpPr>
                  <a:xfrm>
                    <a:off x="7523" y="3153"/>
                    <a:ext cx="3731" cy="2964"/>
                    <a:chOff x="2212" y="3153"/>
                    <a:chExt cx="3731" cy="2964"/>
                  </a:xfrm>
                </p:grpSpPr>
                <p:sp>
                  <p:nvSpPr>
                    <p:cNvPr id="12" name="圆角矩形 11"/>
                    <p:cNvSpPr/>
                    <p:nvPr/>
                  </p:nvSpPr>
                  <p:spPr>
                    <a:xfrm>
                      <a:off x="2212" y="3153"/>
                      <a:ext cx="3253" cy="2449"/>
                    </a:xfrm>
                    <a:prstGeom prst="roundRect">
                      <a:avLst/>
                    </a:prstGeom>
                    <a:noFill/>
                    <a:ln w="19050">
                      <a:solidFill>
                        <a:srgbClr val="2099A6"/>
                      </a:solidFill>
                    </a:ln>
                    <a:extLst>
                      <a:ext uri="{909E8E84-426E-40DD-AFC4-6F175D3DCCD1}">
                        <a14:hiddenFill xmlns:a14="http://schemas.microsoft.com/office/drawing/2010/main">
                          <a:solidFill>
                            <a:srgbClr val="2099A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964" y="5067"/>
                      <a:ext cx="2763" cy="1050"/>
                    </a:xfrm>
                    <a:prstGeom prst="roundRect">
                      <a:avLst/>
                    </a:prstGeom>
                    <a:solidFill>
                      <a:srgbClr val="209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605" y="5302"/>
                      <a:ext cx="2338" cy="705"/>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施工中</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pic>
                <p:nvPicPr>
                  <p:cNvPr id="28" name="图片 27" descr="计划：土地利用计划"/>
                  <p:cNvPicPr>
                    <a:picLocks noChangeAspect="1"/>
                  </p:cNvPicPr>
                  <p:nvPr/>
                </p:nvPicPr>
                <p:blipFill>
                  <a:blip r:embed="rId3"/>
                  <a:stretch>
                    <a:fillRect/>
                  </a:stretch>
                </p:blipFill>
                <p:spPr>
                  <a:xfrm>
                    <a:off x="8326" y="3289"/>
                    <a:ext cx="1778" cy="1778"/>
                  </a:xfrm>
                  <a:prstGeom prst="rect">
                    <a:avLst/>
                  </a:prstGeom>
                </p:spPr>
              </p:pic>
            </p:grpSp>
          </p:grpSp>
          <p:sp>
            <p:nvSpPr>
              <p:cNvPr id="46" name="矩形: 剪去对角 9"/>
              <p:cNvSpPr/>
              <p:nvPr/>
            </p:nvSpPr>
            <p:spPr>
              <a:xfrm>
                <a:off x="2914" y="4097"/>
                <a:ext cx="2654" cy="559"/>
              </a:xfrm>
              <a:prstGeom prst="snip2DiagRect">
                <a:avLst/>
              </a:prstGeom>
              <a:noFill/>
              <a:ln>
                <a:solidFill>
                  <a:srgbClr val="38B28A"/>
                </a:solidFill>
              </a:ln>
              <a:extLst>
                <a:ext uri="{909E8E84-426E-40DD-AFC4-6F175D3DCCD1}">
                  <a14:hiddenFill xmlns:a14="http://schemas.microsoft.com/office/drawing/2010/main">
                    <a:solidFill>
                      <a:srgbClr val="38B28A"/>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srgbClr val="38B28A"/>
                    </a:solidFill>
                    <a:latin typeface="微软雅黑" panose="020B0503020204020204" pitchFamily="34" charset="-122"/>
                    <a:ea typeface="微软雅黑" panose="020B0503020204020204" pitchFamily="34" charset="-122"/>
                  </a:rPr>
                  <a:t>企业征信</a:t>
                </a:r>
                <a:endParaRPr lang="zh-CN" altLang="en-US" sz="1400" dirty="0">
                  <a:solidFill>
                    <a:srgbClr val="38B28A"/>
                  </a:solidFill>
                  <a:latin typeface="微软雅黑" panose="020B0503020204020204" pitchFamily="34" charset="-122"/>
                  <a:ea typeface="微软雅黑" panose="020B0503020204020204" pitchFamily="34" charset="-122"/>
                </a:endParaRPr>
              </a:p>
            </p:txBody>
          </p:sp>
          <p:sp>
            <p:nvSpPr>
              <p:cNvPr id="63" name="矩形: 剪去对角 11"/>
              <p:cNvSpPr/>
              <p:nvPr/>
            </p:nvSpPr>
            <p:spPr>
              <a:xfrm>
                <a:off x="2915" y="3349"/>
                <a:ext cx="2652" cy="559"/>
              </a:xfrm>
              <a:prstGeom prst="snip2DiagRect">
                <a:avLst/>
              </a:prstGeom>
              <a:noFill/>
              <a:ln>
                <a:solidFill>
                  <a:srgbClr val="38B28A"/>
                </a:solidFill>
              </a:ln>
              <a:extLst>
                <a:ext uri="{909E8E84-426E-40DD-AFC4-6F175D3DCCD1}">
                  <a14:hiddenFill xmlns:a14="http://schemas.microsoft.com/office/drawing/2010/main">
                    <a:solidFill>
                      <a:srgbClr val="38B28A"/>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srgbClr val="38B28A"/>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5" name="矩形: 剪去对角 21"/>
              <p:cNvSpPr/>
              <p:nvPr/>
            </p:nvSpPr>
            <p:spPr>
              <a:xfrm>
                <a:off x="8011" y="3349"/>
                <a:ext cx="2798" cy="559"/>
              </a:xfrm>
              <a:prstGeom prst="snip2DiagRect">
                <a:avLst/>
              </a:prstGeom>
              <a:noFill/>
              <a:ln>
                <a:solidFill>
                  <a:srgbClr val="2099A6"/>
                </a:solidFill>
              </a:ln>
              <a:extLst>
                <a:ext uri="{909E8E84-426E-40DD-AFC4-6F175D3DCCD1}">
                  <a14:hiddenFill xmlns:a14="http://schemas.microsoft.com/office/drawing/2010/main">
                    <a:solidFill>
                      <a:srgbClr val="2099A6"/>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srgbClr val="2099A6"/>
                    </a:solidFill>
                    <a:latin typeface="微软雅黑" panose="020B0503020204020204" pitchFamily="34" charset="-122"/>
                    <a:ea typeface="微软雅黑" panose="020B0503020204020204" pitchFamily="34" charset="-122"/>
                  </a:rPr>
                  <a:t>------</a:t>
                </a:r>
                <a:endParaRPr lang="en-US" altLang="zh-CN" sz="1400" dirty="0">
                  <a:solidFill>
                    <a:srgbClr val="2099A6"/>
                  </a:solidFill>
                  <a:latin typeface="微软雅黑" panose="020B0503020204020204" pitchFamily="34" charset="-122"/>
                  <a:ea typeface="微软雅黑" panose="020B0503020204020204" pitchFamily="34" charset="-122"/>
                </a:endParaRPr>
              </a:p>
            </p:txBody>
          </p:sp>
          <p:sp>
            <p:nvSpPr>
              <p:cNvPr id="68" name="矩形: 剪去对角 23"/>
              <p:cNvSpPr/>
              <p:nvPr/>
            </p:nvSpPr>
            <p:spPr>
              <a:xfrm>
                <a:off x="13268" y="3349"/>
                <a:ext cx="2628" cy="559"/>
              </a:xfrm>
              <a:prstGeom prst="snip2DiagRect">
                <a:avLst/>
              </a:prstGeom>
              <a:noFill/>
              <a:ln>
                <a:solidFill>
                  <a:srgbClr val="16749E"/>
                </a:solidFill>
              </a:ln>
              <a:extLst>
                <a:ext uri="{909E8E84-426E-40DD-AFC4-6F175D3DCCD1}">
                  <a14:hiddenFill xmlns:a14="http://schemas.microsoft.com/office/drawing/2010/main">
                    <a:solidFill>
                      <a:srgbClr val="16749E"/>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srgbClr val="16749E"/>
                    </a:solidFill>
                    <a:latin typeface="微软雅黑" panose="020B0503020204020204" pitchFamily="34" charset="-122"/>
                    <a:ea typeface="微软雅黑" panose="020B0503020204020204" pitchFamily="34" charset="-122"/>
                  </a:rPr>
                  <a:t>------</a:t>
                </a:r>
                <a:endParaRPr lang="en-US" altLang="zh-CN" sz="1400" dirty="0">
                  <a:solidFill>
                    <a:srgbClr val="16749E"/>
                  </a:solidFill>
                  <a:latin typeface="微软雅黑" panose="020B0503020204020204" pitchFamily="34" charset="-122"/>
                  <a:ea typeface="微软雅黑" panose="020B0503020204020204" pitchFamily="34" charset="-122"/>
                </a:endParaRPr>
              </a:p>
            </p:txBody>
          </p:sp>
          <p:sp>
            <p:nvSpPr>
              <p:cNvPr id="2" name="矩形: 剪去对角 9"/>
              <p:cNvSpPr/>
              <p:nvPr/>
            </p:nvSpPr>
            <p:spPr>
              <a:xfrm>
                <a:off x="2914" y="8728"/>
                <a:ext cx="2654" cy="559"/>
              </a:xfrm>
              <a:prstGeom prst="snip2DiagRect">
                <a:avLst/>
              </a:prstGeom>
              <a:noFill/>
              <a:ln>
                <a:solidFill>
                  <a:srgbClr val="38B28A"/>
                </a:solidFill>
              </a:ln>
              <a:extLst>
                <a:ext uri="{909E8E84-426E-40DD-AFC4-6F175D3DCCD1}">
                  <a14:hiddenFill xmlns:a14="http://schemas.microsoft.com/office/drawing/2010/main">
                    <a:solidFill>
                      <a:srgbClr val="38B28A"/>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srgbClr val="38B28A"/>
                    </a:solidFill>
                    <a:latin typeface="微软雅黑" panose="020B0503020204020204" pitchFamily="34" charset="-122"/>
                    <a:ea typeface="微软雅黑" panose="020B0503020204020204" pitchFamily="34" charset="-122"/>
                  </a:rPr>
                  <a:t>预算评估</a:t>
                </a:r>
                <a:endParaRPr lang="zh-CN" altLang="en-US" sz="1400" dirty="0">
                  <a:solidFill>
                    <a:srgbClr val="38B28A"/>
                  </a:solidFill>
                  <a:latin typeface="微软雅黑" panose="020B0503020204020204" pitchFamily="34" charset="-122"/>
                  <a:ea typeface="微软雅黑" panose="020B0503020204020204" pitchFamily="34" charset="-122"/>
                </a:endParaRPr>
              </a:p>
            </p:txBody>
          </p:sp>
          <p:sp>
            <p:nvSpPr>
              <p:cNvPr id="3" name="矩形: 剪去对角 9"/>
              <p:cNvSpPr/>
              <p:nvPr/>
            </p:nvSpPr>
            <p:spPr>
              <a:xfrm>
                <a:off x="2914" y="9531"/>
                <a:ext cx="2652" cy="559"/>
              </a:xfrm>
              <a:prstGeom prst="snip2DiagRect">
                <a:avLst/>
              </a:prstGeom>
              <a:noFill/>
              <a:ln>
                <a:solidFill>
                  <a:srgbClr val="38B28A"/>
                </a:solidFill>
              </a:ln>
              <a:extLst>
                <a:ext uri="{909E8E84-426E-40DD-AFC4-6F175D3DCCD1}">
                  <a14:hiddenFill xmlns:a14="http://schemas.microsoft.com/office/drawing/2010/main">
                    <a:solidFill>
                      <a:srgbClr val="38B28A"/>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srgbClr val="38B28A"/>
                    </a:solidFill>
                    <a:latin typeface="微软雅黑" panose="020B0503020204020204" pitchFamily="34" charset="-122"/>
                    <a:ea typeface="微软雅黑" panose="020B0503020204020204" pitchFamily="34" charset="-122"/>
                  </a:rPr>
                  <a:t>------</a:t>
                </a:r>
                <a:endParaRPr lang="en-US" altLang="zh-CN" sz="1400" dirty="0">
                  <a:solidFill>
                    <a:srgbClr val="38B28A"/>
                  </a:solidFill>
                  <a:latin typeface="微软雅黑" panose="020B0503020204020204" pitchFamily="34" charset="-122"/>
                  <a:ea typeface="微软雅黑" panose="020B0503020204020204" pitchFamily="34" charset="-122"/>
                </a:endParaRPr>
              </a:p>
            </p:txBody>
          </p:sp>
          <p:sp>
            <p:nvSpPr>
              <p:cNvPr id="9" name="矩形: 剪去对角 21"/>
              <p:cNvSpPr/>
              <p:nvPr/>
            </p:nvSpPr>
            <p:spPr>
              <a:xfrm>
                <a:off x="8011" y="9531"/>
                <a:ext cx="2797" cy="559"/>
              </a:xfrm>
              <a:prstGeom prst="snip2DiagRect">
                <a:avLst/>
              </a:prstGeom>
              <a:noFill/>
              <a:ln>
                <a:solidFill>
                  <a:srgbClr val="2099A6"/>
                </a:solidFill>
              </a:ln>
              <a:extLst>
                <a:ext uri="{909E8E84-426E-40DD-AFC4-6F175D3DCCD1}">
                  <a14:hiddenFill xmlns:a14="http://schemas.microsoft.com/office/drawing/2010/main">
                    <a:solidFill>
                      <a:srgbClr val="2099A6"/>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srgbClr val="2099A6"/>
                    </a:solidFill>
                    <a:latin typeface="微软雅黑" panose="020B0503020204020204" pitchFamily="34" charset="-122"/>
                    <a:ea typeface="微软雅黑" panose="020B0503020204020204" pitchFamily="34" charset="-122"/>
                  </a:rPr>
                  <a:t>------</a:t>
                </a:r>
                <a:endParaRPr lang="en-US" altLang="zh-CN" sz="1400" dirty="0">
                  <a:solidFill>
                    <a:srgbClr val="2099A6"/>
                  </a:solidFill>
                  <a:latin typeface="微软雅黑" panose="020B0503020204020204" pitchFamily="34" charset="-122"/>
                  <a:ea typeface="微软雅黑" panose="020B0503020204020204" pitchFamily="34" charset="-122"/>
                </a:endParaRPr>
              </a:p>
            </p:txBody>
          </p:sp>
          <p:sp>
            <p:nvSpPr>
              <p:cNvPr id="19" name="矩形: 剪去对角 21"/>
              <p:cNvSpPr/>
              <p:nvPr/>
            </p:nvSpPr>
            <p:spPr>
              <a:xfrm>
                <a:off x="8011" y="4097"/>
                <a:ext cx="2798" cy="559"/>
              </a:xfrm>
              <a:prstGeom prst="snip2DiagRect">
                <a:avLst/>
              </a:prstGeom>
              <a:noFill/>
              <a:ln>
                <a:solidFill>
                  <a:srgbClr val="2099A6"/>
                </a:solidFill>
              </a:ln>
              <a:extLst>
                <a:ext uri="{909E8E84-426E-40DD-AFC4-6F175D3DCCD1}">
                  <a14:hiddenFill xmlns:a14="http://schemas.microsoft.com/office/drawing/2010/main">
                    <a:solidFill>
                      <a:srgbClr val="2099A6"/>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srgbClr val="2099A6"/>
                    </a:solidFill>
                    <a:latin typeface="微软雅黑" panose="020B0503020204020204" pitchFamily="34" charset="-122"/>
                    <a:ea typeface="微软雅黑" panose="020B0503020204020204" pitchFamily="34" charset="-122"/>
                    <a:sym typeface="+mn-ea"/>
                  </a:rPr>
                  <a:t>节点，进度把控</a:t>
                </a:r>
                <a:endParaRPr lang="zh-CN" altLang="en-US" sz="1400" dirty="0">
                  <a:solidFill>
                    <a:srgbClr val="2099A6"/>
                  </a:solidFill>
                  <a:latin typeface="微软雅黑" panose="020B0503020204020204" pitchFamily="34" charset="-122"/>
                  <a:ea typeface="微软雅黑" panose="020B0503020204020204" pitchFamily="34" charset="-122"/>
                  <a:sym typeface="+mn-ea"/>
                </a:endParaRPr>
              </a:p>
            </p:txBody>
          </p:sp>
          <p:sp>
            <p:nvSpPr>
              <p:cNvPr id="47" name="矩形: 剪去对角 21"/>
              <p:cNvSpPr/>
              <p:nvPr/>
            </p:nvSpPr>
            <p:spPr>
              <a:xfrm>
                <a:off x="8011" y="8728"/>
                <a:ext cx="2798" cy="559"/>
              </a:xfrm>
              <a:prstGeom prst="snip2DiagRect">
                <a:avLst/>
              </a:prstGeom>
              <a:noFill/>
              <a:ln>
                <a:solidFill>
                  <a:srgbClr val="2099A6"/>
                </a:solidFill>
              </a:ln>
              <a:extLst>
                <a:ext uri="{909E8E84-426E-40DD-AFC4-6F175D3DCCD1}">
                  <a14:hiddenFill xmlns:a14="http://schemas.microsoft.com/office/drawing/2010/main">
                    <a:solidFill>
                      <a:srgbClr val="2099A6"/>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srgbClr val="2099A6"/>
                    </a:solidFill>
                    <a:latin typeface="微软雅黑" panose="020B0503020204020204" pitchFamily="34" charset="-122"/>
                    <a:ea typeface="微软雅黑" panose="020B0503020204020204" pitchFamily="34" charset="-122"/>
                    <a:sym typeface="+mn-ea"/>
                  </a:rPr>
                  <a:t>效能评估</a:t>
                </a:r>
                <a:endParaRPr lang="zh-CN" altLang="en-US" sz="1400" dirty="0">
                  <a:solidFill>
                    <a:srgbClr val="2099A6"/>
                  </a:solidFill>
                  <a:latin typeface="微软雅黑" panose="020B0503020204020204" pitchFamily="34" charset="-122"/>
                  <a:ea typeface="微软雅黑" panose="020B0503020204020204" pitchFamily="34" charset="-122"/>
                  <a:sym typeface="+mn-ea"/>
                </a:endParaRPr>
              </a:p>
            </p:txBody>
          </p:sp>
          <p:sp>
            <p:nvSpPr>
              <p:cNvPr id="48" name="矩形: 剪去对角 23"/>
              <p:cNvSpPr/>
              <p:nvPr/>
            </p:nvSpPr>
            <p:spPr>
              <a:xfrm>
                <a:off x="13269" y="4097"/>
                <a:ext cx="2628" cy="559"/>
              </a:xfrm>
              <a:prstGeom prst="snip2DiagRect">
                <a:avLst/>
              </a:prstGeom>
              <a:noFill/>
              <a:ln>
                <a:solidFill>
                  <a:srgbClr val="16749E"/>
                </a:solidFill>
              </a:ln>
              <a:extLst>
                <a:ext uri="{909E8E84-426E-40DD-AFC4-6F175D3DCCD1}">
                  <a14:hiddenFill xmlns:a14="http://schemas.microsoft.com/office/drawing/2010/main">
                    <a:solidFill>
                      <a:srgbClr val="16749E"/>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srgbClr val="16749E"/>
                    </a:solidFill>
                    <a:latin typeface="微软雅黑" panose="020B0503020204020204" pitchFamily="34" charset="-122"/>
                    <a:ea typeface="微软雅黑" panose="020B0503020204020204" pitchFamily="34" charset="-122"/>
                    <a:sym typeface="+mn-ea"/>
                  </a:rPr>
                  <a:t>施工验收</a:t>
                </a:r>
                <a:endParaRPr lang="zh-CN" altLang="en-US" sz="1400" dirty="0">
                  <a:solidFill>
                    <a:srgbClr val="16749E"/>
                  </a:solidFill>
                  <a:latin typeface="微软雅黑" panose="020B0503020204020204" pitchFamily="34" charset="-122"/>
                  <a:ea typeface="微软雅黑" panose="020B0503020204020204" pitchFamily="34" charset="-122"/>
                  <a:sym typeface="+mn-ea"/>
                </a:endParaRPr>
              </a:p>
            </p:txBody>
          </p:sp>
          <p:sp>
            <p:nvSpPr>
              <p:cNvPr id="49" name="矩形: 剪去对角 23"/>
              <p:cNvSpPr/>
              <p:nvPr/>
            </p:nvSpPr>
            <p:spPr>
              <a:xfrm>
                <a:off x="13269" y="8728"/>
                <a:ext cx="2897" cy="559"/>
              </a:xfrm>
              <a:prstGeom prst="snip2DiagRect">
                <a:avLst/>
              </a:prstGeom>
              <a:noFill/>
              <a:ln>
                <a:solidFill>
                  <a:srgbClr val="16749E"/>
                </a:solidFill>
              </a:ln>
              <a:extLst>
                <a:ext uri="{909E8E84-426E-40DD-AFC4-6F175D3DCCD1}">
                  <a14:hiddenFill xmlns:a14="http://schemas.microsoft.com/office/drawing/2010/main">
                    <a:solidFill>
                      <a:srgbClr val="16749E"/>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srgbClr val="16749E"/>
                    </a:solidFill>
                    <a:latin typeface="微软雅黑" panose="020B0503020204020204" pitchFamily="34" charset="-122"/>
                    <a:ea typeface="微软雅黑" panose="020B0503020204020204" pitchFamily="34" charset="-122"/>
                    <a:sym typeface="+mn-ea"/>
                  </a:rPr>
                  <a:t>工程给付</a:t>
                </a:r>
                <a:endParaRPr lang="zh-CN" altLang="en-US" sz="1400" dirty="0">
                  <a:solidFill>
                    <a:srgbClr val="16749E"/>
                  </a:solidFill>
                  <a:latin typeface="微软雅黑" panose="020B0503020204020204" pitchFamily="34" charset="-122"/>
                  <a:ea typeface="微软雅黑" panose="020B0503020204020204" pitchFamily="34" charset="-122"/>
                  <a:sym typeface="+mn-ea"/>
                </a:endParaRPr>
              </a:p>
            </p:txBody>
          </p:sp>
          <p:sp>
            <p:nvSpPr>
              <p:cNvPr id="52" name="矩形: 剪去对角 23"/>
              <p:cNvSpPr/>
              <p:nvPr/>
            </p:nvSpPr>
            <p:spPr>
              <a:xfrm>
                <a:off x="13269" y="9531"/>
                <a:ext cx="2897" cy="559"/>
              </a:xfrm>
              <a:prstGeom prst="snip2DiagRect">
                <a:avLst/>
              </a:prstGeom>
              <a:noFill/>
              <a:ln>
                <a:solidFill>
                  <a:srgbClr val="16749E"/>
                </a:solidFill>
              </a:ln>
              <a:extLst>
                <a:ext uri="{909E8E84-426E-40DD-AFC4-6F175D3DCCD1}">
                  <a14:hiddenFill xmlns:a14="http://schemas.microsoft.com/office/drawing/2010/main">
                    <a:solidFill>
                      <a:srgbClr val="16749E"/>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srgbClr val="16749E"/>
                    </a:solidFill>
                    <a:latin typeface="微软雅黑" panose="020B0503020204020204" pitchFamily="34" charset="-122"/>
                    <a:ea typeface="微软雅黑" panose="020B0503020204020204" pitchFamily="34" charset="-122"/>
                  </a:rPr>
                  <a:t>------</a:t>
                </a:r>
                <a:endParaRPr lang="en-US" altLang="zh-CN" sz="1400" dirty="0">
                  <a:solidFill>
                    <a:srgbClr val="16749E"/>
                  </a:solidFill>
                  <a:latin typeface="微软雅黑" panose="020B0503020204020204" pitchFamily="34" charset="-122"/>
                  <a:ea typeface="微软雅黑" panose="020B0503020204020204" pitchFamily="34" charset="-122"/>
                </a:endParaRPr>
              </a:p>
            </p:txBody>
          </p:sp>
        </p:grpSp>
      </p:grpSp>
      <p:sp>
        <p:nvSpPr>
          <p:cNvPr id="53" name="矩形 52"/>
          <p:cNvSpPr/>
          <p:nvPr>
            <p:custDataLst>
              <p:tags r:id="rId4"/>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0" y="224604"/>
            <a:ext cx="4994275" cy="480060"/>
            <a:chOff x="0" y="557"/>
            <a:chExt cx="7865" cy="756"/>
          </a:xfrm>
        </p:grpSpPr>
        <p:grpSp>
          <p:nvGrpSpPr>
            <p:cNvPr id="70" name="组合 69"/>
            <p:cNvGrpSpPr/>
            <p:nvPr/>
          </p:nvGrpSpPr>
          <p:grpSpPr>
            <a:xfrm>
              <a:off x="299" y="557"/>
              <a:ext cx="7566" cy="756"/>
              <a:chOff x="-442" y="540"/>
              <a:chExt cx="7566" cy="756"/>
            </a:xfrm>
          </p:grpSpPr>
          <p:grpSp>
            <p:nvGrpSpPr>
              <p:cNvPr id="72" name="组合 71"/>
              <p:cNvGrpSpPr/>
              <p:nvPr/>
            </p:nvGrpSpPr>
            <p:grpSpPr>
              <a:xfrm>
                <a:off x="-442" y="540"/>
                <a:ext cx="7566" cy="756"/>
                <a:chOff x="-426" y="540"/>
                <a:chExt cx="7298" cy="756"/>
              </a:xfrm>
            </p:grpSpPr>
            <p:sp>
              <p:nvSpPr>
                <p:cNvPr id="74" name="矩形 73"/>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解决方案总结</a:t>
                </a:r>
                <a:r>
                  <a:rPr lang="en-US" altLang="zh-CN" sz="2000" b="1" dirty="0">
                    <a:solidFill>
                      <a:schemeClr val="bg1"/>
                    </a:solidFill>
                    <a:sym typeface="+mn-ea"/>
                  </a:rPr>
                  <a:t>----</a:t>
                </a:r>
                <a:r>
                  <a:rPr lang="zh-CN" altLang="en-US" sz="2000" b="1" dirty="0">
                    <a:solidFill>
                      <a:schemeClr val="bg1"/>
                    </a:solidFill>
                    <a:sym typeface="+mn-ea"/>
                  </a:rPr>
                  <a:t>业务流程与导向</a:t>
                </a:r>
                <a:endParaRPr lang="zh-CN" altLang="en-US" sz="2000" b="1" dirty="0">
                  <a:solidFill>
                    <a:schemeClr val="bg1"/>
                  </a:solidFill>
                </a:endParaRPr>
              </a:p>
            </p:txBody>
          </p:sp>
        </p:grpSp>
        <p:sp>
          <p:nvSpPr>
            <p:cNvPr id="71" name="矩形 70"/>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custDataLst>
              <p:tags r:id="rId1"/>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flipH="1" flipV="1">
            <a:off x="6875308" y="3245058"/>
            <a:ext cx="2144256" cy="1002"/>
          </a:xfrm>
          <a:prstGeom prst="straightConnector1">
            <a:avLst/>
          </a:prstGeom>
          <a:ln w="38100">
            <a:solidFill>
              <a:srgbClr val="377790"/>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42" name="直接箭头连接符 41"/>
          <p:cNvCxnSpPr/>
          <p:nvPr/>
        </p:nvCxnSpPr>
        <p:spPr>
          <a:xfrm flipV="1">
            <a:off x="6875308" y="3693124"/>
            <a:ext cx="2144256" cy="1"/>
          </a:xfrm>
          <a:prstGeom prst="straightConnector1">
            <a:avLst/>
          </a:prstGeom>
          <a:ln w="38100">
            <a:solidFill>
              <a:srgbClr val="189A80"/>
            </a:solidFill>
            <a:tailEnd type="arrow" w="med" len="med"/>
          </a:ln>
        </p:spPr>
        <p:style>
          <a:lnRef idx="3">
            <a:schemeClr val="accent6"/>
          </a:lnRef>
          <a:fillRef idx="0">
            <a:schemeClr val="accent6"/>
          </a:fillRef>
          <a:effectRef idx="2">
            <a:schemeClr val="accent6"/>
          </a:effectRef>
          <a:fontRef idx="minor">
            <a:schemeClr val="tx1"/>
          </a:fontRef>
        </p:style>
      </p:cxnSp>
      <p:sp>
        <p:nvSpPr>
          <p:cNvPr id="4" name="矩形: 圆角 3"/>
          <p:cNvSpPr/>
          <p:nvPr/>
        </p:nvSpPr>
        <p:spPr>
          <a:xfrm>
            <a:off x="9019565" y="3056796"/>
            <a:ext cx="1909814" cy="789350"/>
          </a:xfrm>
          <a:prstGeom prst="roundRect">
            <a:avLst/>
          </a:prstGeom>
          <a:solidFill>
            <a:srgbClr val="37779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b="1" dirty="0"/>
              <a:t>工人端</a:t>
            </a:r>
            <a:endParaRPr lang="zh-CN" altLang="en-US" b="1" dirty="0"/>
          </a:p>
        </p:txBody>
      </p:sp>
      <p:sp>
        <p:nvSpPr>
          <p:cNvPr id="5" name="矩形: 圆角 4"/>
          <p:cNvSpPr/>
          <p:nvPr/>
        </p:nvSpPr>
        <p:spPr>
          <a:xfrm>
            <a:off x="4965494" y="3056796"/>
            <a:ext cx="1909814" cy="789350"/>
          </a:xfrm>
          <a:prstGeom prst="roundRect">
            <a:avLst/>
          </a:prstGeom>
          <a:solidFill>
            <a:srgbClr val="189A8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b="1" dirty="0"/>
              <a:t>承建商</a:t>
            </a:r>
            <a:endParaRPr lang="zh-CN" altLang="en-US" b="1" dirty="0"/>
          </a:p>
        </p:txBody>
      </p:sp>
      <p:sp>
        <p:nvSpPr>
          <p:cNvPr id="6" name="矩形: 圆角 5"/>
          <p:cNvSpPr/>
          <p:nvPr/>
        </p:nvSpPr>
        <p:spPr>
          <a:xfrm>
            <a:off x="4965494" y="1032875"/>
            <a:ext cx="1909814" cy="789350"/>
          </a:xfrm>
          <a:prstGeom prst="roundRect">
            <a:avLst/>
          </a:prstGeom>
          <a:solidFill>
            <a:srgbClr val="377790"/>
          </a:solidFill>
          <a:ln>
            <a:solidFill>
              <a:srgbClr val="37779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a:t>外采等支出</a:t>
            </a:r>
            <a:endParaRPr lang="zh-CN" altLang="en-US" b="1" dirty="0"/>
          </a:p>
        </p:txBody>
      </p:sp>
      <p:sp>
        <p:nvSpPr>
          <p:cNvPr id="8" name="矩形: 圆角 7"/>
          <p:cNvSpPr/>
          <p:nvPr/>
        </p:nvSpPr>
        <p:spPr>
          <a:xfrm>
            <a:off x="911424" y="3056796"/>
            <a:ext cx="1909814" cy="789350"/>
          </a:xfrm>
          <a:prstGeom prst="roundRect">
            <a:avLst/>
          </a:prstGeom>
          <a:solidFill>
            <a:srgbClr val="F09C2A"/>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b="1" dirty="0"/>
              <a:t>项目方</a:t>
            </a:r>
            <a:endParaRPr lang="zh-CN" altLang="en-US" b="1" dirty="0"/>
          </a:p>
        </p:txBody>
      </p:sp>
      <p:cxnSp>
        <p:nvCxnSpPr>
          <p:cNvPr id="38" name="直接箭头连接符 37"/>
          <p:cNvCxnSpPr/>
          <p:nvPr/>
        </p:nvCxnSpPr>
        <p:spPr>
          <a:xfrm flipH="1" flipV="1">
            <a:off x="2821237" y="3263826"/>
            <a:ext cx="2173038" cy="5798"/>
          </a:xfrm>
          <a:prstGeom prst="straightConnector1">
            <a:avLst/>
          </a:prstGeom>
          <a:ln w="38100">
            <a:solidFill>
              <a:srgbClr val="189A80"/>
            </a:solidFill>
            <a:tailEnd type="arrow" w="med" len="med"/>
          </a:ln>
        </p:spPr>
        <p:style>
          <a:lnRef idx="3">
            <a:schemeClr val="accent6"/>
          </a:lnRef>
          <a:fillRef idx="0">
            <a:schemeClr val="accent6"/>
          </a:fillRef>
          <a:effectRef idx="2">
            <a:schemeClr val="accent6"/>
          </a:effectRef>
          <a:fontRef idx="minor">
            <a:schemeClr val="tx1"/>
          </a:fontRef>
        </p:style>
      </p:cxnSp>
      <p:cxnSp>
        <p:nvCxnSpPr>
          <p:cNvPr id="39" name="直接箭头连接符 38"/>
          <p:cNvCxnSpPr/>
          <p:nvPr/>
        </p:nvCxnSpPr>
        <p:spPr>
          <a:xfrm>
            <a:off x="2758857" y="3693124"/>
            <a:ext cx="2235418" cy="9430"/>
          </a:xfrm>
          <a:prstGeom prst="straightConnector1">
            <a:avLst/>
          </a:prstGeom>
          <a:ln w="38100">
            <a:solidFill>
              <a:srgbClr val="F09C2A"/>
            </a:solidFill>
            <a:tailEnd type="arrow" w="med" len="med"/>
          </a:ln>
        </p:spPr>
        <p:style>
          <a:lnRef idx="3">
            <a:schemeClr val="accent5"/>
          </a:lnRef>
          <a:fillRef idx="0">
            <a:schemeClr val="accent5"/>
          </a:fillRef>
          <a:effectRef idx="2">
            <a:schemeClr val="accent5"/>
          </a:effectRef>
          <a:fontRef idx="minor">
            <a:schemeClr val="tx1"/>
          </a:fontRef>
        </p:style>
      </p:cxnSp>
      <p:cxnSp>
        <p:nvCxnSpPr>
          <p:cNvPr id="47" name="直接箭头连接符 46"/>
          <p:cNvCxnSpPr>
            <a:stCxn id="5" idx="0"/>
            <a:endCxn id="6" idx="2"/>
          </p:cNvCxnSpPr>
          <p:nvPr/>
        </p:nvCxnSpPr>
        <p:spPr>
          <a:xfrm flipV="1">
            <a:off x="5920402" y="1822225"/>
            <a:ext cx="0" cy="1234571"/>
          </a:xfrm>
          <a:prstGeom prst="straightConnector1">
            <a:avLst/>
          </a:prstGeom>
          <a:ln w="38100">
            <a:solidFill>
              <a:srgbClr val="189A80"/>
            </a:solidFill>
            <a:tailEnd type="arrow" w="med" len="med"/>
          </a:ln>
        </p:spPr>
        <p:style>
          <a:lnRef idx="3">
            <a:schemeClr val="accent6"/>
          </a:lnRef>
          <a:fillRef idx="0">
            <a:schemeClr val="accent6"/>
          </a:fillRef>
          <a:effectRef idx="2">
            <a:schemeClr val="accent6"/>
          </a:effectRef>
          <a:fontRef idx="minor">
            <a:schemeClr val="tx1"/>
          </a:fontRef>
        </p:style>
      </p:cxnSp>
      <p:grpSp>
        <p:nvGrpSpPr>
          <p:cNvPr id="60" name="组合 59"/>
          <p:cNvGrpSpPr/>
          <p:nvPr/>
        </p:nvGrpSpPr>
        <p:grpSpPr>
          <a:xfrm>
            <a:off x="0" y="224604"/>
            <a:ext cx="4994275" cy="480060"/>
            <a:chOff x="0" y="557"/>
            <a:chExt cx="7865" cy="756"/>
          </a:xfrm>
        </p:grpSpPr>
        <p:grpSp>
          <p:nvGrpSpPr>
            <p:cNvPr id="61" name="组合 60"/>
            <p:cNvGrpSpPr/>
            <p:nvPr/>
          </p:nvGrpSpPr>
          <p:grpSpPr>
            <a:xfrm>
              <a:off x="299" y="557"/>
              <a:ext cx="7566" cy="756"/>
              <a:chOff x="-442" y="540"/>
              <a:chExt cx="7566" cy="756"/>
            </a:xfrm>
          </p:grpSpPr>
          <p:grpSp>
            <p:nvGrpSpPr>
              <p:cNvPr id="63" name="组合 62"/>
              <p:cNvGrpSpPr/>
              <p:nvPr/>
            </p:nvGrpSpPr>
            <p:grpSpPr>
              <a:xfrm>
                <a:off x="-442" y="540"/>
                <a:ext cx="7566" cy="756"/>
                <a:chOff x="-426" y="540"/>
                <a:chExt cx="7298" cy="756"/>
              </a:xfrm>
            </p:grpSpPr>
            <p:sp>
              <p:nvSpPr>
                <p:cNvPr id="65" name="矩形 64"/>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sym typeface="+mn-ea"/>
                  </a:rPr>
                  <a:t>解决方案总结</a:t>
                </a:r>
                <a:r>
                  <a:rPr lang="en-US" altLang="zh-CN" sz="2000" b="1" dirty="0">
                    <a:solidFill>
                      <a:schemeClr val="bg1"/>
                    </a:solidFill>
                    <a:sym typeface="+mn-ea"/>
                  </a:rPr>
                  <a:t>----</a:t>
                </a:r>
                <a:r>
                  <a:rPr lang="zh-CN" altLang="en-US" sz="2000" b="1" dirty="0">
                    <a:solidFill>
                      <a:schemeClr val="bg1"/>
                    </a:solidFill>
                    <a:sym typeface="+mn-ea"/>
                  </a:rPr>
                  <a:t>关键节点交互</a:t>
                </a:r>
                <a:endParaRPr lang="zh-CN" altLang="en-US" sz="2000" b="1" dirty="0">
                  <a:solidFill>
                    <a:schemeClr val="bg1"/>
                  </a:solidFill>
                </a:endParaRPr>
              </a:p>
            </p:txBody>
          </p:sp>
        </p:grpSp>
        <p:sp>
          <p:nvSpPr>
            <p:cNvPr id="62" name="矩形 61"/>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1851582" y="1402098"/>
            <a:ext cx="3113911" cy="1614692"/>
            <a:chOff x="1851582" y="1402098"/>
            <a:chExt cx="3113911" cy="1614692"/>
          </a:xfrm>
          <a:solidFill>
            <a:srgbClr val="377790"/>
          </a:solidFill>
        </p:grpSpPr>
        <p:sp>
          <p:nvSpPr>
            <p:cNvPr id="19" name="箭头: 直角上 18"/>
            <p:cNvSpPr/>
            <p:nvPr/>
          </p:nvSpPr>
          <p:spPr>
            <a:xfrm flipH="1" flipV="1">
              <a:off x="1851582" y="1402098"/>
              <a:ext cx="860041" cy="1614692"/>
            </a:xfrm>
            <a:prstGeom prst="bentUpArrow">
              <a:avLst>
                <a:gd name="adj1" fmla="val 10303"/>
                <a:gd name="adj2" fmla="val 14658"/>
                <a:gd name="adj3" fmla="val 25000"/>
              </a:avLst>
            </a:prstGeom>
            <a:grpFill/>
            <a:ln>
              <a:solidFill>
                <a:srgbClr val="3777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矩形 31"/>
            <p:cNvSpPr/>
            <p:nvPr/>
          </p:nvSpPr>
          <p:spPr>
            <a:xfrm>
              <a:off x="2701398" y="1402098"/>
              <a:ext cx="2264095" cy="86639"/>
            </a:xfrm>
            <a:prstGeom prst="rect">
              <a:avLst/>
            </a:prstGeom>
            <a:grpFill/>
            <a:ln>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804802" y="3758414"/>
            <a:ext cx="3139275" cy="2377649"/>
            <a:chOff x="1804802" y="3758414"/>
            <a:chExt cx="3139275" cy="2377649"/>
          </a:xfrm>
        </p:grpSpPr>
        <p:sp>
          <p:nvSpPr>
            <p:cNvPr id="24" name="箭头: 圆角右 23"/>
            <p:cNvSpPr/>
            <p:nvPr/>
          </p:nvSpPr>
          <p:spPr>
            <a:xfrm flipV="1">
              <a:off x="1804802" y="5104369"/>
              <a:ext cx="3139275" cy="1031694"/>
            </a:xfrm>
            <a:prstGeom prst="bentArrow">
              <a:avLst>
                <a:gd name="adj1" fmla="val 8271"/>
                <a:gd name="adj2" fmla="val 11804"/>
                <a:gd name="adj3" fmla="val 17565"/>
                <a:gd name="adj4" fmla="val 43750"/>
              </a:avLst>
            </a:prstGeom>
            <a:solidFill>
              <a:srgbClr val="F09C2A"/>
            </a:solidFill>
            <a:ln>
              <a:solidFill>
                <a:srgbClr val="F09C2A"/>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solidFill>
                  <a:schemeClr val="tx1"/>
                </a:solidFill>
              </a:endParaRPr>
            </a:p>
          </p:txBody>
        </p:sp>
        <p:sp>
          <p:nvSpPr>
            <p:cNvPr id="33" name="矩形 32"/>
            <p:cNvSpPr/>
            <p:nvPr/>
          </p:nvSpPr>
          <p:spPr>
            <a:xfrm>
              <a:off x="1804802" y="3758414"/>
              <a:ext cx="88632" cy="1376253"/>
            </a:xfrm>
            <a:prstGeom prst="rect">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3303397" y="3056795"/>
            <a:ext cx="1183713" cy="408775"/>
            <a:chOff x="5295248" y="2284151"/>
            <a:chExt cx="1250306" cy="540414"/>
          </a:xfrm>
        </p:grpSpPr>
        <p:sp>
          <p:nvSpPr>
            <p:cNvPr id="97" name="云形 96"/>
            <p:cNvSpPr/>
            <p:nvPr/>
          </p:nvSpPr>
          <p:spPr>
            <a:xfrm>
              <a:off x="5295248" y="2284151"/>
              <a:ext cx="1250306" cy="540414"/>
            </a:xfrm>
            <a:prstGeom prst="rect">
              <a:avLst/>
            </a:prstGeom>
            <a:solidFill>
              <a:schemeClr val="bg1"/>
            </a:solidFill>
            <a:ln w="38100">
              <a:solidFill>
                <a:srgbClr val="189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p:cNvSpPr txBox="1"/>
            <p:nvPr/>
          </p:nvSpPr>
          <p:spPr>
            <a:xfrm>
              <a:off x="5451366" y="2353251"/>
              <a:ext cx="965190" cy="406891"/>
            </a:xfrm>
            <a:prstGeom prst="rect">
              <a:avLst/>
            </a:prstGeom>
            <a:noFill/>
            <a:ln w="38100">
              <a:noFill/>
            </a:ln>
          </p:spPr>
          <p:txBody>
            <a:bodyPr wrap="square" rtlCol="0">
              <a:spAutoFit/>
            </a:bodyPr>
            <a:lstStyle/>
            <a:p>
              <a:r>
                <a:rPr lang="zh-CN" altLang="en-US" sz="1400" dirty="0" smtClean="0">
                  <a:solidFill>
                    <a:srgbClr val="189A80"/>
                  </a:solidFill>
                </a:rPr>
                <a:t>项目进度</a:t>
              </a:r>
              <a:endParaRPr lang="zh-CN" altLang="en-US" sz="1400" dirty="0">
                <a:solidFill>
                  <a:srgbClr val="189A80"/>
                </a:solidFill>
              </a:endParaRPr>
            </a:p>
          </p:txBody>
        </p:sp>
      </p:grpSp>
      <p:grpSp>
        <p:nvGrpSpPr>
          <p:cNvPr id="99" name="组合 98"/>
          <p:cNvGrpSpPr/>
          <p:nvPr/>
        </p:nvGrpSpPr>
        <p:grpSpPr>
          <a:xfrm>
            <a:off x="3292302" y="3510263"/>
            <a:ext cx="1194808" cy="406174"/>
            <a:chOff x="5295248" y="2182756"/>
            <a:chExt cx="1250306" cy="641810"/>
          </a:xfrm>
        </p:grpSpPr>
        <p:sp>
          <p:nvSpPr>
            <p:cNvPr id="100" name="云形 99"/>
            <p:cNvSpPr/>
            <p:nvPr/>
          </p:nvSpPr>
          <p:spPr>
            <a:xfrm>
              <a:off x="5295248" y="2182756"/>
              <a:ext cx="1250306" cy="641810"/>
            </a:xfrm>
            <a:prstGeom prst="rect">
              <a:avLst/>
            </a:prstGeom>
            <a:solidFill>
              <a:schemeClr val="bg1"/>
            </a:solidFill>
            <a:ln w="38100">
              <a:solidFill>
                <a:srgbClr val="F09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5461527" y="2270714"/>
              <a:ext cx="965190" cy="486329"/>
            </a:xfrm>
            <a:prstGeom prst="rect">
              <a:avLst/>
            </a:prstGeom>
            <a:noFill/>
          </p:spPr>
          <p:txBody>
            <a:bodyPr wrap="square" rtlCol="0">
              <a:spAutoFit/>
            </a:bodyPr>
            <a:lstStyle/>
            <a:p>
              <a:r>
                <a:rPr lang="zh-CN" altLang="en-US" sz="1400" dirty="0" smtClean="0">
                  <a:solidFill>
                    <a:srgbClr val="F09C2A"/>
                  </a:solidFill>
                </a:rPr>
                <a:t>节点管控</a:t>
              </a:r>
              <a:endParaRPr lang="zh-CN" altLang="en-US" sz="1400" dirty="0">
                <a:solidFill>
                  <a:srgbClr val="F09C2A"/>
                </a:solidFill>
              </a:endParaRPr>
            </a:p>
          </p:txBody>
        </p:sp>
      </p:grpSp>
      <p:grpSp>
        <p:nvGrpSpPr>
          <p:cNvPr id="102" name="组合 101"/>
          <p:cNvGrpSpPr/>
          <p:nvPr/>
        </p:nvGrpSpPr>
        <p:grpSpPr>
          <a:xfrm>
            <a:off x="7350965" y="3016790"/>
            <a:ext cx="1250306" cy="448780"/>
            <a:chOff x="5295248" y="2182756"/>
            <a:chExt cx="1250306" cy="641810"/>
          </a:xfrm>
        </p:grpSpPr>
        <p:sp>
          <p:nvSpPr>
            <p:cNvPr id="103" name="云形 102"/>
            <p:cNvSpPr/>
            <p:nvPr/>
          </p:nvSpPr>
          <p:spPr>
            <a:xfrm>
              <a:off x="5295248" y="2182756"/>
              <a:ext cx="1250306" cy="641810"/>
            </a:xfrm>
            <a:prstGeom prst="rect">
              <a:avLst/>
            </a:prstGeom>
            <a:solidFill>
              <a:schemeClr val="bg1"/>
            </a:solidFill>
            <a:ln w="38100">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5486669" y="2306220"/>
              <a:ext cx="965190" cy="440159"/>
            </a:xfrm>
            <a:prstGeom prst="rect">
              <a:avLst/>
            </a:prstGeom>
            <a:noFill/>
          </p:spPr>
          <p:txBody>
            <a:bodyPr wrap="square" rtlCol="0">
              <a:spAutoFit/>
            </a:bodyPr>
            <a:lstStyle/>
            <a:p>
              <a:r>
                <a:rPr lang="zh-CN" altLang="en-US" sz="1400" dirty="0" smtClean="0">
                  <a:solidFill>
                    <a:srgbClr val="377790"/>
                  </a:solidFill>
                </a:rPr>
                <a:t>工时进度</a:t>
              </a:r>
              <a:endParaRPr lang="zh-CN" altLang="en-US" sz="1400" dirty="0" smtClean="0">
                <a:solidFill>
                  <a:srgbClr val="377790"/>
                </a:solidFill>
              </a:endParaRPr>
            </a:p>
          </p:txBody>
        </p:sp>
      </p:grpSp>
      <p:grpSp>
        <p:nvGrpSpPr>
          <p:cNvPr id="106" name="组合 105"/>
          <p:cNvGrpSpPr/>
          <p:nvPr/>
        </p:nvGrpSpPr>
        <p:grpSpPr>
          <a:xfrm>
            <a:off x="7350965" y="3510263"/>
            <a:ext cx="1250306" cy="406174"/>
            <a:chOff x="5295248" y="2182756"/>
            <a:chExt cx="1250306" cy="641810"/>
          </a:xfrm>
        </p:grpSpPr>
        <p:sp>
          <p:nvSpPr>
            <p:cNvPr id="107" name="云形 106"/>
            <p:cNvSpPr/>
            <p:nvPr/>
          </p:nvSpPr>
          <p:spPr>
            <a:xfrm>
              <a:off x="5295248" y="2182756"/>
              <a:ext cx="1250306" cy="641810"/>
            </a:xfrm>
            <a:prstGeom prst="rect">
              <a:avLst/>
            </a:prstGeom>
            <a:solidFill>
              <a:schemeClr val="bg1"/>
            </a:solidFill>
            <a:ln w="38100">
              <a:solidFill>
                <a:srgbClr val="189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503462" y="2286179"/>
              <a:ext cx="965190" cy="486329"/>
            </a:xfrm>
            <a:prstGeom prst="rect">
              <a:avLst/>
            </a:prstGeom>
            <a:noFill/>
          </p:spPr>
          <p:txBody>
            <a:bodyPr wrap="square" rtlCol="0">
              <a:spAutoFit/>
            </a:bodyPr>
            <a:lstStyle/>
            <a:p>
              <a:r>
                <a:rPr lang="zh-CN" altLang="en-US" sz="1400" dirty="0">
                  <a:solidFill>
                    <a:srgbClr val="189A80"/>
                  </a:solidFill>
                </a:rPr>
                <a:t>薪资透传</a:t>
              </a:r>
              <a:endParaRPr lang="zh-CN" altLang="en-US" sz="1400" dirty="0">
                <a:solidFill>
                  <a:srgbClr val="189A80"/>
                </a:solidFill>
              </a:endParaRPr>
            </a:p>
          </p:txBody>
        </p:sp>
      </p:grpSp>
      <p:grpSp>
        <p:nvGrpSpPr>
          <p:cNvPr id="120" name="组合 119"/>
          <p:cNvGrpSpPr/>
          <p:nvPr/>
        </p:nvGrpSpPr>
        <p:grpSpPr>
          <a:xfrm>
            <a:off x="1584366" y="4487075"/>
            <a:ext cx="499906" cy="1184959"/>
            <a:chOff x="5295248" y="2182756"/>
            <a:chExt cx="1250306" cy="641810"/>
          </a:xfrm>
          <a:noFill/>
        </p:grpSpPr>
        <p:sp>
          <p:nvSpPr>
            <p:cNvPr id="121" name="云形 99"/>
            <p:cNvSpPr/>
            <p:nvPr/>
          </p:nvSpPr>
          <p:spPr>
            <a:xfrm>
              <a:off x="5295248" y="2182756"/>
              <a:ext cx="1250306" cy="641810"/>
            </a:xfrm>
            <a:prstGeom prst="rect">
              <a:avLst/>
            </a:prstGeom>
            <a:solidFill>
              <a:schemeClr val="bg1"/>
            </a:solidFill>
            <a:ln w="57150">
              <a:solidFill>
                <a:srgbClr val="F09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p:cNvSpPr txBox="1"/>
            <p:nvPr/>
          </p:nvSpPr>
          <p:spPr>
            <a:xfrm>
              <a:off x="5461526" y="2270714"/>
              <a:ext cx="965190" cy="516774"/>
            </a:xfrm>
            <a:prstGeom prst="rect">
              <a:avLst/>
            </a:prstGeom>
            <a:grpFill/>
            <a:ln>
              <a:noFill/>
            </a:ln>
          </p:spPr>
          <p:txBody>
            <a:bodyPr wrap="square" rtlCol="0">
              <a:spAutoFit/>
            </a:bodyPr>
            <a:lstStyle/>
            <a:p>
              <a:r>
                <a:rPr lang="zh-CN" altLang="en-US" sz="1400" dirty="0" smtClean="0">
                  <a:solidFill>
                    <a:srgbClr val="F09C2A"/>
                  </a:solidFill>
                </a:rPr>
                <a:t>企业信用</a:t>
              </a:r>
              <a:endParaRPr lang="zh-CN" altLang="en-US" sz="1400" dirty="0">
                <a:solidFill>
                  <a:srgbClr val="F09C2A"/>
                </a:solidFill>
              </a:endParaRPr>
            </a:p>
          </p:txBody>
        </p:sp>
      </p:grpSp>
      <p:grpSp>
        <p:nvGrpSpPr>
          <p:cNvPr id="127" name="组合 126"/>
          <p:cNvGrpSpPr/>
          <p:nvPr/>
        </p:nvGrpSpPr>
        <p:grpSpPr>
          <a:xfrm>
            <a:off x="1902854" y="4474993"/>
            <a:ext cx="3676661" cy="982173"/>
            <a:chOff x="1902854" y="4474993"/>
            <a:chExt cx="3676661" cy="982173"/>
          </a:xfrm>
        </p:grpSpPr>
        <p:sp>
          <p:nvSpPr>
            <p:cNvPr id="26" name="箭头: 左 25"/>
            <p:cNvSpPr/>
            <p:nvPr/>
          </p:nvSpPr>
          <p:spPr>
            <a:xfrm rot="19871718" flipV="1">
              <a:off x="1902854" y="4474993"/>
              <a:ext cx="3676661" cy="132130"/>
            </a:xfrm>
            <a:prstGeom prst="leftArrow">
              <a:avLst>
                <a:gd name="adj1" fmla="val 50000"/>
                <a:gd name="adj2" fmla="val 26693"/>
              </a:avLst>
            </a:prstGeom>
            <a:solidFill>
              <a:srgbClr val="189A80"/>
            </a:solidFill>
            <a:ln>
              <a:solidFill>
                <a:srgbClr val="189A8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nvGrpSpPr>
            <p:cNvPr id="117" name="组合 116"/>
            <p:cNvGrpSpPr/>
            <p:nvPr/>
          </p:nvGrpSpPr>
          <p:grpSpPr>
            <a:xfrm rot="19909552">
              <a:off x="2878517" y="4479547"/>
              <a:ext cx="1183713" cy="408775"/>
              <a:chOff x="5295248" y="2284151"/>
              <a:chExt cx="1250306" cy="540414"/>
            </a:xfrm>
          </p:grpSpPr>
          <p:sp>
            <p:nvSpPr>
              <p:cNvPr id="118" name="云形 96"/>
              <p:cNvSpPr/>
              <p:nvPr/>
            </p:nvSpPr>
            <p:spPr>
              <a:xfrm>
                <a:off x="5295248" y="2284151"/>
                <a:ext cx="1250306" cy="540414"/>
              </a:xfrm>
              <a:prstGeom prst="rect">
                <a:avLst/>
              </a:prstGeom>
              <a:solidFill>
                <a:schemeClr val="bg1"/>
              </a:solidFill>
              <a:ln w="57150">
                <a:solidFill>
                  <a:srgbClr val="189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p:cNvSpPr txBox="1"/>
              <p:nvPr/>
            </p:nvSpPr>
            <p:spPr>
              <a:xfrm>
                <a:off x="5453856" y="2339402"/>
                <a:ext cx="965190" cy="406891"/>
              </a:xfrm>
              <a:prstGeom prst="rect">
                <a:avLst/>
              </a:prstGeom>
              <a:noFill/>
            </p:spPr>
            <p:txBody>
              <a:bodyPr wrap="square" rtlCol="0">
                <a:spAutoFit/>
              </a:bodyPr>
              <a:lstStyle/>
              <a:p>
                <a:r>
                  <a:rPr lang="zh-CN" altLang="en-US" sz="1400" dirty="0" smtClean="0">
                    <a:solidFill>
                      <a:srgbClr val="189A80"/>
                    </a:solidFill>
                  </a:rPr>
                  <a:t>项目质量</a:t>
                </a:r>
                <a:endParaRPr lang="zh-CN" altLang="en-US" sz="1400" dirty="0">
                  <a:solidFill>
                    <a:srgbClr val="189A80"/>
                  </a:solidFill>
                </a:endParaRPr>
              </a:p>
            </p:txBody>
          </p:sp>
        </p:grpSp>
        <p:sp>
          <p:nvSpPr>
            <p:cNvPr id="124" name="下箭头 123"/>
            <p:cNvSpPr/>
            <p:nvPr/>
          </p:nvSpPr>
          <p:spPr>
            <a:xfrm rot="3649062">
              <a:off x="2137570" y="5227625"/>
              <a:ext cx="172167" cy="286915"/>
            </a:xfrm>
            <a:prstGeom prst="downArrow">
              <a:avLst>
                <a:gd name="adj1" fmla="val 32900"/>
                <a:gd name="adj2" fmla="val 43853"/>
              </a:avLst>
            </a:prstGeom>
            <a:solidFill>
              <a:srgbClr val="189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 name="组合 132"/>
          <p:cNvGrpSpPr/>
          <p:nvPr/>
        </p:nvGrpSpPr>
        <p:grpSpPr>
          <a:xfrm>
            <a:off x="4965494" y="3846146"/>
            <a:ext cx="1909814" cy="2498915"/>
            <a:chOff x="4965494" y="3846146"/>
            <a:chExt cx="1909814" cy="2498915"/>
          </a:xfrm>
        </p:grpSpPr>
        <p:sp>
          <p:nvSpPr>
            <p:cNvPr id="7" name="矩形: 圆角 6"/>
            <p:cNvSpPr/>
            <p:nvPr/>
          </p:nvSpPr>
          <p:spPr>
            <a:xfrm>
              <a:off x="4965494" y="5555711"/>
              <a:ext cx="1909814" cy="789350"/>
            </a:xfrm>
            <a:prstGeom prst="roundRect">
              <a:avLst/>
            </a:prstGeom>
            <a:solidFill>
              <a:srgbClr val="D24132"/>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b="1" dirty="0" smtClean="0"/>
                <a:t>银行</a:t>
              </a:r>
              <a:r>
                <a:rPr lang="zh-CN" altLang="en-US" b="1" dirty="0"/>
                <a:t>机构</a:t>
              </a:r>
              <a:endParaRPr lang="zh-CN" altLang="en-US" b="1" dirty="0"/>
            </a:p>
          </p:txBody>
        </p:sp>
        <p:cxnSp>
          <p:nvCxnSpPr>
            <p:cNvPr id="45" name="直接箭头连接符 44"/>
            <p:cNvCxnSpPr>
              <a:stCxn id="7" idx="0"/>
              <a:endCxn id="5" idx="2"/>
            </p:cNvCxnSpPr>
            <p:nvPr/>
          </p:nvCxnSpPr>
          <p:spPr>
            <a:xfrm flipV="1">
              <a:off x="5920402" y="3846146"/>
              <a:ext cx="0" cy="1709566"/>
            </a:xfrm>
            <a:prstGeom prst="straightConnector1">
              <a:avLst/>
            </a:prstGeom>
            <a:ln w="38100">
              <a:solidFill>
                <a:srgbClr val="D24132"/>
              </a:solidFill>
              <a:tailEnd type="arrow" w="med" len="med"/>
            </a:ln>
          </p:spPr>
          <p:style>
            <a:lnRef idx="3">
              <a:schemeClr val="accent3"/>
            </a:lnRef>
            <a:fillRef idx="0">
              <a:schemeClr val="accent3"/>
            </a:fillRef>
            <a:effectRef idx="2">
              <a:schemeClr val="accent3"/>
            </a:effectRef>
            <a:fontRef idx="minor">
              <a:schemeClr val="tx1"/>
            </a:fontRef>
          </p:style>
        </p:cxnSp>
        <p:grpSp>
          <p:nvGrpSpPr>
            <p:cNvPr id="132" name="组合 131"/>
            <p:cNvGrpSpPr/>
            <p:nvPr/>
          </p:nvGrpSpPr>
          <p:grpSpPr>
            <a:xfrm>
              <a:off x="5561162" y="4186990"/>
              <a:ext cx="738135" cy="1184959"/>
              <a:chOff x="5585956" y="4168453"/>
              <a:chExt cx="738135" cy="1184959"/>
            </a:xfrm>
          </p:grpSpPr>
          <p:sp>
            <p:nvSpPr>
              <p:cNvPr id="129" name="云形 99"/>
              <p:cNvSpPr/>
              <p:nvPr/>
            </p:nvSpPr>
            <p:spPr>
              <a:xfrm>
                <a:off x="5585956" y="4168453"/>
                <a:ext cx="726067" cy="1184959"/>
              </a:xfrm>
              <a:prstGeom prst="rect">
                <a:avLst/>
              </a:prstGeom>
              <a:solidFill>
                <a:schemeClr val="bg1"/>
              </a:solidFill>
              <a:ln w="38100">
                <a:solidFill>
                  <a:srgbClr val="D241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p:cNvSpPr txBox="1"/>
              <p:nvPr/>
            </p:nvSpPr>
            <p:spPr>
              <a:xfrm>
                <a:off x="5610664" y="4308286"/>
                <a:ext cx="420859" cy="954108"/>
              </a:xfrm>
              <a:prstGeom prst="rect">
                <a:avLst/>
              </a:prstGeom>
              <a:noFill/>
            </p:spPr>
            <p:txBody>
              <a:bodyPr wrap="square" rtlCol="0">
                <a:spAutoFit/>
              </a:bodyPr>
              <a:lstStyle/>
              <a:p>
                <a:r>
                  <a:rPr lang="zh-CN" altLang="en-US" sz="1400" dirty="0">
                    <a:solidFill>
                      <a:srgbClr val="D24132"/>
                    </a:solidFill>
                  </a:rPr>
                  <a:t>资金垫付</a:t>
                </a:r>
                <a:endParaRPr lang="en-US" altLang="zh-CN" sz="1400" dirty="0">
                  <a:solidFill>
                    <a:srgbClr val="D24132"/>
                  </a:solidFill>
                </a:endParaRPr>
              </a:p>
            </p:txBody>
          </p:sp>
          <p:sp>
            <p:nvSpPr>
              <p:cNvPr id="131" name="文本框 130"/>
              <p:cNvSpPr txBox="1"/>
              <p:nvPr/>
            </p:nvSpPr>
            <p:spPr>
              <a:xfrm>
                <a:off x="5938182" y="4305764"/>
                <a:ext cx="385909" cy="954107"/>
              </a:xfrm>
              <a:prstGeom prst="rect">
                <a:avLst/>
              </a:prstGeom>
              <a:noFill/>
            </p:spPr>
            <p:txBody>
              <a:bodyPr wrap="square" rtlCol="0">
                <a:spAutoFit/>
              </a:bodyPr>
              <a:lstStyle/>
              <a:p>
                <a:r>
                  <a:rPr lang="zh-CN" altLang="en-US" sz="1400" dirty="0" smtClean="0">
                    <a:solidFill>
                      <a:srgbClr val="D24132"/>
                    </a:solidFill>
                  </a:rPr>
                  <a:t>企业融资</a:t>
                </a:r>
                <a:endParaRPr lang="en-US" altLang="zh-CN" sz="1400" dirty="0">
                  <a:solidFill>
                    <a:srgbClr val="D24132"/>
                  </a:solidFill>
                </a:endParaRPr>
              </a:p>
            </p:txBody>
          </p:sp>
        </p:grpSp>
      </p:grpSp>
      <p:grpSp>
        <p:nvGrpSpPr>
          <p:cNvPr id="134" name="组合 133"/>
          <p:cNvGrpSpPr/>
          <p:nvPr/>
        </p:nvGrpSpPr>
        <p:grpSpPr>
          <a:xfrm>
            <a:off x="5703974" y="2032111"/>
            <a:ext cx="425552" cy="931144"/>
            <a:chOff x="5295248" y="2293311"/>
            <a:chExt cx="1250306" cy="531255"/>
          </a:xfrm>
        </p:grpSpPr>
        <p:sp>
          <p:nvSpPr>
            <p:cNvPr id="135" name="云形 99"/>
            <p:cNvSpPr/>
            <p:nvPr/>
          </p:nvSpPr>
          <p:spPr>
            <a:xfrm>
              <a:off x="5295248" y="2293311"/>
              <a:ext cx="1250306" cy="531255"/>
            </a:xfrm>
            <a:prstGeom prst="rect">
              <a:avLst/>
            </a:prstGeom>
            <a:solidFill>
              <a:schemeClr val="bg1"/>
            </a:solidFill>
            <a:ln w="38100">
              <a:solidFill>
                <a:srgbClr val="189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p:cNvSpPr txBox="1"/>
            <p:nvPr/>
          </p:nvSpPr>
          <p:spPr>
            <a:xfrm>
              <a:off x="5427929" y="2300551"/>
              <a:ext cx="965189" cy="516774"/>
            </a:xfrm>
            <a:prstGeom prst="rect">
              <a:avLst/>
            </a:prstGeom>
            <a:noFill/>
          </p:spPr>
          <p:txBody>
            <a:bodyPr wrap="square" rtlCol="0">
              <a:spAutoFit/>
            </a:bodyPr>
            <a:lstStyle/>
            <a:p>
              <a:r>
                <a:rPr lang="zh-CN" altLang="en-US" sz="1400" dirty="0">
                  <a:solidFill>
                    <a:srgbClr val="189A80"/>
                  </a:solidFill>
                </a:rPr>
                <a:t>支出管控</a:t>
              </a:r>
              <a:endParaRPr lang="zh-CN" altLang="en-US" sz="1400" dirty="0">
                <a:solidFill>
                  <a:srgbClr val="189A80"/>
                </a:solidFill>
              </a:endParaRPr>
            </a:p>
          </p:txBody>
        </p:sp>
      </p:grpSp>
      <p:grpSp>
        <p:nvGrpSpPr>
          <p:cNvPr id="137" name="组合 136"/>
          <p:cNvGrpSpPr/>
          <p:nvPr/>
        </p:nvGrpSpPr>
        <p:grpSpPr>
          <a:xfrm>
            <a:off x="2286660" y="1246205"/>
            <a:ext cx="1183713" cy="408775"/>
            <a:chOff x="5295248" y="2284151"/>
            <a:chExt cx="1250306" cy="540414"/>
          </a:xfrm>
        </p:grpSpPr>
        <p:sp>
          <p:nvSpPr>
            <p:cNvPr id="138" name="云形 96"/>
            <p:cNvSpPr/>
            <p:nvPr/>
          </p:nvSpPr>
          <p:spPr>
            <a:xfrm>
              <a:off x="5295248" y="2284151"/>
              <a:ext cx="1250306" cy="540414"/>
            </a:xfrm>
            <a:prstGeom prst="rect">
              <a:avLst/>
            </a:prstGeom>
            <a:solidFill>
              <a:schemeClr val="bg1"/>
            </a:solidFill>
            <a:ln w="57150">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5451366" y="2353251"/>
              <a:ext cx="965190" cy="406891"/>
            </a:xfrm>
            <a:prstGeom prst="rect">
              <a:avLst/>
            </a:prstGeom>
            <a:noFill/>
            <a:ln>
              <a:noFill/>
            </a:ln>
          </p:spPr>
          <p:txBody>
            <a:bodyPr wrap="square" rtlCol="0">
              <a:spAutoFit/>
            </a:bodyPr>
            <a:lstStyle/>
            <a:p>
              <a:r>
                <a:rPr lang="zh-CN" altLang="en-US" sz="1400" dirty="0" smtClean="0">
                  <a:solidFill>
                    <a:srgbClr val="377790"/>
                  </a:solidFill>
                </a:rPr>
                <a:t>成本核算</a:t>
              </a:r>
              <a:endParaRPr lang="zh-CN" altLang="en-US" sz="1400" dirty="0" smtClean="0">
                <a:solidFill>
                  <a:srgbClr val="377790"/>
                </a:solidFill>
              </a:endParaRPr>
            </a:p>
          </p:txBody>
        </p:sp>
      </p:grpSp>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custDataLst>
              <p:tags r:id="rId2"/>
            </p:custDataLst>
          </p:nvPr>
        </p:nvSpPr>
        <p:spPr>
          <a:xfrm>
            <a:off x="2143938" y="3732445"/>
            <a:ext cx="794535" cy="794535"/>
          </a:xfrm>
          <a:prstGeom prst="rect">
            <a:avLst/>
          </a:prstGeom>
          <a:solidFill>
            <a:srgbClr val="377790"/>
          </a:solidFill>
          <a:ln w="28575">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mn-ea"/>
            </a:endParaRPr>
          </a:p>
        </p:txBody>
      </p:sp>
      <p:sp>
        <p:nvSpPr>
          <p:cNvPr id="6" name="矩形 5"/>
          <p:cNvSpPr/>
          <p:nvPr>
            <p:custDataLst>
              <p:tags r:id="rId3"/>
            </p:custDataLst>
          </p:nvPr>
        </p:nvSpPr>
        <p:spPr>
          <a:xfrm>
            <a:off x="4515493" y="2392735"/>
            <a:ext cx="794535" cy="794535"/>
          </a:xfrm>
          <a:prstGeom prst="rect">
            <a:avLst/>
          </a:prstGeom>
          <a:solidFill>
            <a:srgbClr val="F09C2A"/>
          </a:solidFill>
          <a:ln w="19050">
            <a:solidFill>
              <a:srgbClr val="F09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mn-ea"/>
            </a:endParaRPr>
          </a:p>
        </p:txBody>
      </p:sp>
      <p:sp>
        <p:nvSpPr>
          <p:cNvPr id="7" name="矩形 6"/>
          <p:cNvSpPr/>
          <p:nvPr>
            <p:custDataLst>
              <p:tags r:id="rId4"/>
            </p:custDataLst>
          </p:nvPr>
        </p:nvSpPr>
        <p:spPr>
          <a:xfrm>
            <a:off x="6887682" y="3726095"/>
            <a:ext cx="794535" cy="794535"/>
          </a:xfrm>
          <a:prstGeom prst="rect">
            <a:avLst/>
          </a:prstGeom>
          <a:solidFill>
            <a:srgbClr val="377790"/>
          </a:solidFill>
          <a:ln w="28575">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prstClr val="white"/>
              </a:solidFill>
              <a:latin typeface="+mn-ea"/>
              <a:sym typeface="+mn-ea"/>
            </a:endParaRPr>
          </a:p>
        </p:txBody>
      </p:sp>
      <p:sp>
        <p:nvSpPr>
          <p:cNvPr id="8" name="矩形 7"/>
          <p:cNvSpPr/>
          <p:nvPr>
            <p:custDataLst>
              <p:tags r:id="rId5"/>
            </p:custDataLst>
          </p:nvPr>
        </p:nvSpPr>
        <p:spPr>
          <a:xfrm>
            <a:off x="9259871" y="2392734"/>
            <a:ext cx="794535" cy="794535"/>
          </a:xfrm>
          <a:prstGeom prst="rect">
            <a:avLst/>
          </a:prstGeom>
          <a:solidFill>
            <a:srgbClr val="377790"/>
          </a:solidFill>
          <a:ln w="28575">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prstClr val="white"/>
              </a:solidFill>
              <a:latin typeface="+mn-ea"/>
              <a:sym typeface="+mn-ea"/>
            </a:endParaRPr>
          </a:p>
        </p:txBody>
      </p:sp>
      <p:cxnSp>
        <p:nvCxnSpPr>
          <p:cNvPr id="9" name="直接连接符 8"/>
          <p:cNvCxnSpPr>
            <a:stCxn id="3" idx="3"/>
            <a:endCxn id="6" idx="1"/>
          </p:cNvCxnSpPr>
          <p:nvPr>
            <p:custDataLst>
              <p:tags r:id="rId6"/>
            </p:custDataLst>
          </p:nvPr>
        </p:nvCxnSpPr>
        <p:spPr>
          <a:xfrm flipV="1">
            <a:off x="2937838" y="2790498"/>
            <a:ext cx="1577340" cy="1339850"/>
          </a:xfrm>
          <a:prstGeom prst="line">
            <a:avLst/>
          </a:prstGeom>
          <a:ln w="19050">
            <a:solidFill>
              <a:srgbClr val="37779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3"/>
            <a:endCxn id="7" idx="1"/>
          </p:cNvCxnSpPr>
          <p:nvPr>
            <p:custDataLst>
              <p:tags r:id="rId7"/>
            </p:custDataLst>
          </p:nvPr>
        </p:nvCxnSpPr>
        <p:spPr>
          <a:xfrm>
            <a:off x="5310027" y="2790003"/>
            <a:ext cx="1577655" cy="1333360"/>
          </a:xfrm>
          <a:prstGeom prst="line">
            <a:avLst/>
          </a:prstGeom>
          <a:ln w="19050">
            <a:solidFill>
              <a:srgbClr val="37779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3"/>
            <a:endCxn id="8" idx="1"/>
          </p:cNvCxnSpPr>
          <p:nvPr>
            <p:custDataLst>
              <p:tags r:id="rId8"/>
            </p:custDataLst>
          </p:nvPr>
        </p:nvCxnSpPr>
        <p:spPr>
          <a:xfrm flipV="1">
            <a:off x="7682217" y="2790002"/>
            <a:ext cx="1577655" cy="1333361"/>
          </a:xfrm>
          <a:prstGeom prst="line">
            <a:avLst/>
          </a:prstGeom>
          <a:ln w="19050">
            <a:solidFill>
              <a:srgbClr val="37779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a:off x="10048698" y="2790001"/>
            <a:ext cx="1577655" cy="1333360"/>
          </a:xfrm>
          <a:prstGeom prst="line">
            <a:avLst/>
          </a:prstGeom>
          <a:ln w="19050">
            <a:solidFill>
              <a:srgbClr val="37779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0"/>
            </p:custDataLst>
          </p:nvPr>
        </p:nvCxnSpPr>
        <p:spPr>
          <a:xfrm>
            <a:off x="565649" y="2869911"/>
            <a:ext cx="1577655" cy="1333360"/>
          </a:xfrm>
          <a:prstGeom prst="line">
            <a:avLst/>
          </a:prstGeom>
          <a:ln w="19050">
            <a:solidFill>
              <a:srgbClr val="37779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11"/>
            </p:custDataLst>
          </p:nvPr>
        </p:nvSpPr>
        <p:spPr>
          <a:xfrm>
            <a:off x="4573360" y="2475153"/>
            <a:ext cx="719707" cy="646331"/>
          </a:xfrm>
          <a:prstGeom prst="rect">
            <a:avLst/>
          </a:prstGeom>
          <a:noFill/>
          <a:ln>
            <a:noFill/>
          </a:ln>
          <a:extLst>
            <a:ext uri="{909E8E84-426E-40DD-AFC4-6F175D3DCCD1}">
              <a14:hiddenFill xmlns:a14="http://schemas.microsoft.com/office/drawing/2010/main">
                <a:solidFill>
                  <a:schemeClr val="accent5"/>
                </a:solidFill>
              </a14:hiddenFill>
            </a:ext>
          </a:extLst>
        </p:spPr>
        <p:txBody>
          <a:bodyPr wrap="square" rtlCol="0">
            <a:spAutoFit/>
          </a:bodyPr>
          <a:lstStyle/>
          <a:p>
            <a:pPr algn="ctr" defTabSz="914400"/>
            <a:r>
              <a:rPr lang="zh-CN" altLang="en-US" b="1" dirty="0">
                <a:solidFill>
                  <a:schemeClr val="bg1"/>
                </a:solidFill>
                <a:latin typeface="+mn-ea"/>
              </a:rPr>
              <a:t>银行机构</a:t>
            </a:r>
            <a:endParaRPr lang="zh-CN" altLang="en-US" b="1" dirty="0">
              <a:solidFill>
                <a:schemeClr val="bg1"/>
              </a:solidFill>
              <a:latin typeface="+mn-ea"/>
            </a:endParaRPr>
          </a:p>
        </p:txBody>
      </p:sp>
      <p:sp>
        <p:nvSpPr>
          <p:cNvPr id="17" name="文本框 16"/>
          <p:cNvSpPr txBox="1"/>
          <p:nvPr>
            <p:custDataLst>
              <p:tags r:id="rId12"/>
            </p:custDataLst>
          </p:nvPr>
        </p:nvSpPr>
        <p:spPr>
          <a:xfrm>
            <a:off x="1985342" y="3944552"/>
            <a:ext cx="1108560" cy="369332"/>
          </a:xfrm>
          <a:prstGeom prst="rect">
            <a:avLst/>
          </a:prstGeom>
          <a:noFill/>
        </p:spPr>
        <p:txBody>
          <a:bodyPr wrap="square" rtlCol="0">
            <a:spAutoFit/>
          </a:bodyPr>
          <a:lstStyle/>
          <a:p>
            <a:pPr algn="ctr" defTabSz="914400"/>
            <a:r>
              <a:rPr lang="zh-CN" altLang="en-US" b="1" dirty="0">
                <a:solidFill>
                  <a:schemeClr val="bg1"/>
                </a:solidFill>
                <a:latin typeface="+mn-ea"/>
              </a:rPr>
              <a:t>项目方</a:t>
            </a:r>
            <a:endParaRPr lang="zh-CN" altLang="en-US" b="1" dirty="0">
              <a:solidFill>
                <a:schemeClr val="bg1"/>
              </a:solidFill>
              <a:latin typeface="+mn-ea"/>
            </a:endParaRPr>
          </a:p>
        </p:txBody>
      </p:sp>
      <p:sp>
        <p:nvSpPr>
          <p:cNvPr id="18" name="文本框 17"/>
          <p:cNvSpPr txBox="1"/>
          <p:nvPr>
            <p:custDataLst>
              <p:tags r:id="rId13"/>
            </p:custDataLst>
          </p:nvPr>
        </p:nvSpPr>
        <p:spPr>
          <a:xfrm>
            <a:off x="6724800" y="3923305"/>
            <a:ext cx="1108560" cy="369332"/>
          </a:xfrm>
          <a:prstGeom prst="rect">
            <a:avLst/>
          </a:prstGeom>
          <a:noFill/>
        </p:spPr>
        <p:txBody>
          <a:bodyPr wrap="square" rtlCol="0">
            <a:spAutoFit/>
          </a:bodyPr>
          <a:lstStyle/>
          <a:p>
            <a:pPr algn="ctr" defTabSz="914400"/>
            <a:r>
              <a:rPr lang="zh-CN" altLang="en-US" b="1" dirty="0">
                <a:solidFill>
                  <a:schemeClr val="bg1"/>
                </a:solidFill>
                <a:latin typeface="+mn-ea"/>
              </a:rPr>
              <a:t>承建商</a:t>
            </a:r>
            <a:endParaRPr lang="zh-CN" altLang="en-US" b="1" dirty="0">
              <a:solidFill>
                <a:schemeClr val="bg1"/>
              </a:solidFill>
              <a:latin typeface="+mn-ea"/>
            </a:endParaRPr>
          </a:p>
        </p:txBody>
      </p:sp>
      <p:sp>
        <p:nvSpPr>
          <p:cNvPr id="19" name="文本框 18"/>
          <p:cNvSpPr txBox="1"/>
          <p:nvPr>
            <p:custDataLst>
              <p:tags r:id="rId14"/>
            </p:custDataLst>
          </p:nvPr>
        </p:nvSpPr>
        <p:spPr>
          <a:xfrm>
            <a:off x="9108729" y="2587188"/>
            <a:ext cx="1108560" cy="369332"/>
          </a:xfrm>
          <a:prstGeom prst="rect">
            <a:avLst/>
          </a:prstGeom>
          <a:noFill/>
        </p:spPr>
        <p:txBody>
          <a:bodyPr wrap="square" rtlCol="0">
            <a:spAutoFit/>
          </a:bodyPr>
          <a:lstStyle/>
          <a:p>
            <a:pPr algn="ctr" defTabSz="914400"/>
            <a:r>
              <a:rPr lang="zh-CN" altLang="en-US" b="1" dirty="0">
                <a:solidFill>
                  <a:schemeClr val="bg1"/>
                </a:solidFill>
                <a:latin typeface="+mn-ea"/>
              </a:rPr>
              <a:t>工人</a:t>
            </a:r>
            <a:endParaRPr lang="zh-CN" altLang="en-US" b="1" dirty="0">
              <a:solidFill>
                <a:schemeClr val="bg1"/>
              </a:solidFill>
              <a:latin typeface="+mn-ea"/>
            </a:endParaRPr>
          </a:p>
        </p:txBody>
      </p:sp>
      <p:sp>
        <p:nvSpPr>
          <p:cNvPr id="10" name="文本框 9"/>
          <p:cNvSpPr txBox="1"/>
          <p:nvPr>
            <p:custDataLst>
              <p:tags r:id="rId15"/>
            </p:custDataLst>
          </p:nvPr>
        </p:nvSpPr>
        <p:spPr>
          <a:xfrm>
            <a:off x="1581807" y="3230570"/>
            <a:ext cx="1911821" cy="369332"/>
          </a:xfrm>
          <a:prstGeom prst="rect">
            <a:avLst/>
          </a:prstGeom>
          <a:solidFill>
            <a:schemeClr val="accent2">
              <a:lumMod val="20000"/>
              <a:lumOff val="80000"/>
            </a:schemeClr>
          </a:solidFill>
        </p:spPr>
        <p:txBody>
          <a:bodyPr wrap="square" rtlCol="0">
            <a:spAutoFit/>
          </a:bodyPr>
          <a:lstStyle/>
          <a:p>
            <a:pPr algn="ctr" defTabSz="914400"/>
            <a:r>
              <a:rPr lang="zh-CN" altLang="en-US" dirty="0">
                <a:solidFill>
                  <a:schemeClr val="accent2">
                    <a:lumMod val="75000"/>
                  </a:schemeClr>
                </a:solidFill>
                <a:latin typeface="+mn-ea"/>
              </a:rPr>
              <a:t>项目招采</a:t>
            </a:r>
            <a:endParaRPr lang="zh-CN" altLang="en-US" dirty="0">
              <a:solidFill>
                <a:schemeClr val="accent2">
                  <a:lumMod val="75000"/>
                </a:schemeClr>
              </a:solidFill>
              <a:latin typeface="+mn-ea"/>
            </a:endParaRPr>
          </a:p>
        </p:txBody>
      </p:sp>
      <p:sp>
        <p:nvSpPr>
          <p:cNvPr id="20" name="文本框 19"/>
          <p:cNvSpPr txBox="1"/>
          <p:nvPr>
            <p:custDataLst>
              <p:tags r:id="rId16"/>
            </p:custDataLst>
          </p:nvPr>
        </p:nvSpPr>
        <p:spPr>
          <a:xfrm>
            <a:off x="4045585" y="3336290"/>
            <a:ext cx="1774825" cy="368300"/>
          </a:xfrm>
          <a:prstGeom prst="rect">
            <a:avLst/>
          </a:prstGeom>
          <a:solidFill>
            <a:srgbClr val="F09C2A"/>
          </a:solidFill>
          <a:ln w="19050">
            <a:solidFill>
              <a:schemeClr val="accent5"/>
            </a:solidFill>
          </a:ln>
        </p:spPr>
        <p:txBody>
          <a:bodyPr wrap="square" rtlCol="0">
            <a:spAutoFit/>
          </a:bodyPr>
          <a:lstStyle/>
          <a:p>
            <a:pPr algn="ctr" defTabSz="914400"/>
            <a:r>
              <a:rPr lang="zh-CN" altLang="en-US" dirty="0">
                <a:solidFill>
                  <a:schemeClr val="bg1"/>
                </a:solidFill>
                <a:latin typeface="+mn-ea"/>
              </a:rPr>
              <a:t>资金预供</a:t>
            </a:r>
            <a:endParaRPr lang="zh-CN" altLang="en-US" dirty="0">
              <a:solidFill>
                <a:schemeClr val="bg1"/>
              </a:solidFill>
              <a:latin typeface="+mn-ea"/>
            </a:endParaRPr>
          </a:p>
        </p:txBody>
      </p:sp>
      <p:sp>
        <p:nvSpPr>
          <p:cNvPr id="12" name="矩形 11" hidden="1"/>
          <p:cNvSpPr/>
          <p:nvPr>
            <p:custDataLst>
              <p:tags r:id="rId17"/>
            </p:custDataLst>
          </p:nvPr>
        </p:nvSpPr>
        <p:spPr>
          <a:xfrm>
            <a:off x="1584659" y="1192981"/>
            <a:ext cx="1911821" cy="1612515"/>
          </a:xfrm>
          <a:prstGeom prst="rect">
            <a:avLst/>
          </a:prstGeom>
          <a:solidFill>
            <a:srgbClr val="EBB3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defTabSz="914400"/>
            <a:endParaRPr lang="zh-CN" altLang="en-US">
              <a:solidFill>
                <a:prstClr val="white"/>
              </a:solidFill>
            </a:endParaRPr>
          </a:p>
        </p:txBody>
      </p:sp>
      <p:sp>
        <p:nvSpPr>
          <p:cNvPr id="14" name="文本框 13"/>
          <p:cNvSpPr txBox="1"/>
          <p:nvPr>
            <p:custDataLst>
              <p:tags r:id="rId18"/>
            </p:custDataLst>
          </p:nvPr>
        </p:nvSpPr>
        <p:spPr>
          <a:xfrm>
            <a:off x="1389184" y="1108187"/>
            <a:ext cx="2535072" cy="1814830"/>
          </a:xfrm>
          <a:prstGeom prst="rect">
            <a:avLst/>
          </a:prstGeom>
          <a:noFill/>
        </p:spPr>
        <p:txBody>
          <a:bodyPr wrap="square" rtlCol="0">
            <a:spAutoFit/>
          </a:bodyPr>
          <a:lstStyle/>
          <a:p>
            <a:pPr algn="just" defTabSz="914400"/>
            <a:r>
              <a:rPr lang="en-US" altLang="zh-CN" sz="1600" dirty="0">
                <a:solidFill>
                  <a:schemeClr val="bg1">
                    <a:lumMod val="50000"/>
                  </a:schemeClr>
                </a:solidFill>
                <a:latin typeface="+mn-ea"/>
              </a:rPr>
              <a:t>       </a:t>
            </a:r>
            <a:r>
              <a:rPr lang="zh-CN" altLang="en-US" sz="1600" dirty="0">
                <a:solidFill>
                  <a:schemeClr val="bg1">
                    <a:lumMod val="50000"/>
                  </a:schemeClr>
                </a:solidFill>
                <a:latin typeface="+mn-ea"/>
              </a:rPr>
              <a:t>项目方在招采环节中可对承建商进行</a:t>
            </a:r>
            <a:r>
              <a:rPr lang="zh-CN" altLang="en-US" sz="1600" b="1" dirty="0">
                <a:solidFill>
                  <a:srgbClr val="D24132"/>
                </a:solidFill>
                <a:latin typeface="+mn-ea"/>
              </a:rPr>
              <a:t>风险审核</a:t>
            </a:r>
            <a:r>
              <a:rPr lang="zh-CN" altLang="en-US" sz="1600" dirty="0">
                <a:solidFill>
                  <a:schemeClr val="bg1">
                    <a:lumMod val="50000"/>
                  </a:schemeClr>
                </a:solidFill>
                <a:latin typeface="+mn-ea"/>
              </a:rPr>
              <a:t>（根据企业征信评估），施工过程中可根据实际项目开展跟踪项目进度，并同意银行机构进行资金预付。</a:t>
            </a:r>
            <a:endParaRPr lang="zh-CN" altLang="en-US" sz="1600" dirty="0">
              <a:solidFill>
                <a:schemeClr val="bg1">
                  <a:lumMod val="50000"/>
                </a:schemeClr>
              </a:solidFill>
              <a:latin typeface="+mn-ea"/>
            </a:endParaRPr>
          </a:p>
        </p:txBody>
      </p:sp>
      <p:sp>
        <p:nvSpPr>
          <p:cNvPr id="27" name="文本框 26"/>
          <p:cNvSpPr txBox="1"/>
          <p:nvPr>
            <p:custDataLst>
              <p:tags r:id="rId19"/>
            </p:custDataLst>
          </p:nvPr>
        </p:nvSpPr>
        <p:spPr>
          <a:xfrm>
            <a:off x="3754608" y="3944628"/>
            <a:ext cx="2535072" cy="2061210"/>
          </a:xfrm>
          <a:prstGeom prst="rect">
            <a:avLst/>
          </a:prstGeom>
          <a:noFill/>
        </p:spPr>
        <p:txBody>
          <a:bodyPr wrap="square" rtlCol="0">
            <a:spAutoFit/>
          </a:bodyPr>
          <a:lstStyle/>
          <a:p>
            <a:pPr algn="just" defTabSz="914400"/>
            <a:r>
              <a:rPr lang="en-US" altLang="zh-CN" sz="1600" dirty="0">
                <a:solidFill>
                  <a:schemeClr val="bg1">
                    <a:lumMod val="50000"/>
                  </a:schemeClr>
                </a:solidFill>
                <a:latin typeface="+mn-ea"/>
              </a:rPr>
              <a:t>       </a:t>
            </a:r>
            <a:r>
              <a:rPr lang="zh-CN" altLang="en-US" sz="1600" dirty="0">
                <a:solidFill>
                  <a:schemeClr val="bg1">
                    <a:lumMod val="50000"/>
                  </a:schemeClr>
                </a:solidFill>
                <a:latin typeface="+mn-ea"/>
              </a:rPr>
              <a:t>银行机构介入项目流程中，可根据项目追踪评估以及企业自身征信状况分析，进行</a:t>
            </a:r>
            <a:r>
              <a:rPr lang="zh-CN" altLang="en-US" sz="1600" b="1" dirty="0">
                <a:solidFill>
                  <a:srgbClr val="D24132"/>
                </a:solidFill>
                <a:latin typeface="+mn-ea"/>
              </a:rPr>
              <a:t>资金预付</a:t>
            </a:r>
            <a:r>
              <a:rPr lang="zh-CN" altLang="en-US" sz="1600" dirty="0">
                <a:solidFill>
                  <a:schemeClr val="bg1">
                    <a:lumMod val="50000"/>
                  </a:schemeClr>
                </a:solidFill>
                <a:latin typeface="+mn-ea"/>
              </a:rPr>
              <a:t>（收取部分利率），解决项目施工过程中资金流转难的问题，杜绝拖欠农民工工资问题产生。</a:t>
            </a:r>
            <a:endParaRPr lang="zh-CN" altLang="en-US" sz="1600" dirty="0">
              <a:solidFill>
                <a:schemeClr val="bg1">
                  <a:lumMod val="50000"/>
                </a:schemeClr>
              </a:solidFill>
              <a:latin typeface="+mn-ea"/>
            </a:endParaRPr>
          </a:p>
        </p:txBody>
      </p:sp>
      <p:sp>
        <p:nvSpPr>
          <p:cNvPr id="28" name="文本框 27"/>
          <p:cNvSpPr txBox="1"/>
          <p:nvPr>
            <p:custDataLst>
              <p:tags r:id="rId20"/>
            </p:custDataLst>
          </p:nvPr>
        </p:nvSpPr>
        <p:spPr>
          <a:xfrm>
            <a:off x="6017898" y="1221673"/>
            <a:ext cx="2535072" cy="1568450"/>
          </a:xfrm>
          <a:prstGeom prst="rect">
            <a:avLst/>
          </a:prstGeom>
          <a:noFill/>
        </p:spPr>
        <p:txBody>
          <a:bodyPr wrap="square" rtlCol="0">
            <a:spAutoFit/>
          </a:bodyPr>
          <a:lstStyle/>
          <a:p>
            <a:pPr algn="just" defTabSz="914400"/>
            <a:r>
              <a:rPr lang="en-US" altLang="zh-CN" sz="1600" dirty="0">
                <a:solidFill>
                  <a:schemeClr val="bg1">
                    <a:lumMod val="50000"/>
                  </a:schemeClr>
                </a:solidFill>
                <a:latin typeface="+mn-ea"/>
              </a:rPr>
              <a:t>       </a:t>
            </a:r>
            <a:r>
              <a:rPr lang="zh-CN" altLang="en-US" sz="1600" dirty="0">
                <a:solidFill>
                  <a:schemeClr val="bg1">
                    <a:lumMod val="50000"/>
                  </a:schemeClr>
                </a:solidFill>
                <a:latin typeface="+mn-ea"/>
              </a:rPr>
              <a:t>承建商在投标承办环节中会做风险征信审核，在施工过程中</a:t>
            </a:r>
            <a:r>
              <a:rPr lang="zh-CN" altLang="en-US" sz="1600" dirty="0">
                <a:solidFill>
                  <a:srgbClr val="D24132"/>
                </a:solidFill>
                <a:latin typeface="+mn-ea"/>
              </a:rPr>
              <a:t>同步上传施工进度，并可提前支取工程款，加快资金流转以提高营收。</a:t>
            </a:r>
            <a:endParaRPr lang="zh-CN" altLang="en-US" sz="1600" dirty="0">
              <a:solidFill>
                <a:srgbClr val="D24132"/>
              </a:solidFill>
              <a:latin typeface="+mn-ea"/>
            </a:endParaRPr>
          </a:p>
        </p:txBody>
      </p:sp>
      <p:sp>
        <p:nvSpPr>
          <p:cNvPr id="29" name="文本框 28"/>
          <p:cNvSpPr txBox="1"/>
          <p:nvPr>
            <p:custDataLst>
              <p:tags r:id="rId21"/>
            </p:custDataLst>
          </p:nvPr>
        </p:nvSpPr>
        <p:spPr>
          <a:xfrm>
            <a:off x="8437229" y="3966278"/>
            <a:ext cx="2535072" cy="2062103"/>
          </a:xfrm>
          <a:prstGeom prst="rect">
            <a:avLst/>
          </a:prstGeom>
          <a:noFill/>
        </p:spPr>
        <p:txBody>
          <a:bodyPr wrap="square" rtlCol="0">
            <a:spAutoFit/>
          </a:bodyPr>
          <a:lstStyle/>
          <a:p>
            <a:pPr algn="just" defTabSz="914400"/>
            <a:r>
              <a:rPr lang="en-US" altLang="zh-CN" sz="1600" dirty="0">
                <a:solidFill>
                  <a:schemeClr val="bg1">
                    <a:lumMod val="50000"/>
                  </a:schemeClr>
                </a:solidFill>
                <a:latin typeface="+mn-ea"/>
              </a:rPr>
              <a:t>       </a:t>
            </a:r>
            <a:r>
              <a:rPr lang="zh-CN" altLang="en-US" sz="1600" dirty="0">
                <a:solidFill>
                  <a:schemeClr val="bg1">
                    <a:lumMod val="50000"/>
                  </a:schemeClr>
                </a:solidFill>
                <a:latin typeface="+mn-ea"/>
              </a:rPr>
              <a:t>工人在施工前便可查看企业过往征信记录（有无拖欠工资等），施工过程中通过工人端</a:t>
            </a:r>
            <a:r>
              <a:rPr lang="zh-CN" altLang="en-US" sz="1600" dirty="0">
                <a:solidFill>
                  <a:srgbClr val="D24132"/>
                </a:solidFill>
                <a:latin typeface="+mn-ea"/>
              </a:rPr>
              <a:t>统计上工记录，上游银行进行资金预供的情况下保障工人可在短周期内领取工资</a:t>
            </a:r>
            <a:r>
              <a:rPr lang="zh-CN" altLang="en-US" sz="1600" dirty="0">
                <a:solidFill>
                  <a:schemeClr val="bg1">
                    <a:lumMod val="50000"/>
                  </a:schemeClr>
                </a:solidFill>
                <a:latin typeface="+mn-ea"/>
              </a:rPr>
              <a:t>以及劳动关系确认</a:t>
            </a:r>
            <a:endParaRPr lang="zh-CN" altLang="en-US" sz="1600" dirty="0">
              <a:solidFill>
                <a:schemeClr val="bg1">
                  <a:lumMod val="50000"/>
                </a:schemeClr>
              </a:solidFill>
              <a:latin typeface="+mn-ea"/>
            </a:endParaRPr>
          </a:p>
        </p:txBody>
      </p:sp>
      <p:grpSp>
        <p:nvGrpSpPr>
          <p:cNvPr id="45" name="组合 44"/>
          <p:cNvGrpSpPr/>
          <p:nvPr/>
        </p:nvGrpSpPr>
        <p:grpSpPr>
          <a:xfrm>
            <a:off x="-10795" y="235399"/>
            <a:ext cx="4994275" cy="480060"/>
            <a:chOff x="0" y="557"/>
            <a:chExt cx="7865" cy="756"/>
          </a:xfrm>
        </p:grpSpPr>
        <p:grpSp>
          <p:nvGrpSpPr>
            <p:cNvPr id="46" name="组合 45"/>
            <p:cNvGrpSpPr/>
            <p:nvPr/>
          </p:nvGrpSpPr>
          <p:grpSpPr>
            <a:xfrm>
              <a:off x="299" y="557"/>
              <a:ext cx="7566" cy="756"/>
              <a:chOff x="-442" y="540"/>
              <a:chExt cx="7566" cy="756"/>
            </a:xfrm>
          </p:grpSpPr>
          <p:grpSp>
            <p:nvGrpSpPr>
              <p:cNvPr id="48" name="组合 47"/>
              <p:cNvGrpSpPr/>
              <p:nvPr/>
            </p:nvGrpSpPr>
            <p:grpSpPr>
              <a:xfrm>
                <a:off x="-442" y="540"/>
                <a:ext cx="7566" cy="756"/>
                <a:chOff x="-426" y="540"/>
                <a:chExt cx="7298" cy="756"/>
              </a:xfrm>
            </p:grpSpPr>
            <p:sp>
              <p:nvSpPr>
                <p:cNvPr id="50" name="矩形 49"/>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解决方案总结</a:t>
                </a:r>
                <a:r>
                  <a:rPr lang="en-US" altLang="zh-CN" sz="2000" b="1" dirty="0">
                    <a:solidFill>
                      <a:schemeClr val="bg1"/>
                    </a:solidFill>
                    <a:sym typeface="+mn-ea"/>
                  </a:rPr>
                  <a:t>----</a:t>
                </a:r>
                <a:r>
                  <a:rPr lang="zh-CN" altLang="en-US" sz="2000" b="1" dirty="0">
                    <a:solidFill>
                      <a:schemeClr val="bg1"/>
                    </a:solidFill>
                    <a:sym typeface="+mn-ea"/>
                  </a:rPr>
                  <a:t>拓展价值说明</a:t>
                </a:r>
                <a:endParaRPr lang="zh-CN" altLang="en-US" sz="2000" b="1" dirty="0">
                  <a:solidFill>
                    <a:schemeClr val="bg1"/>
                  </a:solidFill>
                </a:endParaRPr>
              </a:p>
            </p:txBody>
          </p:sp>
        </p:grpSp>
        <p:sp>
          <p:nvSpPr>
            <p:cNvPr id="47" name="矩形 46"/>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custDataLst>
              <p:tags r:id="rId22"/>
            </p:custDataLst>
          </p:nvPr>
        </p:nvSpPr>
        <p:spPr>
          <a:xfrm>
            <a:off x="6329379" y="3186854"/>
            <a:ext cx="1911821" cy="368300"/>
          </a:xfrm>
          <a:prstGeom prst="rect">
            <a:avLst/>
          </a:prstGeom>
          <a:solidFill>
            <a:schemeClr val="accent2">
              <a:lumMod val="20000"/>
              <a:lumOff val="80000"/>
            </a:schemeClr>
          </a:solidFill>
        </p:spPr>
        <p:txBody>
          <a:bodyPr wrap="square" rtlCol="0">
            <a:spAutoFit/>
          </a:bodyPr>
          <a:lstStyle/>
          <a:p>
            <a:pPr algn="ctr" defTabSz="914400"/>
            <a:r>
              <a:rPr lang="zh-CN" altLang="en-US" dirty="0">
                <a:solidFill>
                  <a:schemeClr val="accent2">
                    <a:lumMod val="75000"/>
                  </a:schemeClr>
                </a:solidFill>
                <a:latin typeface="+mn-ea"/>
              </a:rPr>
              <a:t>项目实施</a:t>
            </a:r>
            <a:endParaRPr lang="zh-CN" altLang="en-US" dirty="0">
              <a:solidFill>
                <a:schemeClr val="accent2">
                  <a:lumMod val="75000"/>
                </a:schemeClr>
              </a:solidFill>
              <a:latin typeface="+mn-ea"/>
            </a:endParaRPr>
          </a:p>
        </p:txBody>
      </p:sp>
      <p:sp>
        <p:nvSpPr>
          <p:cNvPr id="4" name="文本框 3"/>
          <p:cNvSpPr txBox="1"/>
          <p:nvPr>
            <p:custDataLst>
              <p:tags r:id="rId23"/>
            </p:custDataLst>
          </p:nvPr>
        </p:nvSpPr>
        <p:spPr>
          <a:xfrm>
            <a:off x="8700469" y="3336079"/>
            <a:ext cx="1911821" cy="368300"/>
          </a:xfrm>
          <a:prstGeom prst="rect">
            <a:avLst/>
          </a:prstGeom>
          <a:solidFill>
            <a:schemeClr val="accent2">
              <a:lumMod val="20000"/>
              <a:lumOff val="80000"/>
            </a:schemeClr>
          </a:solidFill>
        </p:spPr>
        <p:txBody>
          <a:bodyPr wrap="square" rtlCol="0">
            <a:spAutoFit/>
          </a:bodyPr>
          <a:lstStyle/>
          <a:p>
            <a:pPr algn="ctr" defTabSz="914400"/>
            <a:r>
              <a:rPr lang="zh-CN" altLang="en-US" dirty="0">
                <a:solidFill>
                  <a:schemeClr val="accent2">
                    <a:lumMod val="75000"/>
                  </a:schemeClr>
                </a:solidFill>
                <a:latin typeface="+mn-ea"/>
              </a:rPr>
              <a:t>工作落地</a:t>
            </a:r>
            <a:endParaRPr lang="zh-CN" altLang="en-US" dirty="0">
              <a:solidFill>
                <a:schemeClr val="accent2">
                  <a:lumMod val="75000"/>
                </a:schemeClr>
              </a:solidFill>
              <a:latin typeface="+mn-ea"/>
            </a:endParaRPr>
          </a:p>
        </p:txBody>
      </p:sp>
    </p:spTree>
    <p:custDataLst>
      <p:tags r:id="rId24"/>
    </p:custData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2"/>
          <a:stretch>
            <a:fillRect/>
          </a:stretch>
        </p:blipFill>
        <p:spPr>
          <a:xfrm>
            <a:off x="-640898" y="-356938"/>
            <a:ext cx="13368548" cy="7596482"/>
          </a:xfrm>
          <a:prstGeom prst="rect">
            <a:avLst/>
          </a:prstGeom>
        </p:spPr>
      </p:pic>
      <p:sp>
        <p:nvSpPr>
          <p:cNvPr id="5" name="矩形 4"/>
          <p:cNvSpPr/>
          <p:nvPr/>
        </p:nvSpPr>
        <p:spPr>
          <a:xfrm>
            <a:off x="0" y="1863398"/>
            <a:ext cx="12311016" cy="2800591"/>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a:off x="703121" y="2276389"/>
            <a:ext cx="1711468" cy="1989765"/>
          </a:xfrm>
          <a:custGeom>
            <a:avLst/>
            <a:gdLst>
              <a:gd name="T0" fmla="*/ 771 w 1519"/>
              <a:gd name="T1" fmla="*/ 1673 h 1766"/>
              <a:gd name="T2" fmla="*/ 70 w 1519"/>
              <a:gd name="T3" fmla="*/ 1278 h 1766"/>
              <a:gd name="T4" fmla="*/ 70 w 1519"/>
              <a:gd name="T5" fmla="*/ 488 h 1766"/>
              <a:gd name="T6" fmla="*/ 771 w 1519"/>
              <a:gd name="T7" fmla="*/ 93 h 1766"/>
              <a:gd name="T8" fmla="*/ 1449 w 1519"/>
              <a:gd name="T9" fmla="*/ 488 h 1766"/>
              <a:gd name="T10" fmla="*/ 1449 w 1519"/>
              <a:gd name="T11" fmla="*/ 1278 h 1766"/>
              <a:gd name="T12" fmla="*/ 771 w 1519"/>
              <a:gd name="T13" fmla="*/ 1673 h 1766"/>
              <a:gd name="T14" fmla="*/ 771 w 1519"/>
              <a:gd name="T15" fmla="*/ 0 h 1766"/>
              <a:gd name="T16" fmla="*/ 0 w 1519"/>
              <a:gd name="T17" fmla="*/ 441 h 1766"/>
              <a:gd name="T18" fmla="*/ 0 w 1519"/>
              <a:gd name="T19" fmla="*/ 1325 h 1766"/>
              <a:gd name="T20" fmla="*/ 771 w 1519"/>
              <a:gd name="T21" fmla="*/ 1766 h 1766"/>
              <a:gd name="T22" fmla="*/ 1519 w 1519"/>
              <a:gd name="T23" fmla="*/ 1325 h 1766"/>
              <a:gd name="T24" fmla="*/ 1519 w 1519"/>
              <a:gd name="T25" fmla="*/ 441 h 1766"/>
              <a:gd name="T26" fmla="*/ 771 w 1519"/>
              <a:gd name="T2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9" h="1766">
                <a:moveTo>
                  <a:pt x="771" y="1673"/>
                </a:moveTo>
                <a:lnTo>
                  <a:pt x="70" y="1278"/>
                </a:lnTo>
                <a:lnTo>
                  <a:pt x="70" y="488"/>
                </a:lnTo>
                <a:lnTo>
                  <a:pt x="771" y="93"/>
                </a:lnTo>
                <a:lnTo>
                  <a:pt x="1449" y="488"/>
                </a:lnTo>
                <a:lnTo>
                  <a:pt x="1449" y="1278"/>
                </a:lnTo>
                <a:lnTo>
                  <a:pt x="771" y="1673"/>
                </a:lnTo>
                <a:close/>
                <a:moveTo>
                  <a:pt x="771" y="0"/>
                </a:moveTo>
                <a:lnTo>
                  <a:pt x="0" y="441"/>
                </a:lnTo>
                <a:lnTo>
                  <a:pt x="0" y="1325"/>
                </a:lnTo>
                <a:lnTo>
                  <a:pt x="771" y="1766"/>
                </a:lnTo>
                <a:lnTo>
                  <a:pt x="1519" y="1325"/>
                </a:lnTo>
                <a:lnTo>
                  <a:pt x="1519" y="441"/>
                </a:lnTo>
                <a:lnTo>
                  <a:pt x="77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7" name="直接连接符 6"/>
          <p:cNvCxnSpPr/>
          <p:nvPr/>
        </p:nvCxnSpPr>
        <p:spPr>
          <a:xfrm>
            <a:off x="-31068" y="4470400"/>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535184" y="2061029"/>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303978" y="2597209"/>
            <a:ext cx="1415772" cy="830997"/>
          </a:xfrm>
          <a:prstGeom prst="rect">
            <a:avLst/>
          </a:prstGeom>
          <a:noFill/>
        </p:spPr>
        <p:txBody>
          <a:bodyPr wrap="none" rtlCol="0">
            <a:spAutoFit/>
          </a:bodyPr>
          <a:lstStyle/>
          <a:p>
            <a:pPr algn="ctr"/>
            <a:r>
              <a:rPr lang="zh-CN" altLang="en-US" sz="4800" dirty="0">
                <a:solidFill>
                  <a:schemeClr val="bg1"/>
                </a:solidFill>
                <a:latin typeface="微软雅黑" panose="020B0503020204020204" pitchFamily="34" charset="-122"/>
                <a:ea typeface="微软雅黑" panose="020B0503020204020204" pitchFamily="34" charset="-122"/>
              </a:rPr>
              <a:t>深度</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951052" y="3385266"/>
            <a:ext cx="2152898" cy="461665"/>
          </a:xfrm>
          <a:prstGeom prst="rect">
            <a:avLst/>
          </a:prstGeom>
          <a:noFill/>
        </p:spPr>
        <p:txBody>
          <a:bodyPr wrap="none" rtlCol="0">
            <a:spAutoFit/>
          </a:bodyPr>
          <a:lstStyle/>
          <a:p>
            <a:pPr algn="ctr"/>
            <a:r>
              <a:rPr lang="en-US" altLang="zh-CN" sz="2400" dirty="0">
                <a:solidFill>
                  <a:schemeClr val="bg1"/>
                </a:solidFill>
                <a:latin typeface="+mj-ea"/>
              </a:rPr>
              <a:t>PROFUNDITY</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596803" y="2718776"/>
            <a:ext cx="1396536" cy="879087"/>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zh-CN" altLang="en-US" dirty="0">
                <a:solidFill>
                  <a:schemeClr val="bg1"/>
                </a:solidFill>
              </a:rPr>
              <a:t>数据深度</a:t>
            </a:r>
            <a:endParaRPr lang="en-US" altLang="zh-CN" dirty="0">
              <a:solidFill>
                <a:schemeClr val="bg1"/>
              </a:solidFill>
            </a:endParaRPr>
          </a:p>
          <a:p>
            <a:pPr marL="285750" indent="-285750" algn="l">
              <a:lnSpc>
                <a:spcPct val="150000"/>
              </a:lnSpc>
              <a:buFont typeface="Arial" panose="020B0604020202020204" pitchFamily="34" charset="0"/>
              <a:buChar char="•"/>
            </a:pPr>
            <a:r>
              <a:rPr lang="zh-CN" altLang="en-US" dirty="0">
                <a:solidFill>
                  <a:schemeClr val="bg1"/>
                </a:solidFill>
                <a:sym typeface="+mn-ea"/>
              </a:rPr>
              <a:t>价值深度</a:t>
            </a:r>
            <a:endParaRPr lang="zh-CN" altLang="en-US" dirty="0">
              <a:solidFill>
                <a:schemeClr val="bg1"/>
              </a:solidFill>
              <a:sym typeface="+mn-ea"/>
            </a:endParaRPr>
          </a:p>
        </p:txBody>
      </p:sp>
      <p:sp>
        <p:nvSpPr>
          <p:cNvPr id="9" name="矩形 8"/>
          <p:cNvSpPr/>
          <p:nvPr/>
        </p:nvSpPr>
        <p:spPr>
          <a:xfrm>
            <a:off x="1167269" y="2521899"/>
            <a:ext cx="782587" cy="1446550"/>
          </a:xfrm>
          <a:prstGeom prst="rect">
            <a:avLst/>
          </a:prstGeom>
        </p:spPr>
        <p:txBody>
          <a:bodyPr wrap="none">
            <a:spAutoFit/>
          </a:bodyPr>
          <a:lstStyle/>
          <a:p>
            <a:pPr algn="ctr"/>
            <a:r>
              <a:rPr lang="en-US" altLang="zh-CN" sz="8800" dirty="0">
                <a:solidFill>
                  <a:schemeClr val="bg1"/>
                </a:solidFill>
                <a:latin typeface="Impact" panose="020B0806030902050204" pitchFamily="34" charset="0"/>
              </a:rPr>
              <a:t>3</a:t>
            </a:r>
            <a:endParaRPr lang="en-US" altLang="zh-CN" sz="8800" dirty="0">
              <a:solidFill>
                <a:schemeClr val="bg1"/>
              </a:solidFill>
              <a:latin typeface="Impact" panose="020B0806030902050204" pitchFamily="34" charset="0"/>
            </a:endParaRPr>
          </a:p>
        </p:txBody>
      </p:sp>
      <p:sp>
        <p:nvSpPr>
          <p:cNvPr id="10" name="文本框 9"/>
          <p:cNvSpPr txBox="1"/>
          <p:nvPr/>
        </p:nvSpPr>
        <p:spPr>
          <a:xfrm>
            <a:off x="585175" y="3597863"/>
            <a:ext cx="1947360" cy="460375"/>
          </a:xfrm>
          <a:prstGeom prst="rect">
            <a:avLst/>
          </a:prstGeom>
          <a:solidFill>
            <a:srgbClr val="303C41"/>
          </a:solidFill>
        </p:spPr>
        <p:txBody>
          <a:bodyPr wrap="square" rtlCol="0">
            <a:spAutoFit/>
          </a:bodyPr>
          <a:lstStyle/>
          <a:p>
            <a:pPr algn="dist"/>
            <a:r>
              <a:rPr lang="en-US" altLang="zh-CN" sz="2400" dirty="0">
                <a:solidFill>
                  <a:schemeClr val="bg1"/>
                </a:solidFill>
              </a:rPr>
              <a:t>PART </a:t>
            </a:r>
            <a:r>
              <a:rPr lang="en-US" sz="2400" dirty="0">
                <a:solidFill>
                  <a:schemeClr val="bg1"/>
                </a:solidFill>
              </a:rPr>
              <a:t>THREE</a:t>
            </a:r>
            <a:endParaRPr lang="en-US" sz="2400"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0" y="224604"/>
            <a:ext cx="4994275" cy="480060"/>
            <a:chOff x="0" y="557"/>
            <a:chExt cx="7865" cy="756"/>
          </a:xfrm>
        </p:grpSpPr>
        <p:grpSp>
          <p:nvGrpSpPr>
            <p:cNvPr id="50" name="组合 49"/>
            <p:cNvGrpSpPr/>
            <p:nvPr/>
          </p:nvGrpSpPr>
          <p:grpSpPr>
            <a:xfrm>
              <a:off x="299" y="557"/>
              <a:ext cx="7566" cy="756"/>
              <a:chOff x="-442" y="540"/>
              <a:chExt cx="7566" cy="756"/>
            </a:xfrm>
          </p:grpSpPr>
          <p:grpSp>
            <p:nvGrpSpPr>
              <p:cNvPr id="52" name="组合 51"/>
              <p:cNvGrpSpPr/>
              <p:nvPr/>
            </p:nvGrpSpPr>
            <p:grpSpPr>
              <a:xfrm>
                <a:off x="-442" y="540"/>
                <a:ext cx="7566" cy="756"/>
                <a:chOff x="-426" y="540"/>
                <a:chExt cx="7298" cy="756"/>
              </a:xfrm>
            </p:grpSpPr>
            <p:sp>
              <p:nvSpPr>
                <p:cNvPr id="54" name="矩形 53"/>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数据深度</a:t>
                </a:r>
                <a:r>
                  <a:rPr lang="en-US" altLang="zh-CN" sz="2000" b="1" dirty="0">
                    <a:solidFill>
                      <a:schemeClr val="bg1"/>
                    </a:solidFill>
                    <a:sym typeface="+mn-ea"/>
                  </a:rPr>
                  <a:t>----</a:t>
                </a:r>
                <a:r>
                  <a:rPr lang="zh-CN" altLang="en-US" sz="2000" b="1" dirty="0">
                    <a:solidFill>
                      <a:schemeClr val="bg1"/>
                    </a:solidFill>
                    <a:sym typeface="+mn-ea"/>
                  </a:rPr>
                  <a:t>数据来源</a:t>
                </a:r>
                <a:endParaRPr lang="zh-CN" altLang="en-US" sz="2000" b="1" dirty="0">
                  <a:solidFill>
                    <a:schemeClr val="bg1"/>
                  </a:solidFill>
                </a:endParaRPr>
              </a:p>
            </p:txBody>
          </p:sp>
        </p:grpSp>
        <p:sp>
          <p:nvSpPr>
            <p:cNvPr id="51" name="矩形 50"/>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矩形 56"/>
          <p:cNvSpPr/>
          <p:nvPr>
            <p:custDataLst>
              <p:tags r:id="rId1"/>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229404" y="3412351"/>
            <a:ext cx="520637" cy="2381242"/>
            <a:chOff x="229256" y="3589568"/>
            <a:chExt cx="520637" cy="2381242"/>
          </a:xfrm>
        </p:grpSpPr>
        <p:grpSp>
          <p:nvGrpSpPr>
            <p:cNvPr id="36" name="组合 35"/>
            <p:cNvGrpSpPr/>
            <p:nvPr/>
          </p:nvGrpSpPr>
          <p:grpSpPr>
            <a:xfrm>
              <a:off x="284756" y="5402806"/>
              <a:ext cx="405493" cy="419100"/>
              <a:chOff x="287110" y="2736205"/>
              <a:chExt cx="405493" cy="419100"/>
            </a:xfrm>
          </p:grpSpPr>
          <p:sp>
            <p:nvSpPr>
              <p:cNvPr id="35" name="椭圆 34"/>
              <p:cNvSpPr/>
              <p:nvPr/>
            </p:nvSpPr>
            <p:spPr>
              <a:xfrm>
                <a:off x="287110" y="2736205"/>
                <a:ext cx="405493" cy="419100"/>
              </a:xfrm>
              <a:prstGeom prst="ellipse">
                <a:avLst/>
              </a:prstGeom>
              <a:solidFill>
                <a:srgbClr val="FFFFFF"/>
              </a:solidFill>
              <a:ln>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不完整圆 31"/>
              <p:cNvSpPr/>
              <p:nvPr/>
            </p:nvSpPr>
            <p:spPr>
              <a:xfrm>
                <a:off x="287110" y="2736205"/>
                <a:ext cx="405493" cy="419100"/>
              </a:xfrm>
              <a:prstGeom prst="pie">
                <a:avLst>
                  <a:gd name="adj1" fmla="val 0"/>
                  <a:gd name="adj2" fmla="val 13852161"/>
                </a:avLst>
              </a:prstGeom>
              <a:ln>
                <a:solidFill>
                  <a:srgbClr val="37779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500" dirty="0">
                  <a:solidFill>
                    <a:schemeClr val="tx1"/>
                  </a:solidFill>
                </a:endParaRPr>
              </a:p>
            </p:txBody>
          </p:sp>
        </p:grpSp>
        <p:sp>
          <p:nvSpPr>
            <p:cNvPr id="40" name="文本框 39"/>
            <p:cNvSpPr txBox="1"/>
            <p:nvPr/>
          </p:nvSpPr>
          <p:spPr>
            <a:xfrm>
              <a:off x="265937" y="3725640"/>
              <a:ext cx="461665" cy="1695445"/>
            </a:xfrm>
            <a:prstGeom prst="rect">
              <a:avLst/>
            </a:prstGeom>
            <a:noFill/>
            <a:ln>
              <a:noFill/>
            </a:ln>
          </p:spPr>
          <p:txBody>
            <a:bodyPr vert="eaVert" wrap="square" rtlCol="0">
              <a:spAutoFit/>
            </a:bodyPr>
            <a:lstStyle/>
            <a:p>
              <a:r>
                <a:rPr lang="zh-CN" altLang="en-US" dirty="0">
                  <a:solidFill>
                    <a:schemeClr val="accent2"/>
                  </a:solidFill>
                </a:rPr>
                <a:t>数据约占比</a:t>
              </a:r>
              <a:r>
                <a:rPr lang="en-US" altLang="zh-CN" dirty="0">
                  <a:solidFill>
                    <a:schemeClr val="accent2"/>
                  </a:solidFill>
                </a:rPr>
                <a:t>60%</a:t>
              </a:r>
              <a:endParaRPr lang="zh-CN" altLang="en-US" dirty="0">
                <a:solidFill>
                  <a:schemeClr val="accent2"/>
                </a:solidFill>
              </a:endParaRPr>
            </a:p>
          </p:txBody>
        </p:sp>
        <p:sp>
          <p:nvSpPr>
            <p:cNvPr id="22" name="圆角矩形 21"/>
            <p:cNvSpPr/>
            <p:nvPr/>
          </p:nvSpPr>
          <p:spPr>
            <a:xfrm>
              <a:off x="229256" y="3589568"/>
              <a:ext cx="520637" cy="2381242"/>
            </a:xfrm>
            <a:prstGeom prst="roundRect">
              <a:avLst/>
            </a:prstGeom>
            <a:noFill/>
            <a:ln>
              <a:solidFill>
                <a:srgbClr val="37779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1336492" y="3070547"/>
            <a:ext cx="520637" cy="2541809"/>
            <a:chOff x="11163885" y="3382993"/>
            <a:chExt cx="520637" cy="2541809"/>
          </a:xfrm>
        </p:grpSpPr>
        <p:grpSp>
          <p:nvGrpSpPr>
            <p:cNvPr id="37" name="组合 36"/>
            <p:cNvGrpSpPr/>
            <p:nvPr/>
          </p:nvGrpSpPr>
          <p:grpSpPr>
            <a:xfrm>
              <a:off x="11233565" y="5298619"/>
              <a:ext cx="405493" cy="419100"/>
              <a:chOff x="287110" y="2736205"/>
              <a:chExt cx="405493" cy="419100"/>
            </a:xfrm>
          </p:grpSpPr>
          <p:sp>
            <p:nvSpPr>
              <p:cNvPr id="38" name="椭圆 37"/>
              <p:cNvSpPr/>
              <p:nvPr/>
            </p:nvSpPr>
            <p:spPr>
              <a:xfrm>
                <a:off x="287110" y="2736205"/>
                <a:ext cx="405493" cy="419100"/>
              </a:xfrm>
              <a:prstGeom prst="ellipse">
                <a:avLst/>
              </a:prstGeom>
              <a:solidFill>
                <a:schemeClr val="bg1"/>
              </a:solidFill>
              <a:ln>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不完整圆 38"/>
              <p:cNvSpPr/>
              <p:nvPr/>
            </p:nvSpPr>
            <p:spPr>
              <a:xfrm>
                <a:off x="287110" y="2736205"/>
                <a:ext cx="405493" cy="419100"/>
              </a:xfrm>
              <a:prstGeom prst="pie">
                <a:avLst>
                  <a:gd name="adj1" fmla="val 14014701"/>
                  <a:gd name="adj2" fmla="val 234799"/>
                </a:avLst>
              </a:prstGeom>
              <a:ln>
                <a:solidFill>
                  <a:srgbClr val="2683C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500" dirty="0">
                  <a:solidFill>
                    <a:schemeClr val="tx1"/>
                  </a:solidFill>
                </a:endParaRPr>
              </a:p>
            </p:txBody>
          </p:sp>
        </p:grpSp>
        <p:sp>
          <p:nvSpPr>
            <p:cNvPr id="41" name="文本框 40"/>
            <p:cNvSpPr txBox="1"/>
            <p:nvPr/>
          </p:nvSpPr>
          <p:spPr>
            <a:xfrm>
              <a:off x="11188281" y="3589568"/>
              <a:ext cx="461665" cy="1760758"/>
            </a:xfrm>
            <a:prstGeom prst="rect">
              <a:avLst/>
            </a:prstGeom>
            <a:noFill/>
          </p:spPr>
          <p:txBody>
            <a:bodyPr vert="eaVert" wrap="square" rtlCol="0">
              <a:spAutoFit/>
            </a:bodyPr>
            <a:lstStyle/>
            <a:p>
              <a:r>
                <a:rPr lang="zh-CN" altLang="en-US" dirty="0">
                  <a:solidFill>
                    <a:schemeClr val="accent2"/>
                  </a:solidFill>
                </a:rPr>
                <a:t>数据约占比</a:t>
              </a:r>
              <a:r>
                <a:rPr lang="en-US" altLang="zh-CN" dirty="0">
                  <a:solidFill>
                    <a:schemeClr val="accent2"/>
                  </a:solidFill>
                </a:rPr>
                <a:t>40%</a:t>
              </a:r>
              <a:endParaRPr lang="zh-CN" altLang="en-US" dirty="0">
                <a:solidFill>
                  <a:schemeClr val="accent2"/>
                </a:solidFill>
              </a:endParaRPr>
            </a:p>
          </p:txBody>
        </p:sp>
        <p:sp>
          <p:nvSpPr>
            <p:cNvPr id="48" name="圆角矩形 47"/>
            <p:cNvSpPr/>
            <p:nvPr/>
          </p:nvSpPr>
          <p:spPr>
            <a:xfrm>
              <a:off x="11163885" y="3382993"/>
              <a:ext cx="520637" cy="254180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017813" y="1147880"/>
            <a:ext cx="10156373" cy="5081484"/>
            <a:chOff x="1181873" y="1171605"/>
            <a:chExt cx="10156373" cy="5081484"/>
          </a:xfrm>
        </p:grpSpPr>
        <p:grpSp>
          <p:nvGrpSpPr>
            <p:cNvPr id="23" name="组合 22"/>
            <p:cNvGrpSpPr/>
            <p:nvPr/>
          </p:nvGrpSpPr>
          <p:grpSpPr>
            <a:xfrm>
              <a:off x="1181873" y="1171605"/>
              <a:ext cx="10156373" cy="5081484"/>
              <a:chOff x="903514" y="1289380"/>
              <a:chExt cx="10156373" cy="5081484"/>
            </a:xfrm>
          </p:grpSpPr>
          <p:sp>
            <p:nvSpPr>
              <p:cNvPr id="16" name="矩形 15"/>
              <p:cNvSpPr/>
              <p:nvPr/>
            </p:nvSpPr>
            <p:spPr>
              <a:xfrm>
                <a:off x="5112586" y="1289380"/>
                <a:ext cx="4250871" cy="4533900"/>
              </a:xfrm>
              <a:prstGeom prst="rect">
                <a:avLst/>
              </a:prstGeom>
              <a:noFill/>
              <a:ln w="19050">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188030" y="3224893"/>
                <a:ext cx="4800600" cy="3145971"/>
              </a:xfrm>
              <a:prstGeom prst="rect">
                <a:avLst/>
              </a:prstGeom>
              <a:noFill/>
              <a:ln w="19050">
                <a:solidFill>
                  <a:srgbClr val="377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20689" y="4389571"/>
                <a:ext cx="2070029" cy="781235"/>
              </a:xfrm>
              <a:prstGeom prst="rect">
                <a:avLst/>
              </a:prstGeom>
              <a:solidFill>
                <a:srgbClr val="189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企业主体</a:t>
                </a:r>
                <a:endParaRPr lang="zh-CN" altLang="en-US" sz="2000" b="1" dirty="0"/>
              </a:p>
            </p:txBody>
          </p:sp>
          <p:sp>
            <p:nvSpPr>
              <p:cNvPr id="6" name="矩形: 圆角 5"/>
              <p:cNvSpPr/>
              <p:nvPr/>
            </p:nvSpPr>
            <p:spPr>
              <a:xfrm>
                <a:off x="3494983" y="3451746"/>
                <a:ext cx="1258375" cy="548753"/>
              </a:xfrm>
              <a:prstGeom prst="roundRect">
                <a:avLst/>
              </a:prstGeom>
              <a:solidFill>
                <a:srgbClr val="377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企业经营数据</a:t>
                </a:r>
                <a:endParaRPr lang="zh-CN" altLang="en-US" sz="1200" dirty="0"/>
              </a:p>
            </p:txBody>
          </p:sp>
          <p:sp>
            <p:nvSpPr>
              <p:cNvPr id="7" name="矩形: 圆角 6"/>
              <p:cNvSpPr/>
              <p:nvPr/>
            </p:nvSpPr>
            <p:spPr>
              <a:xfrm>
                <a:off x="3494983" y="4421133"/>
                <a:ext cx="1258375" cy="591174"/>
              </a:xfrm>
              <a:prstGeom prst="roundRect">
                <a:avLst/>
              </a:prstGeom>
              <a:solidFill>
                <a:srgbClr val="377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企业基础信息</a:t>
                </a:r>
                <a:endParaRPr lang="zh-CN" altLang="en-US" sz="1200" dirty="0"/>
              </a:p>
            </p:txBody>
          </p:sp>
          <p:sp>
            <p:nvSpPr>
              <p:cNvPr id="8" name="矩形: 圆角 7"/>
              <p:cNvSpPr/>
              <p:nvPr/>
            </p:nvSpPr>
            <p:spPr>
              <a:xfrm>
                <a:off x="3494983" y="5460265"/>
                <a:ext cx="1258375" cy="596440"/>
              </a:xfrm>
              <a:prstGeom prst="roundRect">
                <a:avLst/>
              </a:prstGeom>
              <a:solidFill>
                <a:srgbClr val="377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企业司法相关</a:t>
                </a:r>
                <a:endParaRPr lang="zh-CN" altLang="en-US" sz="1200" dirty="0"/>
              </a:p>
            </p:txBody>
          </p:sp>
          <p:sp>
            <p:nvSpPr>
              <p:cNvPr id="9" name="矩形: 圆角 8"/>
              <p:cNvSpPr/>
              <p:nvPr/>
            </p:nvSpPr>
            <p:spPr>
              <a:xfrm>
                <a:off x="7347857" y="3453999"/>
                <a:ext cx="1197429" cy="546500"/>
              </a:xfrm>
              <a:prstGeom prst="roundRect">
                <a:avLst/>
              </a:prstGeom>
              <a:solidFill>
                <a:srgbClr val="377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项目工程数据</a:t>
                </a:r>
                <a:endParaRPr lang="zh-CN" altLang="en-US" sz="1200" dirty="0"/>
              </a:p>
            </p:txBody>
          </p:sp>
          <p:sp>
            <p:nvSpPr>
              <p:cNvPr id="10" name="矩形: 圆角 9"/>
              <p:cNvSpPr/>
              <p:nvPr/>
            </p:nvSpPr>
            <p:spPr>
              <a:xfrm>
                <a:off x="5441987" y="3456212"/>
                <a:ext cx="1244564" cy="544287"/>
              </a:xfrm>
              <a:prstGeom prst="roundRect">
                <a:avLst/>
              </a:prstGeom>
              <a:solidFill>
                <a:srgbClr val="377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农民工数据</a:t>
                </a:r>
                <a:endParaRPr lang="zh-CN" altLang="en-US" sz="1200" dirty="0"/>
              </a:p>
            </p:txBody>
          </p:sp>
          <p:sp>
            <p:nvSpPr>
              <p:cNvPr id="11" name="矩形: 圆角 10"/>
              <p:cNvSpPr/>
              <p:nvPr/>
            </p:nvSpPr>
            <p:spPr>
              <a:xfrm>
                <a:off x="7347857" y="2291442"/>
                <a:ext cx="1197429" cy="571279"/>
              </a:xfrm>
              <a:prstGeom prst="roundRect">
                <a:avLst/>
              </a:prstGeom>
              <a:solidFill>
                <a:srgbClr val="377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水电等场地数据</a:t>
                </a:r>
                <a:endParaRPr lang="zh-CN" altLang="en-US" sz="1200" dirty="0"/>
              </a:p>
            </p:txBody>
          </p:sp>
          <p:sp>
            <p:nvSpPr>
              <p:cNvPr id="12" name="矩形: 圆角 11"/>
              <p:cNvSpPr/>
              <p:nvPr/>
            </p:nvSpPr>
            <p:spPr>
              <a:xfrm>
                <a:off x="9862457" y="2966360"/>
                <a:ext cx="1197429" cy="462641"/>
              </a:xfrm>
              <a:prstGeom prst="roundRect">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内部后台采集</a:t>
                </a:r>
                <a:endParaRPr lang="zh-CN" altLang="en-US" sz="1200" dirty="0"/>
              </a:p>
            </p:txBody>
          </p:sp>
          <p:sp>
            <p:nvSpPr>
              <p:cNvPr id="13" name="矩形: 圆角 12"/>
              <p:cNvSpPr/>
              <p:nvPr/>
            </p:nvSpPr>
            <p:spPr>
              <a:xfrm>
                <a:off x="9862458" y="3891642"/>
                <a:ext cx="1197429" cy="462641"/>
              </a:xfrm>
              <a:prstGeom prst="roundRect">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外部合作（工改平台等数据）</a:t>
                </a:r>
                <a:endParaRPr lang="zh-CN" altLang="en-US" sz="1200" dirty="0"/>
              </a:p>
            </p:txBody>
          </p:sp>
          <p:sp>
            <p:nvSpPr>
              <p:cNvPr id="15" name="文本框 14"/>
              <p:cNvSpPr txBox="1"/>
              <p:nvPr/>
            </p:nvSpPr>
            <p:spPr>
              <a:xfrm>
                <a:off x="2357735" y="3820886"/>
                <a:ext cx="461665" cy="1687285"/>
              </a:xfrm>
              <a:prstGeom prst="rect">
                <a:avLst/>
              </a:prstGeom>
              <a:noFill/>
            </p:spPr>
            <p:txBody>
              <a:bodyPr vert="eaVert" wrap="square" rtlCol="0">
                <a:spAutoFit/>
              </a:bodyPr>
              <a:lstStyle/>
              <a:p>
                <a:r>
                  <a:rPr lang="zh-CN" altLang="en-US" b="1" dirty="0"/>
                  <a:t>企业征信评估</a:t>
                </a:r>
                <a:endParaRPr lang="zh-CN" altLang="en-US" b="1" dirty="0"/>
              </a:p>
            </p:txBody>
          </p:sp>
          <p:sp>
            <p:nvSpPr>
              <p:cNvPr id="17" name="文本框 16"/>
              <p:cNvSpPr txBox="1"/>
              <p:nvPr/>
            </p:nvSpPr>
            <p:spPr>
              <a:xfrm>
                <a:off x="6381751" y="1534886"/>
                <a:ext cx="1992086" cy="369332"/>
              </a:xfrm>
              <a:prstGeom prst="rect">
                <a:avLst/>
              </a:prstGeom>
              <a:noFill/>
            </p:spPr>
            <p:txBody>
              <a:bodyPr wrap="square" rtlCol="0">
                <a:spAutoFit/>
              </a:bodyPr>
              <a:lstStyle/>
              <a:p>
                <a:r>
                  <a:rPr lang="zh-CN" altLang="en-US" b="1" dirty="0"/>
                  <a:t>工程效能评估</a:t>
                </a:r>
                <a:endParaRPr lang="zh-CN" altLang="en-US" b="1" dirty="0"/>
              </a:p>
            </p:txBody>
          </p:sp>
          <p:sp>
            <p:nvSpPr>
              <p:cNvPr id="18" name="文本框 17"/>
              <p:cNvSpPr txBox="1"/>
              <p:nvPr/>
            </p:nvSpPr>
            <p:spPr>
              <a:xfrm>
                <a:off x="2034795" y="2143173"/>
                <a:ext cx="2808311" cy="369332"/>
              </a:xfrm>
              <a:prstGeom prst="rect">
                <a:avLst/>
              </a:prstGeom>
              <a:solidFill>
                <a:srgbClr val="D24132"/>
              </a:solidFill>
            </p:spPr>
            <p:txBody>
              <a:bodyPr wrap="square" rtlCol="0">
                <a:spAutoFit/>
              </a:bodyPr>
              <a:lstStyle/>
              <a:p>
                <a:r>
                  <a:rPr lang="zh-CN" altLang="en-US" b="1" dirty="0" smtClean="0">
                    <a:solidFill>
                      <a:schemeClr val="bg1"/>
                    </a:solidFill>
                  </a:rPr>
                  <a:t> 监督</a:t>
                </a:r>
                <a:r>
                  <a:rPr lang="zh-CN" altLang="en-US" b="1" dirty="0">
                    <a:solidFill>
                      <a:schemeClr val="bg1"/>
                    </a:solidFill>
                  </a:rPr>
                  <a:t>提效资金核算，流转</a:t>
                </a:r>
                <a:endParaRPr lang="zh-CN" altLang="en-US" b="1" dirty="0">
                  <a:solidFill>
                    <a:schemeClr val="bg1"/>
                  </a:solidFill>
                </a:endParaRPr>
              </a:p>
            </p:txBody>
          </p:sp>
          <p:sp>
            <p:nvSpPr>
              <p:cNvPr id="19" name="矩形: 圆角 18"/>
              <p:cNvSpPr/>
              <p:nvPr/>
            </p:nvSpPr>
            <p:spPr>
              <a:xfrm>
                <a:off x="903514" y="3224892"/>
                <a:ext cx="751116" cy="3145971"/>
              </a:xfrm>
              <a:prstGeom prst="roundRect">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连接符: 肘形 23"/>
              <p:cNvCxnSpPr>
                <a:stCxn id="19" idx="0"/>
                <a:endCxn id="16" idx="0"/>
              </p:cNvCxnSpPr>
              <p:nvPr/>
            </p:nvCxnSpPr>
            <p:spPr>
              <a:xfrm rot="5400000" flipH="1" flipV="1">
                <a:off x="3290791" y="-722339"/>
                <a:ext cx="1935512" cy="5958950"/>
              </a:xfrm>
              <a:prstGeom prst="bentConnector3">
                <a:avLst>
                  <a:gd name="adj1" fmla="val 111811"/>
                </a:avLst>
              </a:prstGeom>
              <a:ln w="19050">
                <a:solidFill>
                  <a:srgbClr val="37779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p:cNvCxnSpPr>
                <a:stCxn id="19" idx="3"/>
                <a:endCxn id="14" idx="1"/>
              </p:cNvCxnSpPr>
              <p:nvPr/>
            </p:nvCxnSpPr>
            <p:spPr>
              <a:xfrm>
                <a:off x="1654630" y="4797878"/>
                <a:ext cx="533400" cy="1"/>
              </a:xfrm>
              <a:prstGeom prst="bentConnector3">
                <a:avLst/>
              </a:prstGeom>
              <a:ln w="19050">
                <a:solidFill>
                  <a:srgbClr val="37779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12" idx="1"/>
                <a:endCxn id="9" idx="3"/>
              </p:cNvCxnSpPr>
              <p:nvPr/>
            </p:nvCxnSpPr>
            <p:spPr>
              <a:xfrm rot="10800000" flipV="1">
                <a:off x="8545287" y="3197681"/>
                <a:ext cx="1317171" cy="529568"/>
              </a:xfrm>
              <a:prstGeom prst="bentConnector3">
                <a:avLst/>
              </a:prstGeom>
              <a:ln w="19050">
                <a:solidFill>
                  <a:srgbClr val="37779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p:cNvCxnSpPr>
                <a:stCxn id="13" idx="1"/>
                <a:endCxn id="9" idx="3"/>
              </p:cNvCxnSpPr>
              <p:nvPr/>
            </p:nvCxnSpPr>
            <p:spPr>
              <a:xfrm rot="10800000">
                <a:off x="8545286" y="3727249"/>
                <a:ext cx="1317172" cy="395714"/>
              </a:xfrm>
              <a:prstGeom prst="bentConnector3">
                <a:avLst/>
              </a:prstGeom>
              <a:ln w="19050">
                <a:solidFill>
                  <a:srgbClr val="37779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圆角 32"/>
              <p:cNvSpPr/>
              <p:nvPr/>
            </p:nvSpPr>
            <p:spPr>
              <a:xfrm>
                <a:off x="9862457" y="5508169"/>
                <a:ext cx="1197429" cy="462641"/>
              </a:xfrm>
              <a:prstGeom prst="roundRect">
                <a:avLst/>
              </a:prstGeom>
              <a:solidFill>
                <a:srgbClr val="F09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外部舆情新闻等网络信息</a:t>
                </a:r>
                <a:endParaRPr lang="zh-CN" altLang="en-US" sz="1200" dirty="0"/>
              </a:p>
            </p:txBody>
          </p:sp>
          <p:cxnSp>
            <p:nvCxnSpPr>
              <p:cNvPr id="21" name="连接符: 肘形 20"/>
              <p:cNvCxnSpPr>
                <a:stCxn id="33" idx="2"/>
                <a:endCxn id="14" idx="2"/>
              </p:cNvCxnSpPr>
              <p:nvPr/>
            </p:nvCxnSpPr>
            <p:spPr>
              <a:xfrm rot="5400000">
                <a:off x="7324724" y="3234416"/>
                <a:ext cx="400054" cy="5872842"/>
              </a:xfrm>
              <a:prstGeom prst="bentConnector3">
                <a:avLst>
                  <a:gd name="adj1" fmla="val 157142"/>
                </a:avLst>
              </a:prstGeom>
              <a:ln w="19050">
                <a:solidFill>
                  <a:srgbClr val="37779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6066306" y="1470901"/>
                <a:ext cx="315445" cy="381033"/>
              </a:xfrm>
              <a:prstGeom prst="rect">
                <a:avLst/>
              </a:prstGeom>
            </p:spPr>
          </p:pic>
          <p:pic>
            <p:nvPicPr>
              <p:cNvPr id="46" name="图片 45" descr="就业"/>
              <p:cNvPicPr>
                <a:picLocks noChangeAspect="1"/>
              </p:cNvPicPr>
              <p:nvPr/>
            </p:nvPicPr>
            <p:blipFill>
              <a:blip r:embed="rId3">
                <a:duotone>
                  <a:schemeClr val="accent1">
                    <a:shade val="45000"/>
                    <a:satMod val="135000"/>
                  </a:schemeClr>
                  <a:prstClr val="white"/>
                </a:duotone>
              </a:blip>
              <a:stretch>
                <a:fillRect/>
              </a:stretch>
            </p:blipFill>
            <p:spPr>
              <a:xfrm>
                <a:off x="2357735" y="5297500"/>
                <a:ext cx="480470" cy="480470"/>
              </a:xfrm>
              <a:prstGeom prst="rect">
                <a:avLst/>
              </a:prstGeom>
            </p:spPr>
          </p:pic>
        </p:grpSp>
        <p:sp>
          <p:nvSpPr>
            <p:cNvPr id="20" name="文本框 19"/>
            <p:cNvSpPr txBox="1"/>
            <p:nvPr/>
          </p:nvSpPr>
          <p:spPr>
            <a:xfrm>
              <a:off x="1326987" y="3882724"/>
              <a:ext cx="461665" cy="1594756"/>
            </a:xfrm>
            <a:prstGeom prst="rect">
              <a:avLst/>
            </a:prstGeom>
            <a:noFill/>
          </p:spPr>
          <p:txBody>
            <a:bodyPr vert="eaVert" wrap="square" rtlCol="0">
              <a:spAutoFit/>
            </a:bodyPr>
            <a:lstStyle/>
            <a:p>
              <a:r>
                <a:rPr lang="zh-CN" altLang="en-US" b="1" dirty="0">
                  <a:solidFill>
                    <a:schemeClr val="bg1"/>
                  </a:solidFill>
                </a:rPr>
                <a:t>政务中心数据</a:t>
              </a:r>
              <a:endParaRPr lang="zh-CN" altLang="en-US" b="1" dirty="0">
                <a:solidFill>
                  <a:schemeClr val="bg1"/>
                </a:solidFill>
              </a:endParaRPr>
            </a:p>
          </p:txBody>
        </p:sp>
      </p:grpSp>
    </p:spTree>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0" y="224604"/>
            <a:ext cx="4994275" cy="480060"/>
            <a:chOff x="0" y="557"/>
            <a:chExt cx="7865" cy="756"/>
          </a:xfrm>
        </p:grpSpPr>
        <p:grpSp>
          <p:nvGrpSpPr>
            <p:cNvPr id="15" name="组合 14"/>
            <p:cNvGrpSpPr/>
            <p:nvPr/>
          </p:nvGrpSpPr>
          <p:grpSpPr>
            <a:xfrm>
              <a:off x="299" y="557"/>
              <a:ext cx="7566" cy="756"/>
              <a:chOff x="-442" y="540"/>
              <a:chExt cx="7566" cy="756"/>
            </a:xfrm>
          </p:grpSpPr>
          <p:grpSp>
            <p:nvGrpSpPr>
              <p:cNvPr id="17" name="组合 16"/>
              <p:cNvGrpSpPr/>
              <p:nvPr/>
            </p:nvGrpSpPr>
            <p:grpSpPr>
              <a:xfrm>
                <a:off x="-442" y="540"/>
                <a:ext cx="7566" cy="756"/>
                <a:chOff x="-426" y="540"/>
                <a:chExt cx="7298" cy="756"/>
              </a:xfrm>
            </p:grpSpPr>
            <p:sp>
              <p:nvSpPr>
                <p:cNvPr id="19" name="矩形 18"/>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数据深度</a:t>
                </a:r>
                <a:r>
                  <a:rPr lang="en-US" altLang="zh-CN" sz="2000" b="1" dirty="0">
                    <a:solidFill>
                      <a:schemeClr val="bg1"/>
                    </a:solidFill>
                    <a:sym typeface="+mn-ea"/>
                  </a:rPr>
                  <a:t>----</a:t>
                </a:r>
                <a:r>
                  <a:rPr lang="zh-CN" altLang="en-US" sz="2000" b="1" dirty="0">
                    <a:solidFill>
                      <a:schemeClr val="bg1"/>
                    </a:solidFill>
                    <a:sym typeface="+mn-ea"/>
                  </a:rPr>
                  <a:t>模型评估</a:t>
                </a:r>
                <a:endParaRPr lang="zh-CN" altLang="en-US" sz="2000" b="1" dirty="0">
                  <a:solidFill>
                    <a:schemeClr val="bg1"/>
                  </a:solidFill>
                </a:endParaRPr>
              </a:p>
            </p:txBody>
          </p:sp>
        </p:grpSp>
        <p:sp>
          <p:nvSpPr>
            <p:cNvPr id="16" name="矩形 15"/>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p:cNvGraphicFramePr>
            <a:graphicFrameLocks noGrp="1"/>
          </p:cNvGraphicFramePr>
          <p:nvPr>
            <p:custDataLst>
              <p:tags r:id="rId2"/>
            </p:custDataLst>
          </p:nvPr>
        </p:nvGraphicFramePr>
        <p:xfrm>
          <a:off x="944880" y="988920"/>
          <a:ext cx="10302240" cy="5399405"/>
        </p:xfrm>
        <a:graphic>
          <a:graphicData uri="http://schemas.openxmlformats.org/drawingml/2006/table">
            <a:tbl>
              <a:tblPr firstRow="1" bandRow="1">
                <a:tableStyleId>{5C22544A-7EE6-4342-B048-85BDC9FD1C3A}</a:tableStyleId>
              </a:tblPr>
              <a:tblGrid>
                <a:gridCol w="2527935"/>
                <a:gridCol w="2170430"/>
                <a:gridCol w="2606040"/>
                <a:gridCol w="2997835"/>
              </a:tblGrid>
              <a:tr h="378460">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buNone/>
                      </a:pPr>
                      <a:r>
                        <a:rPr lang="zh-CN" altLang="en-US" dirty="0"/>
                        <a:t>模  型</a:t>
                      </a:r>
                      <a:endParaRPr lang="zh-CN" altLang="en-US" dirty="0"/>
                    </a:p>
                  </a:txBody>
                  <a:tcPr anchor="ctr">
                    <a:solidFill>
                      <a:srgbClr val="377790"/>
                    </a:solidFill>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buNone/>
                      </a:pPr>
                      <a:r>
                        <a:rPr lang="zh-CN" altLang="en-US"/>
                        <a:t>优  势</a:t>
                      </a:r>
                      <a:endParaRPr lang="zh-CN" altLang="en-US"/>
                    </a:p>
                  </a:txBody>
                  <a:tcPr anchor="ctr">
                    <a:solidFill>
                      <a:srgbClr val="377790"/>
                    </a:solidFill>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buNone/>
                      </a:pPr>
                      <a:r>
                        <a:rPr lang="zh-CN" altLang="en-US" dirty="0"/>
                        <a:t>劣  势</a:t>
                      </a:r>
                      <a:endParaRPr lang="zh-CN" altLang="en-US" dirty="0"/>
                    </a:p>
                  </a:txBody>
                  <a:tcPr anchor="ctr">
                    <a:solidFill>
                      <a:srgbClr val="377790"/>
                    </a:solidFill>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buNone/>
                      </a:pPr>
                      <a:r>
                        <a:rPr lang="zh-CN" altLang="en-US"/>
                        <a:t>应 用 场 景</a:t>
                      </a:r>
                      <a:endParaRPr lang="zh-CN" altLang="en-US"/>
                    </a:p>
                  </a:txBody>
                  <a:tcPr anchor="ctr">
                    <a:solidFill>
                      <a:srgbClr val="377790"/>
                    </a:solidFill>
                  </a:tcPr>
                </a:tc>
              </a:tr>
              <a:tr h="162369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zh-CN" altLang="en-US" sz="1600" b="1"/>
                        <a:t>线性回归</a:t>
                      </a:r>
                      <a:endParaRPr lang="zh-CN" altLang="en-US" sz="1600" b="1"/>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fontAlgn="ctr">
                        <a:buNone/>
                      </a:pPr>
                      <a:r>
                        <a:rPr lang="zh-CN" altLang="en-US" sz="1400" dirty="0"/>
                        <a:t>简单；</a:t>
                      </a:r>
                      <a:endParaRPr lang="en-US" altLang="zh-CN" sz="1400" dirty="0"/>
                    </a:p>
                    <a:p>
                      <a:pPr algn="l" fontAlgn="ctr">
                        <a:buNone/>
                      </a:pPr>
                      <a:r>
                        <a:rPr lang="zh-CN" altLang="en-US" sz="1400" dirty="0"/>
                        <a:t>解释性好；</a:t>
                      </a:r>
                      <a:endParaRPr lang="zh-CN" altLang="en-US" sz="1400" dirty="0"/>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buNone/>
                      </a:pPr>
                      <a:endParaRPr lang="zh-CN" altLang="en-US" sz="1400" dirty="0"/>
                    </a:p>
                    <a:p>
                      <a:pPr algn="l">
                        <a:buNone/>
                      </a:pPr>
                      <a:r>
                        <a:rPr lang="zh-CN" altLang="en-US" sz="1400" dirty="0"/>
                        <a:t>无法反映变量之间的相关性；</a:t>
                      </a:r>
                      <a:endParaRPr lang="en-US" altLang="zh-CN" sz="1400" dirty="0"/>
                    </a:p>
                    <a:p>
                      <a:pPr algn="l">
                        <a:buNone/>
                      </a:pPr>
                      <a:r>
                        <a:rPr lang="zh-CN" altLang="en-US" sz="1400" dirty="0"/>
                        <a:t>无法体现变量作用是相乘的。</a:t>
                      </a:r>
                      <a:endParaRPr lang="en-US" altLang="zh-CN" sz="1400" dirty="0"/>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现实世界，有许多问题可以用线性回归进行抽象，因为结构简单，处理比较方便，可以近似地处理其他类问题。例如</a:t>
                      </a:r>
                      <a:r>
                        <a:rPr lang="zh-CN" altLang="en-US" sz="1400" dirty="0">
                          <a:solidFill>
                            <a:srgbClr val="D24132"/>
                          </a:solidFill>
                        </a:rPr>
                        <a:t>工程规模与农名工供需关系</a:t>
                      </a:r>
                      <a:r>
                        <a:rPr lang="zh-CN" altLang="en-US" sz="1400" dirty="0"/>
                        <a:t>。</a:t>
                      </a:r>
                      <a:endParaRPr lang="zh-CN" altLang="en-US" sz="1400" dirty="0"/>
                    </a:p>
                  </a:txBody>
                  <a:tcPr anchor="ctr"/>
                </a:tc>
              </a:tr>
              <a:tr h="158496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zh-CN" altLang="en-US" sz="1600" b="1" dirty="0"/>
                        <a:t>逻辑回归</a:t>
                      </a:r>
                      <a:endParaRPr lang="zh-CN" altLang="en-US" sz="1600" b="1" dirty="0"/>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buNone/>
                      </a:pPr>
                      <a:r>
                        <a:rPr lang="zh-CN" altLang="en-US" sz="1400" dirty="0"/>
                        <a:t>模型简单、解释性好；</a:t>
                      </a:r>
                      <a:endParaRPr lang="en-US" altLang="zh-CN" sz="1400" dirty="0"/>
                    </a:p>
                    <a:p>
                      <a:pPr algn="l">
                        <a:buNone/>
                      </a:pPr>
                      <a:r>
                        <a:rPr lang="zh-CN" altLang="en-US" sz="1400" dirty="0"/>
                        <a:t>训练快、资源消耗小、易调整；</a:t>
                      </a:r>
                      <a:endParaRPr lang="en-US" altLang="zh-CN" sz="1400" dirty="0"/>
                    </a:p>
                    <a:p>
                      <a:pPr algn="l">
                        <a:buNone/>
                      </a:pPr>
                      <a:r>
                        <a:rPr lang="zh-CN" altLang="en-US" sz="1400" dirty="0"/>
                        <a:t>常用作</a:t>
                      </a:r>
                      <a:r>
                        <a:rPr lang="en-US" altLang="zh-CN" sz="1400" dirty="0"/>
                        <a:t>baseline</a:t>
                      </a:r>
                      <a:r>
                        <a:rPr lang="zh-CN" altLang="en-US" sz="1400" dirty="0"/>
                        <a:t>；</a:t>
                      </a:r>
                      <a:endParaRPr lang="zh-CN" altLang="en-US" sz="1400" dirty="0"/>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buNone/>
                      </a:pPr>
                      <a:r>
                        <a:rPr lang="zh-CN" altLang="en-US" sz="1400" dirty="0"/>
                        <a:t>准确率不高；</a:t>
                      </a:r>
                      <a:endParaRPr lang="en-US" altLang="zh-CN" sz="1400" dirty="0"/>
                    </a:p>
                    <a:p>
                      <a:pPr algn="l">
                        <a:buNone/>
                      </a:pPr>
                      <a:r>
                        <a:rPr lang="zh-CN" altLang="en-US" sz="1400" dirty="0"/>
                        <a:t>不适用数据不平衡的问题，因为区分度不好；</a:t>
                      </a:r>
                      <a:endParaRPr lang="en-US" altLang="zh-CN" sz="1400" dirty="0"/>
                    </a:p>
                    <a:p>
                      <a:pPr algn="l">
                        <a:buNone/>
                      </a:pPr>
                      <a:r>
                        <a:rPr lang="zh-CN" altLang="en-US" sz="1400" dirty="0"/>
                        <a:t>不适用大规模数据集，否则易出现过拟合；</a:t>
                      </a:r>
                      <a:endParaRPr lang="zh-CN" altLang="en-US" sz="1400" dirty="0"/>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zh-CN" altLang="en-US" sz="1400" b="0" i="0" kern="1200" dirty="0">
                          <a:solidFill>
                            <a:schemeClr val="dk1"/>
                          </a:solidFill>
                          <a:effectLst/>
                          <a:latin typeface="+mn-lt"/>
                          <a:ea typeface="+mn-ea"/>
                          <a:cs typeface="+mn-cs"/>
                        </a:rPr>
                        <a:t>用于分类：适合做很多分类算法的基础组件。</a:t>
                      </a:r>
                      <a:endParaRPr lang="zh-CN" altLang="en-US" sz="1400" b="0" i="0" kern="1200" dirty="0">
                        <a:solidFill>
                          <a:schemeClr val="dk1"/>
                        </a:solidFill>
                        <a:effectLst/>
                        <a:latin typeface="+mn-lt"/>
                        <a:ea typeface="+mn-ea"/>
                        <a:cs typeface="+mn-cs"/>
                      </a:endParaRPr>
                    </a:p>
                    <a:p>
                      <a:pPr algn="l"/>
                      <a:r>
                        <a:rPr lang="zh-CN" altLang="en-US" sz="1400" b="0" i="0" kern="1200" dirty="0">
                          <a:solidFill>
                            <a:schemeClr val="dk1"/>
                          </a:solidFill>
                          <a:effectLst/>
                          <a:latin typeface="+mn-lt"/>
                          <a:ea typeface="+mn-ea"/>
                          <a:cs typeface="+mn-cs"/>
                        </a:rPr>
                        <a:t>用于预测：预测事件发生的概率</a:t>
                      </a:r>
                      <a:r>
                        <a:rPr lang="zh-CN" altLang="en-US" sz="1400" b="0" i="0" kern="1200" dirty="0">
                          <a:solidFill>
                            <a:srgbClr val="D24132"/>
                          </a:solidFill>
                          <a:effectLst/>
                          <a:latin typeface="+mn-lt"/>
                          <a:ea typeface="+mn-ea"/>
                          <a:cs typeface="+mn-cs"/>
                        </a:rPr>
                        <a:t>（例如企业风险事项，包括欠薪等）</a:t>
                      </a:r>
                      <a:endParaRPr lang="zh-CN" altLang="en-US" sz="1400" b="0" i="0" kern="1200" dirty="0">
                        <a:solidFill>
                          <a:srgbClr val="FF0000"/>
                        </a:solidFill>
                        <a:effectLst/>
                        <a:latin typeface="+mn-lt"/>
                        <a:ea typeface="+mn-ea"/>
                        <a:cs typeface="+mn-cs"/>
                      </a:endParaRPr>
                    </a:p>
                    <a:p>
                      <a:pPr algn="l"/>
                      <a:r>
                        <a:rPr lang="zh-CN" altLang="en-US" sz="1400" b="0" i="0" kern="1200" dirty="0">
                          <a:solidFill>
                            <a:schemeClr val="dk1"/>
                          </a:solidFill>
                          <a:effectLst/>
                          <a:latin typeface="+mn-lt"/>
                          <a:ea typeface="+mn-ea"/>
                          <a:cs typeface="+mn-cs"/>
                        </a:rPr>
                        <a:t>用于分析：单一因素对某一个事件发生的影响因素分析（特征参数值）。</a:t>
                      </a:r>
                      <a:endParaRPr lang="zh-CN" altLang="en-US" sz="1400" b="0" i="0" kern="1200" dirty="0">
                        <a:solidFill>
                          <a:schemeClr val="dk1"/>
                        </a:solidFill>
                        <a:effectLst/>
                        <a:latin typeface="+mn-lt"/>
                        <a:ea typeface="+mn-ea"/>
                        <a:cs typeface="+mn-cs"/>
                      </a:endParaRPr>
                    </a:p>
                  </a:txBody>
                  <a:tcPr anchor="ctr"/>
                </a:tc>
              </a:tr>
              <a:tr h="86741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en-US" altLang="zh-CN" sz="1600" b="1" dirty="0"/>
                        <a:t>KNN</a:t>
                      </a:r>
                      <a:endParaRPr lang="zh-CN" altLang="en-US" sz="1600" b="1" dirty="0"/>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buNone/>
                      </a:pPr>
                      <a:r>
                        <a:rPr lang="zh-CN" altLang="en-US" sz="1400" b="0" i="0" kern="1200" dirty="0">
                          <a:solidFill>
                            <a:schemeClr val="dk1"/>
                          </a:solidFill>
                          <a:effectLst/>
                          <a:latin typeface="+mn-lt"/>
                          <a:ea typeface="+mn-ea"/>
                          <a:cs typeface="+mn-cs"/>
                        </a:rPr>
                        <a:t>精度高；</a:t>
                      </a:r>
                      <a:endParaRPr lang="en-US" altLang="zh-CN" sz="1400" b="0" i="0" kern="1200" dirty="0">
                        <a:solidFill>
                          <a:schemeClr val="dk1"/>
                        </a:solidFill>
                        <a:effectLst/>
                        <a:latin typeface="+mn-lt"/>
                        <a:ea typeface="+mn-ea"/>
                        <a:cs typeface="+mn-cs"/>
                      </a:endParaRPr>
                    </a:p>
                    <a:p>
                      <a:pPr algn="l">
                        <a:buNone/>
                      </a:pPr>
                      <a:r>
                        <a:rPr lang="zh-CN" altLang="en-US" sz="1400" b="0" i="0" kern="1200" dirty="0">
                          <a:solidFill>
                            <a:schemeClr val="dk1"/>
                          </a:solidFill>
                          <a:effectLst/>
                          <a:latin typeface="+mn-lt"/>
                          <a:ea typeface="+mn-ea"/>
                          <a:cs typeface="+mn-cs"/>
                          <a:sym typeface="+mn-ea"/>
                        </a:rPr>
                        <a:t>对异常值不敏感；</a:t>
                      </a:r>
                      <a:endParaRPr lang="en-US" altLang="zh-CN" sz="1400" b="0" i="0" kern="1200" dirty="0">
                        <a:solidFill>
                          <a:schemeClr val="dk1"/>
                        </a:solidFill>
                        <a:effectLst/>
                        <a:latin typeface="+mn-lt"/>
                        <a:ea typeface="+mn-ea"/>
                        <a:cs typeface="+mn-cs"/>
                        <a:sym typeface="+mn-ea"/>
                      </a:endParaRPr>
                    </a:p>
                    <a:p>
                      <a:pPr algn="l">
                        <a:buNone/>
                      </a:pPr>
                      <a:r>
                        <a:rPr lang="zh-CN" altLang="en-US" sz="1400" b="0" i="0" kern="1200" dirty="0">
                          <a:solidFill>
                            <a:schemeClr val="dk1"/>
                          </a:solidFill>
                          <a:effectLst/>
                          <a:latin typeface="+mn-lt"/>
                          <a:ea typeface="+mn-ea"/>
                          <a:cs typeface="+mn-cs"/>
                        </a:rPr>
                        <a:t>能够解决多分类问题；</a:t>
                      </a:r>
                      <a:endParaRPr lang="zh-CN" altLang="en-US" sz="1400" b="0" i="0" kern="1200" dirty="0">
                        <a:solidFill>
                          <a:schemeClr val="dk1"/>
                        </a:solidFill>
                        <a:effectLst/>
                        <a:latin typeface="+mn-lt"/>
                        <a:ea typeface="+mn-ea"/>
                        <a:cs typeface="+mn-cs"/>
                        <a:sym typeface="+mn-ea"/>
                      </a:endParaRPr>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buNone/>
                      </a:pPr>
                      <a:r>
                        <a:rPr lang="zh-CN" altLang="en-US" sz="1400" dirty="0"/>
                        <a:t>计算复杂度高；</a:t>
                      </a:r>
                      <a:endParaRPr lang="en-US" altLang="zh-CN" sz="1400" dirty="0"/>
                    </a:p>
                    <a:p>
                      <a:pPr algn="l">
                        <a:buNone/>
                      </a:pPr>
                      <a:r>
                        <a:rPr lang="zh-CN" altLang="en-US" sz="1400" dirty="0"/>
                        <a:t>空间复杂度高；</a:t>
                      </a:r>
                      <a:endParaRPr lang="zh-CN" altLang="en-US" sz="1400" dirty="0"/>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buNone/>
                      </a:pPr>
                      <a:r>
                        <a:rPr lang="en-US" altLang="zh-CN" sz="1400" b="0" i="0" kern="1200" dirty="0">
                          <a:solidFill>
                            <a:schemeClr val="dk1"/>
                          </a:solidFill>
                          <a:effectLst/>
                          <a:latin typeface="+mn-lt"/>
                          <a:ea typeface="+mn-ea"/>
                          <a:cs typeface="+mn-cs"/>
                        </a:rPr>
                        <a:t>K</a:t>
                      </a:r>
                      <a:r>
                        <a:rPr lang="zh-CN" altLang="en-US" sz="1400" b="0" i="0" kern="1200" dirty="0">
                          <a:solidFill>
                            <a:schemeClr val="dk1"/>
                          </a:solidFill>
                          <a:effectLst/>
                          <a:latin typeface="+mn-lt"/>
                          <a:ea typeface="+mn-ea"/>
                          <a:cs typeface="+mn-cs"/>
                        </a:rPr>
                        <a:t>近邻算法使用的模型实际上对应于对特征空间的划分。</a:t>
                      </a:r>
                      <a:r>
                        <a:rPr lang="zh-CN" altLang="en-US" sz="1400" b="0" i="0" kern="1200" dirty="0">
                          <a:solidFill>
                            <a:srgbClr val="D24132"/>
                          </a:solidFill>
                          <a:effectLst/>
                          <a:latin typeface="+mn-lt"/>
                          <a:ea typeface="+mn-ea"/>
                          <a:cs typeface="+mn-cs"/>
                        </a:rPr>
                        <a:t>（可用于征信指标建立）</a:t>
                      </a:r>
                      <a:endParaRPr lang="zh-CN" altLang="en-US" sz="1400" b="0" i="0" kern="1200" dirty="0">
                        <a:solidFill>
                          <a:srgbClr val="D24132"/>
                        </a:solidFill>
                        <a:effectLst/>
                        <a:latin typeface="+mn-lt"/>
                        <a:ea typeface="+mn-ea"/>
                        <a:cs typeface="+mn-cs"/>
                      </a:endParaRPr>
                    </a:p>
                  </a:txBody>
                  <a:tcPr anchor="ctr"/>
                </a:tc>
              </a:tr>
              <a:tr h="89852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en-US" altLang="zh-CN" sz="1600" b="1" dirty="0"/>
                        <a:t>SVM</a:t>
                      </a:r>
                      <a:endParaRPr lang="zh-CN" altLang="en-US" sz="1600" b="1" dirty="0"/>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buNone/>
                      </a:pPr>
                      <a:r>
                        <a:rPr lang="zh-CN" altLang="en-US" sz="1400" b="0" i="0" kern="1200" dirty="0">
                          <a:solidFill>
                            <a:schemeClr val="dk1"/>
                          </a:solidFill>
                          <a:effectLst/>
                          <a:latin typeface="+mn-lt"/>
                          <a:ea typeface="+mn-ea"/>
                          <a:cs typeface="+mn-cs"/>
                        </a:rPr>
                        <a:t>泛化错误率低；</a:t>
                      </a:r>
                      <a:endParaRPr lang="zh-CN" altLang="en-US" sz="1400" b="0" i="0" kern="1200" dirty="0">
                        <a:solidFill>
                          <a:schemeClr val="dk1"/>
                        </a:solidFill>
                        <a:effectLst/>
                        <a:latin typeface="+mn-lt"/>
                        <a:ea typeface="+mn-ea"/>
                        <a:cs typeface="+mn-cs"/>
                      </a:endParaRPr>
                    </a:p>
                    <a:p>
                      <a:pPr algn="l">
                        <a:buNone/>
                      </a:pPr>
                      <a:r>
                        <a:rPr lang="zh-CN" altLang="en-US" sz="1400" b="0" i="0" kern="1200" dirty="0">
                          <a:solidFill>
                            <a:schemeClr val="dk1"/>
                          </a:solidFill>
                          <a:effectLst/>
                          <a:latin typeface="+mn-lt"/>
                          <a:ea typeface="+mn-ea"/>
                          <a:cs typeface="+mn-cs"/>
                        </a:rPr>
                        <a:t>学习能力好；</a:t>
                      </a:r>
                      <a:endParaRPr lang="zh-CN" altLang="en-US" sz="1400" b="0" i="0" kern="1200" dirty="0">
                        <a:solidFill>
                          <a:schemeClr val="dk1"/>
                        </a:solidFill>
                        <a:effectLst/>
                        <a:latin typeface="+mn-lt"/>
                        <a:ea typeface="+mn-ea"/>
                        <a:cs typeface="+mn-cs"/>
                      </a:endParaRPr>
                    </a:p>
                    <a:p>
                      <a:pPr algn="l">
                        <a:buNone/>
                      </a:pPr>
                      <a:r>
                        <a:rPr lang="zh-CN" altLang="en-US" sz="1400" b="0" i="0" kern="1200" dirty="0">
                          <a:solidFill>
                            <a:schemeClr val="dk1"/>
                          </a:solidFill>
                          <a:effectLst/>
                          <a:latin typeface="+mn-lt"/>
                          <a:ea typeface="+mn-ea"/>
                          <a:cs typeface="+mn-cs"/>
                        </a:rPr>
                        <a:t>可以解决高维问题；</a:t>
                      </a:r>
                      <a:endParaRPr lang="zh-CN" altLang="en-US" sz="1400" b="0" i="0" kern="1200" dirty="0">
                        <a:solidFill>
                          <a:schemeClr val="dk1"/>
                        </a:solidFill>
                        <a:effectLst/>
                        <a:latin typeface="+mn-lt"/>
                        <a:ea typeface="+mn-ea"/>
                        <a:cs typeface="+mn-cs"/>
                        <a:sym typeface="+mn-ea"/>
                      </a:endParaRPr>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buNone/>
                      </a:pPr>
                      <a:r>
                        <a:rPr lang="zh-CN" altLang="en-US" sz="1400" b="0" i="0" kern="1200" dirty="0">
                          <a:solidFill>
                            <a:schemeClr val="dk1"/>
                          </a:solidFill>
                          <a:effectLst/>
                          <a:latin typeface="+mn-lt"/>
                          <a:ea typeface="+mn-ea"/>
                          <a:cs typeface="+mn-cs"/>
                        </a:rPr>
                        <a:t>对参数调节和和函数的选择敏感；</a:t>
                      </a:r>
                      <a:endParaRPr lang="zh-CN" altLang="en-US" sz="1400" b="0" i="0" kern="1200" dirty="0">
                        <a:solidFill>
                          <a:schemeClr val="dk1"/>
                        </a:solidFill>
                        <a:effectLst/>
                        <a:latin typeface="+mn-lt"/>
                        <a:ea typeface="+mn-ea"/>
                        <a:cs typeface="+mn-cs"/>
                      </a:endParaRPr>
                    </a:p>
                  </a:txBody>
                  <a:tcPr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buNone/>
                      </a:pPr>
                      <a:r>
                        <a:rPr lang="zh-CN" altLang="en-US" sz="1400" b="0" i="0" kern="1200" dirty="0">
                          <a:solidFill>
                            <a:schemeClr val="dk1"/>
                          </a:solidFill>
                          <a:effectLst/>
                          <a:latin typeface="+mn-lt"/>
                          <a:ea typeface="+mn-ea"/>
                          <a:cs typeface="+mn-cs"/>
                        </a:rPr>
                        <a:t>数据不是线性可分的，需要使用非线性核的</a:t>
                      </a:r>
                      <a:r>
                        <a:rPr lang="en-US" altLang="zh-CN" sz="1400" b="0" i="0" kern="1200" dirty="0" err="1">
                          <a:solidFill>
                            <a:schemeClr val="dk1"/>
                          </a:solidFill>
                          <a:effectLst/>
                          <a:latin typeface="+mn-lt"/>
                          <a:ea typeface="+mn-ea"/>
                          <a:cs typeface="+mn-cs"/>
                        </a:rPr>
                        <a:t>svm</a:t>
                      </a:r>
                      <a:r>
                        <a:rPr lang="zh-CN" altLang="en-US" sz="1400" b="0" i="0" kern="1200" dirty="0">
                          <a:solidFill>
                            <a:schemeClr val="dk1"/>
                          </a:solidFill>
                          <a:effectLst/>
                          <a:latin typeface="+mn-lt"/>
                          <a:ea typeface="+mn-ea"/>
                          <a:cs typeface="+mn-cs"/>
                        </a:rPr>
                        <a:t>；特征空间维度很高时，</a:t>
                      </a:r>
                      <a:r>
                        <a:rPr lang="en-US" altLang="zh-CN" sz="1400" b="0" i="0" kern="1200" dirty="0">
                          <a:solidFill>
                            <a:schemeClr val="dk1"/>
                          </a:solidFill>
                          <a:effectLst/>
                          <a:latin typeface="+mn-lt"/>
                          <a:ea typeface="+mn-ea"/>
                          <a:cs typeface="+mn-cs"/>
                        </a:rPr>
                        <a:t>SVM</a:t>
                      </a:r>
                      <a:r>
                        <a:rPr lang="zh-CN" altLang="en-US" sz="1400" b="0" i="0" kern="1200" dirty="0">
                          <a:solidFill>
                            <a:schemeClr val="dk1"/>
                          </a:solidFill>
                          <a:effectLst/>
                          <a:latin typeface="+mn-lt"/>
                          <a:ea typeface="+mn-ea"/>
                          <a:cs typeface="+mn-cs"/>
                        </a:rPr>
                        <a:t>在分类中的效果较好</a:t>
                      </a:r>
                      <a:r>
                        <a:rPr lang="zh-CN" altLang="en-US" sz="1400" b="0" i="0" kern="1200" dirty="0">
                          <a:solidFill>
                            <a:srgbClr val="D24132"/>
                          </a:solidFill>
                          <a:effectLst/>
                          <a:latin typeface="+mn-lt"/>
                          <a:ea typeface="+mn-ea"/>
                          <a:cs typeface="+mn-cs"/>
                        </a:rPr>
                        <a:t>（可用于项目效能评估）</a:t>
                      </a:r>
                      <a:endParaRPr lang="zh-CN" altLang="en-US" sz="1400" b="0" i="0" kern="1200" dirty="0">
                        <a:solidFill>
                          <a:srgbClr val="D24132"/>
                        </a:solidFill>
                        <a:effectLst/>
                        <a:latin typeface="+mn-lt"/>
                        <a:ea typeface="+mn-ea"/>
                        <a:cs typeface="+mn-cs"/>
                      </a:endParaRPr>
                    </a:p>
                  </a:txBody>
                  <a:tcPr anchor="ctr"/>
                </a:tc>
              </a:tr>
            </a:tbl>
          </a:graphicData>
        </a:graphic>
      </p:graphicFrame>
    </p:spTree>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duotone>
              <a:schemeClr val="accent6">
                <a:shade val="45000"/>
                <a:satMod val="135000"/>
              </a:schemeClr>
              <a:prstClr val="white"/>
            </a:duotone>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634975" y="478728"/>
            <a:ext cx="5832089" cy="5832089"/>
          </a:xfrm>
          <a:prstGeom prst="rect">
            <a:avLst/>
          </a:prstGeom>
          <a:noFill/>
          <a:effectLst/>
        </p:spPr>
      </p:pic>
      <p:grpSp>
        <p:nvGrpSpPr>
          <p:cNvPr id="15" name="组合 14"/>
          <p:cNvGrpSpPr/>
          <p:nvPr/>
        </p:nvGrpSpPr>
        <p:grpSpPr>
          <a:xfrm>
            <a:off x="0" y="224604"/>
            <a:ext cx="4994275" cy="480060"/>
            <a:chOff x="0" y="557"/>
            <a:chExt cx="7865" cy="756"/>
          </a:xfrm>
        </p:grpSpPr>
        <p:grpSp>
          <p:nvGrpSpPr>
            <p:cNvPr id="16" name="组合 15"/>
            <p:cNvGrpSpPr/>
            <p:nvPr/>
          </p:nvGrpSpPr>
          <p:grpSpPr>
            <a:xfrm>
              <a:off x="299" y="557"/>
              <a:ext cx="7566" cy="756"/>
              <a:chOff x="-442" y="540"/>
              <a:chExt cx="7566" cy="756"/>
            </a:xfrm>
          </p:grpSpPr>
          <p:grpSp>
            <p:nvGrpSpPr>
              <p:cNvPr id="18" name="组合 17"/>
              <p:cNvGrpSpPr/>
              <p:nvPr/>
            </p:nvGrpSpPr>
            <p:grpSpPr>
              <a:xfrm>
                <a:off x="-442" y="540"/>
                <a:ext cx="7566" cy="756"/>
                <a:chOff x="-426" y="540"/>
                <a:chExt cx="7298" cy="756"/>
              </a:xfrm>
            </p:grpSpPr>
            <p:sp>
              <p:nvSpPr>
                <p:cNvPr id="20" name="矩形 19"/>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数据深度</a:t>
                </a:r>
                <a:r>
                  <a:rPr lang="en-US" altLang="zh-CN" sz="2000" b="1" dirty="0">
                    <a:solidFill>
                      <a:schemeClr val="bg1"/>
                    </a:solidFill>
                    <a:sym typeface="+mn-ea"/>
                  </a:rPr>
                  <a:t>----</a:t>
                </a:r>
                <a:r>
                  <a:rPr lang="zh-CN" altLang="en-US" sz="2000" b="1" dirty="0">
                    <a:solidFill>
                      <a:schemeClr val="bg1"/>
                    </a:solidFill>
                    <a:sym typeface="+mn-ea"/>
                  </a:rPr>
                  <a:t>缺失值处理</a:t>
                </a:r>
                <a:endParaRPr lang="zh-CN" altLang="en-US" sz="2000" b="1" dirty="0">
                  <a:solidFill>
                    <a:schemeClr val="bg1"/>
                  </a:solidFill>
                </a:endParaRPr>
              </a:p>
            </p:txBody>
          </p:sp>
        </p:grpSp>
        <p:sp>
          <p:nvSpPr>
            <p:cNvPr id="17" name="矩形 16"/>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89865" y="438157"/>
            <a:ext cx="10017344" cy="6419843"/>
            <a:chOff x="483609" y="464316"/>
            <a:chExt cx="10017344" cy="6419843"/>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09" y="464316"/>
              <a:ext cx="10017344" cy="6419843"/>
            </a:xfrm>
            <a:prstGeom prst="rect">
              <a:avLst/>
            </a:prstGeom>
            <a:effectLst>
              <a:outerShdw blurRad="50800" dist="50800" dir="5400000" algn="ctr" rotWithShape="0">
                <a:schemeClr val="accent6">
                  <a:lumMod val="20000"/>
                  <a:lumOff val="80000"/>
                </a:schemeClr>
              </a:outerShdw>
            </a:effectLst>
          </p:spPr>
        </p:pic>
        <p:sp>
          <p:nvSpPr>
            <p:cNvPr id="22" name="圆角矩形 21"/>
            <p:cNvSpPr/>
            <p:nvPr/>
          </p:nvSpPr>
          <p:spPr>
            <a:xfrm>
              <a:off x="736974" y="3443101"/>
              <a:ext cx="1905000" cy="655955"/>
            </a:xfrm>
            <a:prstGeom prst="roundRect">
              <a:avLst/>
            </a:prstGeom>
            <a:noFill/>
            <a:ln w="38100">
              <a:solidFill>
                <a:srgbClr val="167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2"/>
          <a:stretch>
            <a:fillRect/>
          </a:stretch>
        </p:blipFill>
        <p:spPr>
          <a:xfrm>
            <a:off x="-640898" y="-356938"/>
            <a:ext cx="13368548" cy="7596482"/>
          </a:xfrm>
          <a:prstGeom prst="rect">
            <a:avLst/>
          </a:prstGeom>
        </p:spPr>
      </p:pic>
      <p:sp>
        <p:nvSpPr>
          <p:cNvPr id="5" name="矩形 4"/>
          <p:cNvSpPr/>
          <p:nvPr/>
        </p:nvSpPr>
        <p:spPr>
          <a:xfrm>
            <a:off x="0" y="1863398"/>
            <a:ext cx="12311016" cy="2800591"/>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a:off x="703121" y="2276389"/>
            <a:ext cx="1711468" cy="1989765"/>
          </a:xfrm>
          <a:custGeom>
            <a:avLst/>
            <a:gdLst>
              <a:gd name="T0" fmla="*/ 771 w 1519"/>
              <a:gd name="T1" fmla="*/ 1673 h 1766"/>
              <a:gd name="T2" fmla="*/ 70 w 1519"/>
              <a:gd name="T3" fmla="*/ 1278 h 1766"/>
              <a:gd name="T4" fmla="*/ 70 w 1519"/>
              <a:gd name="T5" fmla="*/ 488 h 1766"/>
              <a:gd name="T6" fmla="*/ 771 w 1519"/>
              <a:gd name="T7" fmla="*/ 93 h 1766"/>
              <a:gd name="T8" fmla="*/ 1449 w 1519"/>
              <a:gd name="T9" fmla="*/ 488 h 1766"/>
              <a:gd name="T10" fmla="*/ 1449 w 1519"/>
              <a:gd name="T11" fmla="*/ 1278 h 1766"/>
              <a:gd name="T12" fmla="*/ 771 w 1519"/>
              <a:gd name="T13" fmla="*/ 1673 h 1766"/>
              <a:gd name="T14" fmla="*/ 771 w 1519"/>
              <a:gd name="T15" fmla="*/ 0 h 1766"/>
              <a:gd name="T16" fmla="*/ 0 w 1519"/>
              <a:gd name="T17" fmla="*/ 441 h 1766"/>
              <a:gd name="T18" fmla="*/ 0 w 1519"/>
              <a:gd name="T19" fmla="*/ 1325 h 1766"/>
              <a:gd name="T20" fmla="*/ 771 w 1519"/>
              <a:gd name="T21" fmla="*/ 1766 h 1766"/>
              <a:gd name="T22" fmla="*/ 1519 w 1519"/>
              <a:gd name="T23" fmla="*/ 1325 h 1766"/>
              <a:gd name="T24" fmla="*/ 1519 w 1519"/>
              <a:gd name="T25" fmla="*/ 441 h 1766"/>
              <a:gd name="T26" fmla="*/ 771 w 1519"/>
              <a:gd name="T2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9" h="1766">
                <a:moveTo>
                  <a:pt x="771" y="1673"/>
                </a:moveTo>
                <a:lnTo>
                  <a:pt x="70" y="1278"/>
                </a:lnTo>
                <a:lnTo>
                  <a:pt x="70" y="488"/>
                </a:lnTo>
                <a:lnTo>
                  <a:pt x="771" y="93"/>
                </a:lnTo>
                <a:lnTo>
                  <a:pt x="1449" y="488"/>
                </a:lnTo>
                <a:lnTo>
                  <a:pt x="1449" y="1278"/>
                </a:lnTo>
                <a:lnTo>
                  <a:pt x="771" y="1673"/>
                </a:lnTo>
                <a:close/>
                <a:moveTo>
                  <a:pt x="771" y="0"/>
                </a:moveTo>
                <a:lnTo>
                  <a:pt x="0" y="441"/>
                </a:lnTo>
                <a:lnTo>
                  <a:pt x="0" y="1325"/>
                </a:lnTo>
                <a:lnTo>
                  <a:pt x="771" y="1766"/>
                </a:lnTo>
                <a:lnTo>
                  <a:pt x="1519" y="1325"/>
                </a:lnTo>
                <a:lnTo>
                  <a:pt x="1519" y="441"/>
                </a:lnTo>
                <a:lnTo>
                  <a:pt x="771"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7" name="直接连接符 6"/>
          <p:cNvCxnSpPr/>
          <p:nvPr/>
        </p:nvCxnSpPr>
        <p:spPr>
          <a:xfrm>
            <a:off x="-31068" y="4470400"/>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535184" y="2061029"/>
            <a:ext cx="4891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091623" y="2597209"/>
            <a:ext cx="3840480" cy="829945"/>
          </a:xfrm>
          <a:prstGeom prst="rect">
            <a:avLst/>
          </a:prstGeom>
          <a:noFill/>
        </p:spPr>
        <p:txBody>
          <a:bodyPr wrap="none" rtlCol="0">
            <a:spAutoFit/>
          </a:bodyPr>
          <a:lstStyle/>
          <a:p>
            <a:pPr algn="ctr"/>
            <a:r>
              <a:rPr lang="zh-CN" altLang="en-US" sz="4800" dirty="0">
                <a:solidFill>
                  <a:schemeClr val="bg1"/>
                </a:solidFill>
                <a:latin typeface="微软雅黑" panose="020B0503020204020204" pitchFamily="34" charset="-122"/>
                <a:ea typeface="微软雅黑" panose="020B0503020204020204" pitchFamily="34" charset="-122"/>
              </a:rPr>
              <a:t>行业痛点分析</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154443" y="3385266"/>
            <a:ext cx="5746115" cy="46037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ANALYSIS OF INDUSTRY PAIN POINTS</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206711" y="2521661"/>
            <a:ext cx="1840230" cy="175323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bg1"/>
                </a:solidFill>
              </a:rPr>
              <a:t>背景介绍</a:t>
            </a:r>
            <a:endParaRPr lang="en-US" altLang="zh-CN" dirty="0">
              <a:solidFill>
                <a:schemeClr val="bg1"/>
              </a:solidFill>
            </a:endParaRPr>
          </a:p>
          <a:p>
            <a:pPr marL="285750" indent="-285750">
              <a:lnSpc>
                <a:spcPct val="150000"/>
              </a:lnSpc>
              <a:buFont typeface="Arial" panose="020B0604020202020204" pitchFamily="34" charset="0"/>
              <a:buChar char="•"/>
            </a:pPr>
            <a:r>
              <a:rPr lang="zh-CN" altLang="en-US" dirty="0">
                <a:solidFill>
                  <a:schemeClr val="bg1"/>
                </a:solidFill>
              </a:rPr>
              <a:t>痛点分析</a:t>
            </a:r>
            <a:endParaRPr lang="en-US" altLang="zh-CN" dirty="0">
              <a:solidFill>
                <a:schemeClr val="bg1"/>
              </a:solidFill>
            </a:endParaRPr>
          </a:p>
          <a:p>
            <a:pPr marL="285750" indent="-285750">
              <a:lnSpc>
                <a:spcPct val="150000"/>
              </a:lnSpc>
              <a:buFont typeface="Arial" panose="020B0604020202020204" pitchFamily="34" charset="0"/>
              <a:buChar char="•"/>
            </a:pPr>
            <a:r>
              <a:rPr lang="zh-CN" altLang="en-US" dirty="0">
                <a:solidFill>
                  <a:schemeClr val="bg1"/>
                </a:solidFill>
              </a:rPr>
              <a:t>项目流转说明</a:t>
            </a:r>
            <a:endParaRPr lang="zh-CN" altLang="en-US" dirty="0">
              <a:solidFill>
                <a:schemeClr val="bg1"/>
              </a:solidFill>
            </a:endParaRPr>
          </a:p>
          <a:p>
            <a:pPr marL="285750" indent="-285750">
              <a:lnSpc>
                <a:spcPct val="150000"/>
              </a:lnSpc>
              <a:buFont typeface="Arial" panose="020B0604020202020204" pitchFamily="34" charset="0"/>
              <a:buChar char="•"/>
            </a:pPr>
            <a:r>
              <a:rPr lang="zh-CN" altLang="en-US" dirty="0">
                <a:solidFill>
                  <a:schemeClr val="bg1"/>
                </a:solidFill>
              </a:rPr>
              <a:t>问题症结分析</a:t>
            </a:r>
            <a:endParaRPr lang="zh-CN" altLang="en-US" dirty="0">
              <a:solidFill>
                <a:schemeClr val="bg1"/>
              </a:solidFill>
            </a:endParaRPr>
          </a:p>
        </p:txBody>
      </p:sp>
      <p:sp>
        <p:nvSpPr>
          <p:cNvPr id="9" name="矩形 8"/>
          <p:cNvSpPr/>
          <p:nvPr/>
        </p:nvSpPr>
        <p:spPr>
          <a:xfrm>
            <a:off x="1208882" y="2516184"/>
            <a:ext cx="614271" cy="1446550"/>
          </a:xfrm>
          <a:prstGeom prst="rect">
            <a:avLst/>
          </a:prstGeom>
        </p:spPr>
        <p:txBody>
          <a:bodyPr wrap="none">
            <a:spAutoFit/>
          </a:bodyPr>
          <a:lstStyle/>
          <a:p>
            <a:pPr algn="ctr"/>
            <a:r>
              <a:rPr lang="en-US" altLang="zh-CN" sz="8800" dirty="0">
                <a:solidFill>
                  <a:schemeClr val="bg1"/>
                </a:solidFill>
                <a:latin typeface="Impact" panose="020B0806030902050204" pitchFamily="34" charset="0"/>
              </a:rPr>
              <a:t>1</a:t>
            </a:r>
            <a:endParaRPr lang="zh-CN" altLang="en-US" sz="8800" dirty="0">
              <a:solidFill>
                <a:schemeClr val="bg1"/>
              </a:solidFill>
              <a:latin typeface="Impact" panose="020B0806030902050204" pitchFamily="34" charset="0"/>
            </a:endParaRPr>
          </a:p>
        </p:txBody>
      </p:sp>
      <p:sp>
        <p:nvSpPr>
          <p:cNvPr id="10" name="文本框 9"/>
          <p:cNvSpPr txBox="1"/>
          <p:nvPr/>
        </p:nvSpPr>
        <p:spPr>
          <a:xfrm>
            <a:off x="585175" y="3597863"/>
            <a:ext cx="1947360" cy="461665"/>
          </a:xfrm>
          <a:prstGeom prst="rect">
            <a:avLst/>
          </a:prstGeom>
          <a:solidFill>
            <a:srgbClr val="303C41"/>
          </a:solidFill>
        </p:spPr>
        <p:txBody>
          <a:bodyPr wrap="square" rtlCol="0">
            <a:spAutoFit/>
          </a:bodyPr>
          <a:lstStyle/>
          <a:p>
            <a:pPr algn="dist"/>
            <a:r>
              <a:rPr lang="en-US" altLang="zh-CN" sz="2400" dirty="0">
                <a:solidFill>
                  <a:schemeClr val="bg1"/>
                </a:solidFill>
              </a:rPr>
              <a:t>PART ONE</a:t>
            </a:r>
            <a:endParaRPr lang="zh-CN" altLang="en-US" sz="2400"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9865" y="1341120"/>
            <a:ext cx="5589270" cy="583565"/>
          </a:xfrm>
          <a:prstGeom prst="rect">
            <a:avLst/>
          </a:prstGeom>
          <a:noFill/>
        </p:spPr>
        <p:txBody>
          <a:bodyPr wrap="square" rtlCol="0">
            <a:spAutoFit/>
          </a:bodyPr>
          <a:lstStyle/>
          <a:p>
            <a:r>
              <a:rPr lang="en-US" altLang="zh-CN" sz="1600" dirty="0">
                <a:solidFill>
                  <a:schemeClr val="bg1">
                    <a:lumMod val="50000"/>
                  </a:schemeClr>
                </a:solidFill>
                <a:latin typeface="+mn-ea"/>
                <a:cs typeface="Levenim MT" pitchFamily="2" charset="-79"/>
                <a:sym typeface="+mn-ea"/>
              </a:rPr>
              <a:t>      </a:t>
            </a:r>
            <a:r>
              <a:rPr lang="zh-CN" altLang="en-US" sz="1600" dirty="0">
                <a:latin typeface="+mn-ea"/>
              </a:rPr>
              <a:t>随机森林模型可应用于</a:t>
            </a:r>
            <a:r>
              <a:rPr lang="zh-CN" altLang="en-US" sz="1600" dirty="0">
                <a:solidFill>
                  <a:srgbClr val="D24132"/>
                </a:solidFill>
                <a:latin typeface="+mn-ea"/>
              </a:rPr>
              <a:t>复杂维度</a:t>
            </a:r>
            <a:r>
              <a:rPr lang="zh-CN" altLang="en-US" sz="1600" dirty="0">
                <a:latin typeface="+mn-ea"/>
              </a:rPr>
              <a:t>的趋势分析预估，以及</a:t>
            </a:r>
            <a:r>
              <a:rPr lang="zh-CN" altLang="en-US" sz="1600" dirty="0">
                <a:solidFill>
                  <a:srgbClr val="D24132"/>
                </a:solidFill>
                <a:latin typeface="+mn-ea"/>
              </a:rPr>
              <a:t>多维度数据源中大量数据缺失的情况（例如政务数据）。</a:t>
            </a:r>
            <a:endParaRPr lang="zh-CN" altLang="en-US" sz="1600" dirty="0">
              <a:solidFill>
                <a:srgbClr val="D24132"/>
              </a:solidFill>
              <a:latin typeface="+mn-ea"/>
            </a:endParaRPr>
          </a:p>
        </p:txBody>
      </p:sp>
      <p:sp>
        <p:nvSpPr>
          <p:cNvPr id="2" name="Rectangle 1"/>
          <p:cNvSpPr>
            <a:spLocks noChangeArrowheads="1"/>
          </p:cNvSpPr>
          <p:nvPr/>
        </p:nvSpPr>
        <p:spPr bwMode="auto">
          <a:xfrm rot="10800000" flipV="1">
            <a:off x="275590" y="2307590"/>
            <a:ext cx="5442585" cy="8299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r>
              <a:rPr lang="en-US" altLang="zh-CN" sz="1600" dirty="0">
                <a:solidFill>
                  <a:schemeClr val="bg1">
                    <a:lumMod val="50000"/>
                  </a:schemeClr>
                </a:solidFill>
                <a:latin typeface="+mn-ea"/>
                <a:cs typeface="Levenim MT" pitchFamily="2" charset="-79"/>
                <a:sym typeface="+mn-ea"/>
              </a:rPr>
              <a:t>      </a:t>
            </a:r>
            <a:r>
              <a:rPr kumimoji="0" lang="zh-CN" altLang="zh-CN" sz="1600" b="0" i="0" u="none" strike="noStrike" cap="none" normalizeH="0" baseline="0" dirty="0">
                <a:ln>
                  <a:noFill/>
                </a:ln>
                <a:solidFill>
                  <a:srgbClr val="404040"/>
                </a:solidFill>
                <a:effectLst/>
                <a:latin typeface="+mn-ea"/>
              </a:rPr>
              <a:t>假设一个</a:t>
            </a:r>
            <a:r>
              <a:rPr kumimoji="0" lang="zh-CN" altLang="zh-CN" sz="1600" b="0" i="0" u="none" strike="noStrike" cap="none" normalizeH="0" baseline="0" dirty="0" smtClean="0">
                <a:ln>
                  <a:noFill/>
                </a:ln>
                <a:solidFill>
                  <a:srgbClr val="404040"/>
                </a:solidFill>
                <a:effectLst/>
                <a:latin typeface="+mn-ea"/>
              </a:rPr>
              <a:t>具有</a:t>
            </a:r>
            <a:r>
              <a:rPr kumimoji="0" lang="en-US" altLang="zh-CN" sz="1600" b="0" i="0" u="none" strike="noStrike" cap="none" normalizeH="0" baseline="0" dirty="0" smtClean="0">
                <a:ln>
                  <a:noFill/>
                </a:ln>
                <a:solidFill>
                  <a:srgbClr val="404040"/>
                </a:solidFill>
                <a:effectLst/>
                <a:latin typeface="+mn-ea"/>
              </a:rPr>
              <a:t> </a:t>
            </a:r>
            <a:r>
              <a:rPr lang="en-US" altLang="zh-CN" sz="1600" dirty="0" smtClean="0">
                <a:solidFill>
                  <a:srgbClr val="D24132"/>
                </a:solidFill>
                <a:latin typeface="+mn-ea"/>
              </a:rPr>
              <a:t>n</a:t>
            </a:r>
            <a:r>
              <a:rPr lang="en-US" altLang="zh-CN" sz="1600" dirty="0" smtClean="0">
                <a:solidFill>
                  <a:srgbClr val="FF0000"/>
                </a:solidFill>
                <a:latin typeface="+mn-ea"/>
              </a:rPr>
              <a:t> </a:t>
            </a:r>
            <a:r>
              <a:rPr kumimoji="0" lang="zh-CN" altLang="zh-CN" sz="1600" b="0" i="0" u="none" strike="noStrike" cap="none" normalizeH="0" baseline="0" dirty="0" smtClean="0">
                <a:ln>
                  <a:noFill/>
                </a:ln>
                <a:solidFill>
                  <a:srgbClr val="404040"/>
                </a:solidFill>
                <a:effectLst/>
                <a:latin typeface="+mn-ea"/>
              </a:rPr>
              <a:t>个</a:t>
            </a:r>
            <a:r>
              <a:rPr kumimoji="0" lang="zh-CN" altLang="zh-CN" sz="1600" b="0" i="0" u="none" strike="noStrike" cap="none" normalizeH="0" baseline="0" dirty="0">
                <a:ln>
                  <a:noFill/>
                </a:ln>
                <a:solidFill>
                  <a:srgbClr val="404040"/>
                </a:solidFill>
                <a:effectLst/>
                <a:latin typeface="+mn-ea"/>
              </a:rPr>
              <a:t>特征的数据，</a:t>
            </a:r>
            <a:r>
              <a:rPr kumimoji="0" lang="zh-CN" altLang="zh-CN" sz="1600" b="0" i="0" u="none" strike="noStrike" cap="none" normalizeH="0" baseline="0" dirty="0" smtClean="0">
                <a:ln>
                  <a:noFill/>
                </a:ln>
                <a:solidFill>
                  <a:srgbClr val="404040"/>
                </a:solidFill>
                <a:effectLst/>
                <a:latin typeface="+mn-ea"/>
              </a:rPr>
              <a:t>特征</a:t>
            </a:r>
            <a:r>
              <a:rPr kumimoji="0" lang="en-US" altLang="zh-CN" sz="1600" b="0" i="0" u="none" strike="noStrike" cap="none" normalizeH="0" baseline="0" dirty="0" smtClean="0">
                <a:ln>
                  <a:noFill/>
                </a:ln>
                <a:solidFill>
                  <a:srgbClr val="404040"/>
                </a:solidFill>
                <a:effectLst/>
                <a:latin typeface="+mn-ea"/>
              </a:rPr>
              <a:t> </a:t>
            </a:r>
            <a:r>
              <a:rPr kumimoji="0" lang="zh-CN" altLang="zh-CN" sz="1600" b="0" i="0" u="none" strike="noStrike" cap="none" normalizeH="0" baseline="0" dirty="0" smtClean="0">
                <a:ln>
                  <a:noFill/>
                </a:ln>
                <a:solidFill>
                  <a:srgbClr val="404040"/>
                </a:solidFill>
                <a:effectLst/>
                <a:latin typeface="+mn-ea"/>
              </a:rPr>
              <a:t>T</a:t>
            </a:r>
            <a:r>
              <a:rPr kumimoji="0" lang="en-US" altLang="zh-CN" sz="1600" b="0" i="0" u="none" strike="noStrike" cap="none" normalizeH="0" baseline="0" dirty="0" smtClean="0">
                <a:ln>
                  <a:noFill/>
                </a:ln>
                <a:solidFill>
                  <a:srgbClr val="404040"/>
                </a:solidFill>
                <a:effectLst/>
                <a:latin typeface="+mn-ea"/>
              </a:rPr>
              <a:t> </a:t>
            </a:r>
            <a:r>
              <a:rPr kumimoji="0" lang="zh-CN" altLang="zh-CN" sz="1600" b="0" i="0" u="none" strike="noStrike" cap="none" normalizeH="0" baseline="0" dirty="0" smtClean="0">
                <a:ln>
                  <a:noFill/>
                </a:ln>
                <a:solidFill>
                  <a:srgbClr val="404040"/>
                </a:solidFill>
                <a:effectLst/>
                <a:latin typeface="+mn-ea"/>
              </a:rPr>
              <a:t>存在</a:t>
            </a:r>
            <a:r>
              <a:rPr kumimoji="0" lang="zh-CN" altLang="zh-CN" sz="1600" b="0" i="0" u="none" strike="noStrike" cap="none" normalizeH="0" baseline="0" dirty="0">
                <a:ln>
                  <a:noFill/>
                </a:ln>
                <a:solidFill>
                  <a:srgbClr val="404040"/>
                </a:solidFill>
                <a:effectLst/>
                <a:latin typeface="+mn-ea"/>
              </a:rPr>
              <a:t>缺失值</a:t>
            </a:r>
            <a:r>
              <a:rPr kumimoji="0" lang="en-US" altLang="zh-CN" sz="1600" b="1" i="0" u="none" strike="noStrike" cap="none" normalizeH="0" baseline="0" dirty="0">
                <a:ln>
                  <a:noFill/>
                </a:ln>
                <a:solidFill>
                  <a:srgbClr val="404040"/>
                </a:solidFill>
                <a:effectLst/>
                <a:latin typeface="+mn-ea"/>
              </a:rPr>
              <a:t>(</a:t>
            </a:r>
            <a:r>
              <a:rPr kumimoji="0" lang="zh-CN" altLang="zh-CN" sz="1600" b="1" i="0" u="none" strike="noStrike" cap="none" normalizeH="0" baseline="0" dirty="0">
                <a:ln>
                  <a:noFill/>
                </a:ln>
                <a:solidFill>
                  <a:srgbClr val="404040"/>
                </a:solidFill>
                <a:effectLst/>
                <a:latin typeface="+mn-ea"/>
              </a:rPr>
              <a:t>大量缺失更适合</a:t>
            </a:r>
            <a:r>
              <a:rPr kumimoji="0" lang="en-US" altLang="zh-CN" sz="1600" b="1" i="0" u="none" strike="noStrike" cap="none" normalizeH="0" baseline="0" dirty="0">
                <a:ln>
                  <a:noFill/>
                </a:ln>
                <a:solidFill>
                  <a:srgbClr val="404040"/>
                </a:solidFill>
                <a:effectLst/>
                <a:latin typeface="+mn-ea"/>
              </a:rPr>
              <a:t>)</a:t>
            </a:r>
            <a:r>
              <a:rPr kumimoji="0" lang="zh-CN" altLang="zh-CN" sz="1600" b="0" i="0" u="none" strike="noStrike" cap="none" normalizeH="0" baseline="0" dirty="0">
                <a:ln>
                  <a:noFill/>
                </a:ln>
                <a:solidFill>
                  <a:srgbClr val="404040"/>
                </a:solidFill>
                <a:effectLst/>
                <a:latin typeface="+mn-ea"/>
              </a:rPr>
              <a:t>，</a:t>
            </a:r>
            <a:r>
              <a:rPr kumimoji="0" lang="zh-CN" altLang="zh-CN" sz="1600" b="0" i="0" u="none" strike="noStrike" cap="none" normalizeH="0" baseline="0" dirty="0" smtClean="0">
                <a:ln>
                  <a:noFill/>
                </a:ln>
                <a:solidFill>
                  <a:srgbClr val="404040"/>
                </a:solidFill>
                <a:effectLst/>
                <a:latin typeface="+mn-ea"/>
              </a:rPr>
              <a:t>把</a:t>
            </a:r>
            <a:r>
              <a:rPr kumimoji="0" lang="en-US" altLang="zh-CN" sz="1600" b="0" i="0" u="none" strike="noStrike" cap="none" normalizeH="0" baseline="0" dirty="0" smtClean="0">
                <a:ln>
                  <a:noFill/>
                </a:ln>
                <a:solidFill>
                  <a:srgbClr val="404040"/>
                </a:solidFill>
                <a:effectLst/>
                <a:latin typeface="+mn-ea"/>
              </a:rPr>
              <a:t> </a:t>
            </a:r>
            <a:r>
              <a:rPr kumimoji="0" lang="zh-CN" altLang="zh-CN" sz="1600" b="0" i="0" u="none" strike="noStrike" cap="none" normalizeH="0" baseline="0" dirty="0" smtClean="0">
                <a:ln>
                  <a:noFill/>
                </a:ln>
                <a:solidFill>
                  <a:srgbClr val="404040"/>
                </a:solidFill>
                <a:effectLst/>
                <a:latin typeface="+mn-ea"/>
              </a:rPr>
              <a:t>T</a:t>
            </a:r>
            <a:r>
              <a:rPr kumimoji="0" lang="en-US" altLang="zh-CN" sz="1600" b="0" i="0" u="none" strike="noStrike" cap="none" normalizeH="0" baseline="0" dirty="0" smtClean="0">
                <a:ln>
                  <a:noFill/>
                </a:ln>
                <a:solidFill>
                  <a:srgbClr val="404040"/>
                </a:solidFill>
                <a:effectLst/>
                <a:latin typeface="+mn-ea"/>
              </a:rPr>
              <a:t> </a:t>
            </a:r>
            <a:r>
              <a:rPr kumimoji="0" lang="zh-CN" altLang="zh-CN" sz="1600" b="0" i="0" u="none" strike="noStrike" cap="none" normalizeH="0" baseline="0" dirty="0" smtClean="0">
                <a:ln>
                  <a:noFill/>
                </a:ln>
                <a:solidFill>
                  <a:srgbClr val="404040"/>
                </a:solidFill>
                <a:effectLst/>
                <a:latin typeface="+mn-ea"/>
              </a:rPr>
              <a:t>当做</a:t>
            </a:r>
            <a:r>
              <a:rPr kumimoji="0" lang="zh-CN" altLang="zh-CN" sz="1600" b="0" i="0" u="none" strike="noStrike" cap="none" normalizeH="0" baseline="0" dirty="0">
                <a:ln>
                  <a:noFill/>
                </a:ln>
                <a:solidFill>
                  <a:srgbClr val="404040"/>
                </a:solidFill>
                <a:effectLst/>
                <a:latin typeface="+mn-ea"/>
              </a:rPr>
              <a:t>是标签，</a:t>
            </a:r>
            <a:r>
              <a:rPr kumimoji="0" lang="zh-CN" altLang="zh-CN" sz="1600" b="1" i="0" u="none" strike="noStrike" cap="none" normalizeH="0" baseline="0" dirty="0">
                <a:ln>
                  <a:noFill/>
                </a:ln>
                <a:solidFill>
                  <a:srgbClr val="404040"/>
                </a:solidFill>
                <a:effectLst/>
                <a:latin typeface="+mn-ea"/>
              </a:rPr>
              <a:t>其他</a:t>
            </a:r>
            <a:r>
              <a:rPr kumimoji="0" lang="zh-CN" altLang="zh-CN" sz="1600" b="1" i="0" u="none" strike="noStrike" cap="none" normalizeH="0" baseline="0" dirty="0" smtClean="0">
                <a:ln>
                  <a:noFill/>
                </a:ln>
                <a:solidFill>
                  <a:srgbClr val="404040"/>
                </a:solidFill>
                <a:effectLst/>
                <a:latin typeface="+mn-ea"/>
              </a:rPr>
              <a:t>的</a:t>
            </a:r>
            <a:r>
              <a:rPr kumimoji="0" lang="en-US" altLang="zh-CN" sz="1600" b="1" i="0" u="none" strike="noStrike" cap="none" normalizeH="0" baseline="0" dirty="0" smtClean="0">
                <a:ln>
                  <a:noFill/>
                </a:ln>
                <a:solidFill>
                  <a:srgbClr val="404040"/>
                </a:solidFill>
                <a:effectLst/>
                <a:latin typeface="+mn-ea"/>
              </a:rPr>
              <a:t> </a:t>
            </a:r>
            <a:r>
              <a:rPr kumimoji="0" lang="zh-CN" altLang="zh-CN" sz="1600" b="1" i="0" u="none" strike="noStrike" cap="none" normalizeH="0" baseline="0" dirty="0" smtClean="0">
                <a:ln>
                  <a:noFill/>
                </a:ln>
                <a:solidFill>
                  <a:srgbClr val="404040"/>
                </a:solidFill>
                <a:effectLst/>
                <a:latin typeface="+mn-ea"/>
              </a:rPr>
              <a:t>n</a:t>
            </a:r>
            <a:r>
              <a:rPr kumimoji="0" lang="zh-CN" altLang="zh-CN" sz="1600" b="1" i="0" u="none" strike="noStrike" cap="none" normalizeH="0" baseline="0" dirty="0">
                <a:ln>
                  <a:noFill/>
                </a:ln>
                <a:solidFill>
                  <a:srgbClr val="404040"/>
                </a:solidFill>
                <a:effectLst/>
                <a:latin typeface="+mn-ea"/>
              </a:rPr>
              <a:t>-1个特征和原来的数据看作是新的特征矩阵</a:t>
            </a:r>
            <a:r>
              <a:rPr kumimoji="0" lang="zh-CN" altLang="zh-CN" sz="1600" b="0" i="0" u="none" strike="noStrike" cap="none" normalizeH="0" baseline="0" dirty="0">
                <a:ln>
                  <a:noFill/>
                </a:ln>
                <a:solidFill>
                  <a:srgbClr val="404040"/>
                </a:solidFill>
                <a:effectLst/>
                <a:latin typeface="+mn-ea"/>
              </a:rPr>
              <a:t>，具体数据解释为：</a:t>
            </a:r>
            <a:r>
              <a:rPr kumimoji="0" lang="zh-CN" altLang="zh-CN" sz="700" b="0" i="0" u="none" strike="noStrike" cap="none" normalizeH="0" baseline="0" dirty="0">
                <a:ln>
                  <a:noFill/>
                </a:ln>
                <a:solidFill>
                  <a:schemeClr val="tx1"/>
                </a:solidFill>
                <a:effectLst/>
                <a:latin typeface="+mn-ea"/>
              </a:rPr>
              <a:t> </a:t>
            </a:r>
            <a:endParaRPr kumimoji="0" lang="zh-CN" altLang="zh-CN" sz="700" b="0" i="0" u="none" strike="noStrike" cap="none" normalizeH="0" baseline="0" dirty="0">
              <a:ln>
                <a:noFill/>
              </a:ln>
              <a:solidFill>
                <a:schemeClr val="tx1"/>
              </a:solidFill>
              <a:effectLst/>
              <a:latin typeface="+mn-ea"/>
            </a:endParaRPr>
          </a:p>
        </p:txBody>
      </p:sp>
      <p:pic>
        <p:nvPicPr>
          <p:cNvPr id="8" name="图片 7"/>
          <p:cNvPicPr>
            <a:picLocks noChangeAspect="1"/>
          </p:cNvPicPr>
          <p:nvPr/>
        </p:nvPicPr>
        <p:blipFill>
          <a:blip r:embed="rId1"/>
          <a:srcRect r="-178"/>
          <a:stretch>
            <a:fillRect/>
          </a:stretch>
        </p:blipFill>
        <p:spPr>
          <a:xfrm>
            <a:off x="480060" y="3932555"/>
            <a:ext cx="5370131" cy="1899285"/>
          </a:xfrm>
          <a:prstGeom prst="rect">
            <a:avLst/>
          </a:prstGeom>
          <a:ln w="12700">
            <a:solidFill>
              <a:schemeClr val="tx1">
                <a:lumMod val="85000"/>
                <a:lumOff val="15000"/>
              </a:schemeClr>
            </a:solidFill>
          </a:ln>
        </p:spPr>
      </p:pic>
      <p:grpSp>
        <p:nvGrpSpPr>
          <p:cNvPr id="15" name="组合 14"/>
          <p:cNvGrpSpPr/>
          <p:nvPr/>
        </p:nvGrpSpPr>
        <p:grpSpPr>
          <a:xfrm>
            <a:off x="0" y="224604"/>
            <a:ext cx="4994275" cy="480060"/>
            <a:chOff x="0" y="557"/>
            <a:chExt cx="7865" cy="756"/>
          </a:xfrm>
        </p:grpSpPr>
        <p:grpSp>
          <p:nvGrpSpPr>
            <p:cNvPr id="16" name="组合 15"/>
            <p:cNvGrpSpPr/>
            <p:nvPr/>
          </p:nvGrpSpPr>
          <p:grpSpPr>
            <a:xfrm>
              <a:off x="299" y="557"/>
              <a:ext cx="7566" cy="756"/>
              <a:chOff x="-442" y="540"/>
              <a:chExt cx="7566" cy="756"/>
            </a:xfrm>
          </p:grpSpPr>
          <p:grpSp>
            <p:nvGrpSpPr>
              <p:cNvPr id="18" name="组合 17"/>
              <p:cNvGrpSpPr/>
              <p:nvPr/>
            </p:nvGrpSpPr>
            <p:grpSpPr>
              <a:xfrm>
                <a:off x="-442" y="540"/>
                <a:ext cx="7566" cy="756"/>
                <a:chOff x="-426" y="540"/>
                <a:chExt cx="7298" cy="756"/>
              </a:xfrm>
            </p:grpSpPr>
            <p:sp>
              <p:nvSpPr>
                <p:cNvPr id="20" name="矩形 19"/>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1" name="圆角矩形 20"/>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9" name="文本框 18"/>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latin typeface="+mn-ea"/>
                  </a:rPr>
                  <a:t>数据深度</a:t>
                </a:r>
                <a:r>
                  <a:rPr lang="en-US" altLang="zh-CN" sz="2000" b="1" dirty="0">
                    <a:solidFill>
                      <a:schemeClr val="bg1"/>
                    </a:solidFill>
                    <a:latin typeface="+mn-ea"/>
                    <a:sym typeface="+mn-ea"/>
                  </a:rPr>
                  <a:t>----</a:t>
                </a:r>
                <a:r>
                  <a:rPr lang="zh-CN" altLang="en-US" sz="2000" b="1" dirty="0">
                    <a:solidFill>
                      <a:schemeClr val="bg1"/>
                    </a:solidFill>
                    <a:latin typeface="+mn-ea"/>
                    <a:sym typeface="+mn-ea"/>
                  </a:rPr>
                  <a:t>随机森林补缺失值</a:t>
                </a:r>
                <a:endParaRPr lang="zh-CN" altLang="en-US" sz="2000" b="1" dirty="0">
                  <a:solidFill>
                    <a:schemeClr val="bg1"/>
                  </a:solidFill>
                  <a:latin typeface="+mn-ea"/>
                  <a:sym typeface="+mn-ea"/>
                </a:endParaRPr>
              </a:p>
            </p:txBody>
          </p:sp>
        </p:grpSp>
        <p:sp>
          <p:nvSpPr>
            <p:cNvPr id="17" name="矩形 16"/>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2" name="文本框 21"/>
          <p:cNvSpPr txBox="1"/>
          <p:nvPr/>
        </p:nvSpPr>
        <p:spPr>
          <a:xfrm>
            <a:off x="6494145" y="581660"/>
            <a:ext cx="5645785" cy="5662295"/>
          </a:xfrm>
          <a:prstGeom prst="rect">
            <a:avLst/>
          </a:prstGeom>
          <a:noFill/>
        </p:spPr>
        <p:txBody>
          <a:bodyPr wrap="square">
            <a:spAutoFit/>
          </a:bodyPr>
          <a:lstStyle/>
          <a:p>
            <a:r>
              <a:rPr lang="zh-CN" altLang="en-US" sz="1400" b="1" dirty="0">
                <a:solidFill>
                  <a:srgbClr val="377790"/>
                </a:solidFill>
                <a:latin typeface="+mn-ea"/>
              </a:rPr>
              <a:t>具体实现：</a:t>
            </a:r>
            <a:endParaRPr lang="en-US" altLang="zh-CN" sz="1400" b="1" dirty="0">
              <a:solidFill>
                <a:srgbClr val="377790"/>
              </a:solidFill>
              <a:latin typeface="+mn-ea"/>
            </a:endParaRPr>
          </a:p>
          <a:p>
            <a:endParaRPr lang="en-US" altLang="zh-CN" sz="1200" b="1" dirty="0">
              <a:solidFill>
                <a:srgbClr val="377790"/>
              </a:solidFill>
              <a:latin typeface="+mn-ea"/>
            </a:endParaRPr>
          </a:p>
          <a:p>
            <a:r>
              <a:rPr lang="en-US" altLang="zh-CN" sz="1200" b="1" dirty="0">
                <a:solidFill>
                  <a:srgbClr val="377790"/>
                </a:solidFill>
                <a:latin typeface="+mn-ea"/>
              </a:rPr>
              <a:t>1. </a:t>
            </a:r>
            <a:r>
              <a:rPr lang="zh-CN" altLang="en-US" sz="1200" b="1" dirty="0">
                <a:solidFill>
                  <a:srgbClr val="377790"/>
                </a:solidFill>
                <a:latin typeface="+mn-ea"/>
              </a:rPr>
              <a:t>构建新的特征矩阵和新标签</a:t>
            </a:r>
            <a:endParaRPr lang="zh-CN" altLang="en-US" sz="1200" b="1" dirty="0">
              <a:solidFill>
                <a:srgbClr val="377790"/>
              </a:solidFill>
              <a:latin typeface="+mn-ea"/>
            </a:endParaRPr>
          </a:p>
          <a:p>
            <a:r>
              <a:rPr lang="zh-CN" altLang="en-US" sz="1200" dirty="0">
                <a:latin typeface="+mn-ea"/>
              </a:rPr>
              <a:t>    </a:t>
            </a:r>
            <a:r>
              <a:rPr lang="en-US" altLang="zh-CN" sz="1200" dirty="0">
                <a:latin typeface="Times New Roman" panose="02020603050405020304" pitchFamily="18" charset="0"/>
                <a:cs typeface="Times New Roman" panose="02020603050405020304" pitchFamily="18" charset="0"/>
              </a:rPr>
              <a:t>df = </a:t>
            </a:r>
            <a:r>
              <a:rPr lang="en-US" altLang="zh-CN" sz="1200" dirty="0" err="1">
                <a:latin typeface="Times New Roman" panose="02020603050405020304" pitchFamily="18" charset="0"/>
                <a:cs typeface="Times New Roman" panose="02020603050405020304" pitchFamily="18" charset="0"/>
              </a:rPr>
              <a:t>X_missing_reg</a:t>
            </a:r>
            <a:r>
              <a:rPr lang="en-US" altLang="zh-CN" sz="1200" dirty="0">
                <a:latin typeface="Times New Roman" panose="02020603050405020304" pitchFamily="18" charset="0"/>
                <a:cs typeface="Times New Roman" panose="02020603050405020304" pitchFamily="18" charset="0"/>
              </a:rPr>
              <a:t>   # </a:t>
            </a:r>
            <a:r>
              <a:rPr lang="zh-CN" altLang="en-US" sz="1200" dirty="0">
                <a:latin typeface="Times New Roman" panose="02020603050405020304" pitchFamily="18" charset="0"/>
                <a:cs typeface="Times New Roman" panose="02020603050405020304" pitchFamily="18" charset="0"/>
              </a:rPr>
              <a:t>所有的操作都在</a:t>
            </a:r>
            <a:r>
              <a:rPr lang="en-US" altLang="zh-CN" sz="1200" dirty="0">
                <a:latin typeface="Times New Roman" panose="02020603050405020304" pitchFamily="18" charset="0"/>
                <a:cs typeface="Times New Roman" panose="02020603050405020304" pitchFamily="18" charset="0"/>
              </a:rPr>
              <a:t>df</a:t>
            </a:r>
            <a:r>
              <a:rPr lang="zh-CN" altLang="en-US" sz="1200" dirty="0">
                <a:latin typeface="Times New Roman" panose="02020603050405020304" pitchFamily="18" charset="0"/>
                <a:cs typeface="Times New Roman" panose="02020603050405020304" pitchFamily="18" charset="0"/>
              </a:rPr>
              <a:t>上进行，只是最后得到的填充值作用在</a:t>
            </a:r>
            <a:r>
              <a:rPr lang="en-US" altLang="zh-CN" sz="1200" dirty="0" err="1">
                <a:latin typeface="Times New Roman" panose="02020603050405020304" pitchFamily="18" charset="0"/>
                <a:cs typeface="Times New Roman" panose="02020603050405020304" pitchFamily="18" charset="0"/>
              </a:rPr>
              <a:t>X_missing_reg</a:t>
            </a:r>
            <a:r>
              <a:rPr lang="zh-CN" altLang="en-US" sz="1200" dirty="0">
                <a:latin typeface="Times New Roman" panose="02020603050405020304" pitchFamily="18" charset="0"/>
                <a:cs typeface="Times New Roman" panose="02020603050405020304" pitchFamily="18" charset="0"/>
              </a:rPr>
              <a:t>上面</a:t>
            </a:r>
            <a:endParaRPr lang="zh-CN" altLang="en-US"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fillc</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df.iloc</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a:t>
            </a:r>
            <a:r>
              <a:rPr lang="en-US" altLang="zh-CN" sz="1200" dirty="0">
                <a:latin typeface="Times New Roman" panose="02020603050405020304" pitchFamily="18" charset="0"/>
                <a:cs typeface="Times New Roman" panose="02020603050405020304" pitchFamily="18" charset="0"/>
              </a:rPr>
              <a:t>]   # </a:t>
            </a:r>
            <a:r>
              <a:rPr lang="zh-CN" altLang="en-US" sz="1200" dirty="0">
                <a:latin typeface="Times New Roman" panose="02020603050405020304" pitchFamily="18" charset="0"/>
                <a:cs typeface="Times New Roman" panose="02020603050405020304" pitchFamily="18" charset="0"/>
              </a:rPr>
              <a:t>某个需要填充的列，索引为</a:t>
            </a:r>
            <a:r>
              <a:rPr lang="en-US" altLang="zh-CN" sz="1200" dirty="0" err="1">
                <a:latin typeface="Times New Roman" panose="02020603050405020304" pitchFamily="18" charset="0"/>
                <a:cs typeface="Times New Roman" panose="02020603050405020304" pitchFamily="18" charset="0"/>
              </a:rPr>
              <a:t>i</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en-US" altLang="zh-CN" sz="1200" dirty="0">
              <a:latin typeface="Times New Roman" panose="02020603050405020304" pitchFamily="18" charset="0"/>
              <a:cs typeface="Times New Roman" panose="02020603050405020304" pitchFamily="18" charset="0"/>
            </a:endParaRPr>
          </a:p>
          <a:p>
            <a:r>
              <a:rPr lang="en-US" altLang="zh-CN" sz="1200" b="1" dirty="0">
                <a:solidFill>
                  <a:srgbClr val="377790"/>
                </a:solidFill>
                <a:latin typeface="Times New Roman" panose="02020603050405020304" pitchFamily="18" charset="0"/>
                <a:cs typeface="Times New Roman" panose="02020603050405020304" pitchFamily="18" charset="0"/>
              </a:rPr>
              <a:t>2. </a:t>
            </a:r>
            <a:r>
              <a:rPr lang="zh-CN" altLang="en-US" sz="1200" b="1" dirty="0">
                <a:solidFill>
                  <a:srgbClr val="377790"/>
                </a:solidFill>
                <a:latin typeface="Times New Roman" panose="02020603050405020304" pitchFamily="18" charset="0"/>
                <a:cs typeface="Times New Roman" panose="02020603050405020304" pitchFamily="18" charset="0"/>
              </a:rPr>
              <a:t>没有被选中填充（</a:t>
            </a:r>
            <a:r>
              <a:rPr lang="en-US" altLang="zh-CN" sz="1200" b="1" dirty="0">
                <a:solidFill>
                  <a:srgbClr val="377790"/>
                </a:solidFill>
                <a:latin typeface="Times New Roman" panose="02020603050405020304" pitchFamily="18" charset="0"/>
                <a:cs typeface="Times New Roman" panose="02020603050405020304" pitchFamily="18" charset="0"/>
              </a:rPr>
              <a:t>!=</a:t>
            </a:r>
            <a:r>
              <a:rPr lang="zh-CN" altLang="en-US" sz="1200" b="1" dirty="0">
                <a:solidFill>
                  <a:srgbClr val="377790"/>
                </a:solidFill>
                <a:latin typeface="Times New Roman" panose="02020603050405020304" pitchFamily="18" charset="0"/>
                <a:cs typeface="Times New Roman" panose="02020603050405020304" pitchFamily="18" charset="0"/>
              </a:rPr>
              <a:t>）的特征与原始标签的连接起来；</a:t>
            </a:r>
            <a:r>
              <a:rPr lang="en-US" altLang="zh-CN" sz="1200" b="1" dirty="0">
                <a:solidFill>
                  <a:srgbClr val="377790"/>
                </a:solidFill>
                <a:latin typeface="Times New Roman" panose="02020603050405020304" pitchFamily="18" charset="0"/>
                <a:cs typeface="Times New Roman" panose="02020603050405020304" pitchFamily="18" charset="0"/>
              </a:rPr>
              <a:t>df</a:t>
            </a:r>
            <a:r>
              <a:rPr lang="zh-CN" altLang="en-US" sz="1200" b="1" dirty="0">
                <a:solidFill>
                  <a:srgbClr val="377790"/>
                </a:solidFill>
                <a:latin typeface="Times New Roman" panose="02020603050405020304" pitchFamily="18" charset="0"/>
                <a:cs typeface="Times New Roman" panose="02020603050405020304" pitchFamily="18" charset="0"/>
              </a:rPr>
              <a:t>就是新特征矩阵</a:t>
            </a:r>
            <a:endParaRPr lang="zh-CN" altLang="en-US" sz="1200" b="1" dirty="0">
              <a:solidFill>
                <a:srgbClr val="377790"/>
              </a:solidFill>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df = </a:t>
            </a:r>
            <a:r>
              <a:rPr lang="en-US" altLang="zh-CN" sz="1200" dirty="0" err="1">
                <a:latin typeface="Times New Roman" panose="02020603050405020304" pitchFamily="18" charset="0"/>
                <a:cs typeface="Times New Roman" panose="02020603050405020304" pitchFamily="18" charset="0"/>
              </a:rPr>
              <a:t>pd.concat</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df.iloc</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df.columns</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i</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pd.DataFrame</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y_full</a:t>
            </a:r>
            <a:r>
              <a:rPr lang="en-US" altLang="zh-CN" sz="1200" dirty="0">
                <a:latin typeface="Times New Roman" panose="02020603050405020304" pitchFamily="18" charset="0"/>
                <a:cs typeface="Times New Roman" panose="02020603050405020304" pitchFamily="18" charset="0"/>
              </a:rPr>
              <a:t>)], axis=1)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en-US" altLang="zh-CN" sz="1200" dirty="0">
              <a:latin typeface="Times New Roman" panose="02020603050405020304" pitchFamily="18" charset="0"/>
              <a:cs typeface="Times New Roman" panose="02020603050405020304" pitchFamily="18" charset="0"/>
            </a:endParaRPr>
          </a:p>
          <a:p>
            <a:r>
              <a:rPr lang="en-US" altLang="zh-CN" sz="1200" b="1" dirty="0">
                <a:solidFill>
                  <a:srgbClr val="377790"/>
                </a:solidFill>
                <a:latin typeface="Times New Roman" panose="02020603050405020304" pitchFamily="18" charset="0"/>
                <a:cs typeface="Times New Roman" panose="02020603050405020304" pitchFamily="18" charset="0"/>
              </a:rPr>
              <a:t>3. </a:t>
            </a:r>
            <a:r>
              <a:rPr lang="zh-CN" altLang="en-US" sz="1200" b="1" dirty="0">
                <a:solidFill>
                  <a:srgbClr val="377790"/>
                </a:solidFill>
                <a:latin typeface="Times New Roman" panose="02020603050405020304" pitchFamily="18" charset="0"/>
                <a:cs typeface="Times New Roman" panose="02020603050405020304" pitchFamily="18" charset="0"/>
              </a:rPr>
              <a:t>新的特征矩阵</a:t>
            </a:r>
            <a:r>
              <a:rPr lang="en-US" altLang="zh-CN" sz="1200" b="1" dirty="0">
                <a:solidFill>
                  <a:srgbClr val="377790"/>
                </a:solidFill>
                <a:latin typeface="Times New Roman" panose="02020603050405020304" pitchFamily="18" charset="0"/>
                <a:cs typeface="Times New Roman" panose="02020603050405020304" pitchFamily="18" charset="0"/>
              </a:rPr>
              <a:t>df</a:t>
            </a:r>
            <a:r>
              <a:rPr lang="zh-CN" altLang="en-US" sz="1200" b="1" dirty="0">
                <a:solidFill>
                  <a:srgbClr val="377790"/>
                </a:solidFill>
                <a:latin typeface="Times New Roman" panose="02020603050405020304" pitchFamily="18" charset="0"/>
                <a:cs typeface="Times New Roman" panose="02020603050405020304" pitchFamily="18" charset="0"/>
              </a:rPr>
              <a:t>中，对含有缺失值的列，进行</a:t>
            </a:r>
            <a:r>
              <a:rPr lang="en-US" altLang="zh-CN" sz="1200" b="1" dirty="0">
                <a:solidFill>
                  <a:srgbClr val="377790"/>
                </a:solidFill>
                <a:latin typeface="Times New Roman" panose="02020603050405020304" pitchFamily="18" charset="0"/>
                <a:cs typeface="Times New Roman" panose="02020603050405020304" pitchFamily="18" charset="0"/>
              </a:rPr>
              <a:t>0</a:t>
            </a:r>
            <a:r>
              <a:rPr lang="zh-CN" altLang="en-US" sz="1200" b="1" dirty="0">
                <a:solidFill>
                  <a:srgbClr val="377790"/>
                </a:solidFill>
                <a:latin typeface="Times New Roman" panose="02020603050405020304" pitchFamily="18" charset="0"/>
                <a:cs typeface="Times New Roman" panose="02020603050405020304" pitchFamily="18" charset="0"/>
              </a:rPr>
              <a:t>的填补</a:t>
            </a:r>
            <a:endParaRPr lang="zh-CN" altLang="en-US" sz="1200" b="1" dirty="0">
              <a:solidFill>
                <a:srgbClr val="377790"/>
              </a:solidFill>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检查是否有</a:t>
            </a:r>
            <a:r>
              <a:rPr lang="en-US" altLang="zh-CN" sz="1200" dirty="0">
                <a:latin typeface="Times New Roman" panose="02020603050405020304" pitchFamily="18" charset="0"/>
                <a:cs typeface="Times New Roman" panose="02020603050405020304" pitchFamily="18" charset="0"/>
              </a:rPr>
              <a:t>0 </a:t>
            </a:r>
            <a:r>
              <a:rPr lang="en-US" altLang="zh-CN" sz="1200" dirty="0" err="1">
                <a:latin typeface="Times New Roman" panose="02020603050405020304" pitchFamily="18" charset="0"/>
                <a:cs typeface="Times New Roman" panose="02020603050405020304" pitchFamily="18" charset="0"/>
              </a:rPr>
              <a:t>pd.DataFrame</a:t>
            </a:r>
            <a:r>
              <a:rPr lang="en-US" altLang="zh-CN" sz="1200" dirty="0">
                <a:latin typeface="Times New Roman" panose="02020603050405020304" pitchFamily="18" charset="0"/>
                <a:cs typeface="Times New Roman" panose="02020603050405020304" pitchFamily="18" charset="0"/>
              </a:rPr>
              <a:t>(df_0).</a:t>
            </a:r>
            <a:r>
              <a:rPr lang="en-US" altLang="zh-CN" sz="1200" dirty="0" err="1">
                <a:latin typeface="Times New Roman" panose="02020603050405020304" pitchFamily="18" charset="0"/>
                <a:cs typeface="Times New Roman" panose="02020603050405020304" pitchFamily="18" charset="0"/>
              </a:rPr>
              <a:t>isnull</a:t>
            </a:r>
            <a:r>
              <a:rPr lang="en-US" altLang="zh-CN" sz="1200" dirty="0">
                <a:latin typeface="Times New Roman" panose="02020603050405020304" pitchFamily="18" charset="0"/>
                <a:cs typeface="Times New Roman" panose="02020603050405020304" pitchFamily="18" charset="0"/>
              </a:rPr>
              <a:t>().sum()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df_0 = </a:t>
            </a:r>
            <a:r>
              <a:rPr lang="en-US" altLang="zh-CN" sz="1200" dirty="0" err="1">
                <a:latin typeface="Times New Roman" panose="02020603050405020304" pitchFamily="18" charset="0"/>
                <a:cs typeface="Times New Roman" panose="02020603050405020304" pitchFamily="18" charset="0"/>
              </a:rPr>
              <a:t>SimpleImputer</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missing_values</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np.nan</a:t>
            </a:r>
            <a:r>
              <a:rPr lang="en-US" altLang="zh-CN" sz="1200" dirty="0">
                <a:latin typeface="Times New Roman" panose="02020603050405020304" pitchFamily="18" charset="0"/>
                <a:cs typeface="Times New Roman" panose="02020603050405020304" pitchFamily="18" charset="0"/>
              </a:rPr>
              <a:t>, strategy='constant', </a:t>
            </a:r>
            <a:r>
              <a:rPr lang="en-US" altLang="zh-CN" sz="1200" dirty="0" err="1">
                <a:latin typeface="Times New Roman" panose="02020603050405020304" pitchFamily="18" charset="0"/>
                <a:cs typeface="Times New Roman" panose="02020603050405020304" pitchFamily="18" charset="0"/>
              </a:rPr>
              <a:t>fill_value</a:t>
            </a:r>
            <a:r>
              <a:rPr lang="en-US" altLang="zh-CN" sz="1200" dirty="0">
                <a:latin typeface="Times New Roman" panose="02020603050405020304" pitchFamily="18" charset="0"/>
                <a:cs typeface="Times New Roman" panose="02020603050405020304" pitchFamily="18" charset="0"/>
              </a:rPr>
              <a:t>=0).</a:t>
            </a:r>
            <a:r>
              <a:rPr lang="en-US" altLang="zh-CN" sz="1200" dirty="0" err="1">
                <a:latin typeface="Times New Roman" panose="02020603050405020304" pitchFamily="18" charset="0"/>
                <a:cs typeface="Times New Roman" panose="02020603050405020304" pitchFamily="18" charset="0"/>
              </a:rPr>
              <a:t>fit_transform</a:t>
            </a:r>
            <a:r>
              <a:rPr lang="en-US" altLang="zh-CN" sz="1200" dirty="0">
                <a:latin typeface="Times New Roman" panose="02020603050405020304" pitchFamily="18" charset="0"/>
                <a:cs typeface="Times New Roman" panose="02020603050405020304" pitchFamily="18" charset="0"/>
              </a:rPr>
              <a:t>(df)</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en-US" altLang="zh-CN" sz="1200" dirty="0">
              <a:latin typeface="Times New Roman" panose="02020603050405020304" pitchFamily="18" charset="0"/>
              <a:cs typeface="Times New Roman" panose="02020603050405020304" pitchFamily="18" charset="0"/>
            </a:endParaRPr>
          </a:p>
          <a:p>
            <a:r>
              <a:rPr lang="en-US" altLang="zh-CN" sz="1200" b="1" dirty="0">
                <a:solidFill>
                  <a:srgbClr val="377790"/>
                </a:solidFill>
                <a:latin typeface="Times New Roman" panose="02020603050405020304" pitchFamily="18" charset="0"/>
                <a:cs typeface="Times New Roman" panose="02020603050405020304" pitchFamily="18" charset="0"/>
              </a:rPr>
              <a:t>4. </a:t>
            </a:r>
            <a:r>
              <a:rPr lang="zh-CN" altLang="en-US" sz="1200" b="1" dirty="0">
                <a:solidFill>
                  <a:srgbClr val="377790"/>
                </a:solidFill>
                <a:latin typeface="Times New Roman" panose="02020603050405020304" pitchFamily="18" charset="0"/>
                <a:cs typeface="Times New Roman" panose="02020603050405020304" pitchFamily="18" charset="0"/>
              </a:rPr>
              <a:t>找出训练集和测试集</a:t>
            </a:r>
            <a:endParaRPr lang="zh-CN" altLang="en-US" sz="1200" b="1" dirty="0">
              <a:solidFill>
                <a:srgbClr val="377790"/>
              </a:solidFill>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ytrain</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fillc</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fillc.notnull</a:t>
            </a:r>
            <a:r>
              <a:rPr lang="en-US" altLang="zh-CN" sz="1200" dirty="0">
                <a:latin typeface="Times New Roman" panose="02020603050405020304" pitchFamily="18" charset="0"/>
                <a:cs typeface="Times New Roman" panose="02020603050405020304" pitchFamily="18" charset="0"/>
              </a:rPr>
              <a:t>()]  # </a:t>
            </a:r>
            <a:r>
              <a:rPr lang="zh-CN" altLang="en-US" sz="1200" dirty="0">
                <a:latin typeface="Times New Roman" panose="02020603050405020304" pitchFamily="18" charset="0"/>
                <a:cs typeface="Times New Roman" panose="02020603050405020304" pitchFamily="18" charset="0"/>
              </a:rPr>
              <a:t>被选中填充的特征矩阵</a:t>
            </a:r>
            <a:r>
              <a:rPr lang="en-US" altLang="zh-CN" sz="1200" dirty="0">
                <a:latin typeface="Times New Roman" panose="02020603050405020304" pitchFamily="18" charset="0"/>
                <a:cs typeface="Times New Roman" panose="02020603050405020304" pitchFamily="18" charset="0"/>
              </a:rPr>
              <a:t>T</a:t>
            </a:r>
            <a:r>
              <a:rPr lang="zh-CN" altLang="en-US" sz="1200" dirty="0">
                <a:latin typeface="Times New Roman" panose="02020603050405020304" pitchFamily="18" charset="0"/>
                <a:cs typeface="Times New Roman" panose="02020603050405020304" pitchFamily="18" charset="0"/>
              </a:rPr>
              <a:t>中的非空值</a:t>
            </a:r>
            <a:endParaRPr lang="zh-CN" altLang="en-US"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ytest</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fillc</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fillc.isnull</a:t>
            </a:r>
            <a:r>
              <a:rPr lang="en-US" altLang="zh-CN" sz="1200" dirty="0">
                <a:latin typeface="Times New Roman" panose="02020603050405020304" pitchFamily="18" charset="0"/>
                <a:cs typeface="Times New Roman" panose="02020603050405020304" pitchFamily="18" charset="0"/>
              </a:rPr>
              <a:t>()]  # </a:t>
            </a:r>
            <a:r>
              <a:rPr lang="zh-CN" altLang="en-US" sz="1200" dirty="0">
                <a:latin typeface="Times New Roman" panose="02020603050405020304" pitchFamily="18" charset="0"/>
                <a:cs typeface="Times New Roman" panose="02020603050405020304" pitchFamily="18" charset="0"/>
              </a:rPr>
              <a:t>被选中填充的特征矩阵</a:t>
            </a:r>
            <a:r>
              <a:rPr lang="en-US" altLang="zh-CN" sz="1200" dirty="0">
                <a:latin typeface="Times New Roman" panose="02020603050405020304" pitchFamily="18" charset="0"/>
                <a:cs typeface="Times New Roman" panose="02020603050405020304" pitchFamily="18" charset="0"/>
              </a:rPr>
              <a:t>T</a:t>
            </a:r>
            <a:r>
              <a:rPr lang="zh-CN" altLang="en-US" sz="1200" dirty="0">
                <a:latin typeface="Times New Roman" panose="02020603050405020304" pitchFamily="18" charset="0"/>
                <a:cs typeface="Times New Roman" panose="02020603050405020304" pitchFamily="18" charset="0"/>
              </a:rPr>
              <a:t>中的空值</a:t>
            </a:r>
            <a:endParaRPr lang="zh-CN" altLang="en-US"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Xtrain</a:t>
            </a:r>
            <a:r>
              <a:rPr lang="en-US" altLang="zh-CN" sz="1200" dirty="0">
                <a:latin typeface="Times New Roman" panose="02020603050405020304" pitchFamily="18" charset="0"/>
                <a:cs typeface="Times New Roman" panose="02020603050405020304" pitchFamily="18" charset="0"/>
              </a:rPr>
              <a:t> = df_0[</a:t>
            </a:r>
            <a:r>
              <a:rPr lang="en-US" altLang="zh-CN" sz="1200" dirty="0" err="1">
                <a:latin typeface="Times New Roman" panose="02020603050405020304" pitchFamily="18" charset="0"/>
                <a:cs typeface="Times New Roman" panose="02020603050405020304" pitchFamily="18" charset="0"/>
              </a:rPr>
              <a:t>ytrain.index</a:t>
            </a:r>
            <a:r>
              <a:rPr lang="en-US" altLang="zh-CN" sz="1200" dirty="0">
                <a:latin typeface="Times New Roman" panose="02020603050405020304" pitchFamily="18" charset="0"/>
                <a:cs typeface="Times New Roman" panose="02020603050405020304" pitchFamily="18" charset="0"/>
              </a:rPr>
              <a:t>, :]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 </a:t>
            </a:r>
            <a:r>
              <a:rPr lang="zh-CN" altLang="en-US" sz="1200" dirty="0">
                <a:latin typeface="Times New Roman" panose="02020603050405020304" pitchFamily="18" charset="0"/>
                <a:cs typeface="Times New Roman" panose="02020603050405020304" pitchFamily="18" charset="0"/>
              </a:rPr>
              <a:t>新特征矩阵上，被选出来要填充的特征的非空值对应的记录</a:t>
            </a:r>
            <a:endParaRPr lang="zh-CN" altLang="en-US"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Xtest</a:t>
            </a:r>
            <a:r>
              <a:rPr lang="en-US" altLang="zh-CN" sz="1200" dirty="0">
                <a:latin typeface="Times New Roman" panose="02020603050405020304" pitchFamily="18" charset="0"/>
                <a:cs typeface="Times New Roman" panose="02020603050405020304" pitchFamily="18" charset="0"/>
              </a:rPr>
              <a:t> = df_0[</a:t>
            </a:r>
            <a:r>
              <a:rPr lang="en-US" altLang="zh-CN" sz="1200" dirty="0" err="1">
                <a:latin typeface="Times New Roman" panose="02020603050405020304" pitchFamily="18" charset="0"/>
                <a:cs typeface="Times New Roman" panose="02020603050405020304" pitchFamily="18" charset="0"/>
              </a:rPr>
              <a:t>ytest.index</a:t>
            </a:r>
            <a:r>
              <a:rPr lang="en-US" altLang="zh-CN" sz="1200" dirty="0">
                <a:latin typeface="Times New Roman" panose="02020603050405020304" pitchFamily="18" charset="0"/>
                <a:cs typeface="Times New Roman" panose="02020603050405020304" pitchFamily="18" charset="0"/>
              </a:rPr>
              <a:t>, :]   # </a:t>
            </a:r>
            <a:r>
              <a:rPr lang="zh-CN" altLang="en-US" sz="1200" dirty="0">
                <a:latin typeface="Times New Roman" panose="02020603050405020304" pitchFamily="18" charset="0"/>
                <a:cs typeface="Times New Roman" panose="02020603050405020304" pitchFamily="18" charset="0"/>
              </a:rPr>
              <a:t>空值对应的记录</a:t>
            </a:r>
            <a:endParaRPr lang="zh-CN" altLang="en-US"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p>
            <a:r>
              <a:rPr lang="en-US" altLang="zh-CN" sz="1200" b="1" dirty="0">
                <a:solidFill>
                  <a:srgbClr val="377790"/>
                </a:solidFill>
                <a:latin typeface="Times New Roman" panose="02020603050405020304" pitchFamily="18" charset="0"/>
                <a:cs typeface="Times New Roman" panose="02020603050405020304" pitchFamily="18" charset="0"/>
              </a:rPr>
              <a:t>5. </a:t>
            </a:r>
            <a:r>
              <a:rPr lang="zh-CN" altLang="en-US" sz="1200" b="1" dirty="0">
                <a:solidFill>
                  <a:srgbClr val="377790"/>
                </a:solidFill>
                <a:latin typeface="Times New Roman" panose="02020603050405020304" pitchFamily="18" charset="0"/>
                <a:cs typeface="Times New Roman" panose="02020603050405020304" pitchFamily="18" charset="0"/>
              </a:rPr>
              <a:t>随机森林填充缺失值</a:t>
            </a:r>
            <a:endParaRPr lang="zh-CN" altLang="en-US" sz="1200" b="1" dirty="0">
              <a:solidFill>
                <a:srgbClr val="377790"/>
              </a:solidFill>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rfc</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RandomForestRegressor</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n_estimators</a:t>
            </a:r>
            <a:r>
              <a:rPr lang="en-US" altLang="zh-CN" sz="1200" dirty="0">
                <a:latin typeface="Times New Roman" panose="02020603050405020304" pitchFamily="18" charset="0"/>
                <a:cs typeface="Times New Roman" panose="02020603050405020304" pitchFamily="18" charset="0"/>
              </a:rPr>
              <a:t>=100)</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rfc</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rfc.fit</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Xtrain</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ytrain</a:t>
            </a:r>
            <a:r>
              <a:rPr lang="en-US" altLang="zh-CN" sz="1200" dirty="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y_predict</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rfc.predict</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Xtest</a:t>
            </a:r>
            <a:r>
              <a:rPr lang="en-US" altLang="zh-CN" sz="1200" dirty="0">
                <a:latin typeface="Times New Roman" panose="02020603050405020304" pitchFamily="18" charset="0"/>
                <a:cs typeface="Times New Roman" panose="02020603050405020304" pitchFamily="18" charset="0"/>
              </a:rPr>
              <a:t>)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 predict</a:t>
            </a:r>
            <a:r>
              <a:rPr lang="zh-CN" altLang="en-US" sz="1200" dirty="0">
                <a:latin typeface="Times New Roman" panose="02020603050405020304" pitchFamily="18" charset="0"/>
                <a:cs typeface="Times New Roman" panose="02020603050405020304" pitchFamily="18" charset="0"/>
              </a:rPr>
              <a:t>接口预测得到的结果就是用来填充空值的那些值</a:t>
            </a:r>
            <a:endParaRPr lang="zh-CN" altLang="en-US"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p>
            <a:r>
              <a:rPr lang="en-US" altLang="zh-CN" sz="1200" b="1" dirty="0">
                <a:solidFill>
                  <a:srgbClr val="377790"/>
                </a:solidFill>
                <a:latin typeface="Times New Roman" panose="02020603050405020304" pitchFamily="18" charset="0"/>
                <a:cs typeface="Times New Roman" panose="02020603050405020304" pitchFamily="18" charset="0"/>
              </a:rPr>
              <a:t>6. </a:t>
            </a:r>
            <a:r>
              <a:rPr lang="zh-CN" altLang="en-US" sz="1200" b="1" dirty="0">
                <a:solidFill>
                  <a:srgbClr val="377790"/>
                </a:solidFill>
                <a:latin typeface="Times New Roman" panose="02020603050405020304" pitchFamily="18" charset="0"/>
                <a:cs typeface="Times New Roman" panose="02020603050405020304" pitchFamily="18" charset="0"/>
              </a:rPr>
              <a:t>将填补好的特征返回到我们的原始特征矩阵中</a:t>
            </a:r>
            <a:endParaRPr lang="zh-CN" altLang="en-US" sz="1200" b="1" dirty="0">
              <a:solidFill>
                <a:srgbClr val="377790"/>
              </a:solidFill>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X_missing_reg.loc</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X_missing_reg.iloc</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isnull</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y_predict</a:t>
            </a:r>
            <a:endParaRPr lang="zh-CN" altLang="en-US" sz="1200" dirty="0">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6136979" y="264609"/>
            <a:ext cx="0" cy="6276340"/>
          </a:xfrm>
          <a:prstGeom prst="line">
            <a:avLst/>
          </a:prstGeom>
          <a:ln>
            <a:solidFill>
              <a:srgbClr val="167C9C"/>
            </a:solidFill>
          </a:ln>
        </p:spPr>
        <p:style>
          <a:lnRef idx="1">
            <a:schemeClr val="dk1"/>
          </a:lnRef>
          <a:fillRef idx="0">
            <a:schemeClr val="dk1"/>
          </a:fillRef>
          <a:effectRef idx="0">
            <a:schemeClr val="dk1"/>
          </a:effectRef>
          <a:fontRef idx="minor">
            <a:schemeClr val="tx1"/>
          </a:fontRef>
        </p:style>
      </p:cxnSp>
      <p:sp>
        <p:nvSpPr>
          <p:cNvPr id="24" name="矩形 23"/>
          <p:cNvSpPr/>
          <p:nvPr>
            <p:custDataLst>
              <p:tags r:id="rId2"/>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127547" y="2781036"/>
            <a:ext cx="9932629" cy="3693005"/>
          </a:xfrm>
          <a:prstGeom prst="rect">
            <a:avLst/>
          </a:prstGeom>
        </p:spPr>
      </p:pic>
      <p:sp>
        <p:nvSpPr>
          <p:cNvPr id="6" name="文本框 5"/>
          <p:cNvSpPr txBox="1"/>
          <p:nvPr/>
        </p:nvSpPr>
        <p:spPr>
          <a:xfrm>
            <a:off x="1271692" y="1340904"/>
            <a:ext cx="10031480" cy="922020"/>
          </a:xfrm>
          <a:prstGeom prst="rect">
            <a:avLst/>
          </a:prstGeom>
          <a:noFill/>
        </p:spPr>
        <p:txBody>
          <a:bodyPr wrap="square" rtlCol="0">
            <a:spAutoFit/>
          </a:bodyPr>
          <a:lstStyle/>
          <a:p>
            <a:r>
              <a:rPr lang="en-US" altLang="zh-CN" dirty="0">
                <a:solidFill>
                  <a:schemeClr val="bg1">
                    <a:lumMod val="50000"/>
                  </a:schemeClr>
                </a:solidFill>
                <a:latin typeface="+mn-ea"/>
                <a:cs typeface="Levenim MT" pitchFamily="2" charset="-79"/>
                <a:sym typeface="+mn-ea"/>
              </a:rPr>
              <a:t>      </a:t>
            </a:r>
            <a:r>
              <a:rPr lang="zh-CN" altLang="en-US" dirty="0">
                <a:latin typeface="微软雅黑" panose="020B0503020204020204" pitchFamily="34" charset="-122"/>
                <a:ea typeface="微软雅黑" panose="020B0503020204020204" pitchFamily="34" charset="-122"/>
              </a:rPr>
              <a:t>可做</a:t>
            </a:r>
            <a:r>
              <a:rPr lang="zh-CN" altLang="en-US" dirty="0">
                <a:solidFill>
                  <a:srgbClr val="D24132"/>
                </a:solidFill>
                <a:latin typeface="微软雅黑" panose="020B0503020204020204" pitchFamily="34" charset="-122"/>
                <a:ea typeface="微软雅黑" panose="020B0503020204020204" pitchFamily="34" charset="-122"/>
              </a:rPr>
              <a:t>跨领域宏观分析，例如本年度施工总量与贷款需求关系</a:t>
            </a:r>
            <a:r>
              <a:rPr lang="zh-CN" altLang="en-US" dirty="0">
                <a:latin typeface="微软雅黑" panose="020B0503020204020204" pitchFamily="34" charset="-122"/>
                <a:ea typeface="微软雅黑" panose="020B0503020204020204" pitchFamily="34" charset="-122"/>
              </a:rPr>
              <a:t>（跨领域宏观分析有非常重要功能，一方面客观反映地方民生经济的交叉影响，另一方面可扩充模型精准度并可产出宏观方向预测，例如受某房价影响预计会对</a:t>
            </a:r>
            <a:r>
              <a:rPr lang="zh-CN" altLang="en-US" dirty="0" smtClean="0">
                <a:latin typeface="微软雅黑" panose="020B0503020204020204" pitchFamily="34" charset="-122"/>
                <a:ea typeface="微软雅黑" panose="020B0503020204020204" pitchFamily="34" charset="-122"/>
              </a:rPr>
              <a:t>工程需求</a:t>
            </a:r>
            <a:r>
              <a:rPr lang="zh-CN" altLang="en-US" dirty="0">
                <a:latin typeface="微软雅黑" panose="020B0503020204020204" pitchFamily="34" charset="-122"/>
                <a:ea typeface="微软雅黑" panose="020B0503020204020204" pitchFamily="34" charset="-122"/>
              </a:rPr>
              <a:t>带来何种变化等）</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custDataLst>
              <p:tags r:id="rId2"/>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224604"/>
            <a:ext cx="4994275" cy="480060"/>
            <a:chOff x="0" y="557"/>
            <a:chExt cx="7865" cy="756"/>
          </a:xfrm>
        </p:grpSpPr>
        <p:grpSp>
          <p:nvGrpSpPr>
            <p:cNvPr id="10" name="组合 9"/>
            <p:cNvGrpSpPr/>
            <p:nvPr/>
          </p:nvGrpSpPr>
          <p:grpSpPr>
            <a:xfrm>
              <a:off x="299" y="557"/>
              <a:ext cx="7566" cy="756"/>
              <a:chOff x="-442" y="540"/>
              <a:chExt cx="7566" cy="756"/>
            </a:xfrm>
          </p:grpSpPr>
          <p:grpSp>
            <p:nvGrpSpPr>
              <p:cNvPr id="12" name="组合 11"/>
              <p:cNvGrpSpPr/>
              <p:nvPr/>
            </p:nvGrpSpPr>
            <p:grpSpPr>
              <a:xfrm>
                <a:off x="-442" y="540"/>
                <a:ext cx="7566" cy="756"/>
                <a:chOff x="-426" y="540"/>
                <a:chExt cx="7298" cy="756"/>
              </a:xfrm>
            </p:grpSpPr>
            <p:sp>
              <p:nvSpPr>
                <p:cNvPr id="14" name="矩形 13"/>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数据深度</a:t>
                </a:r>
                <a:r>
                  <a:rPr lang="en-US" altLang="zh-CN" sz="2000" b="1" dirty="0">
                    <a:solidFill>
                      <a:schemeClr val="bg1"/>
                    </a:solidFill>
                    <a:sym typeface="+mn-ea"/>
                  </a:rPr>
                  <a:t>----</a:t>
                </a:r>
                <a:r>
                  <a:rPr lang="zh-CN" altLang="en-US" sz="2000" b="1" dirty="0">
                    <a:solidFill>
                      <a:schemeClr val="bg1"/>
                    </a:solidFill>
                    <a:sym typeface="+mn-ea"/>
                  </a:rPr>
                  <a:t>行业趋势及关联度分析</a:t>
                </a:r>
                <a:endParaRPr lang="zh-CN" altLang="en-US" sz="2000" b="1" dirty="0">
                  <a:solidFill>
                    <a:schemeClr val="bg1"/>
                  </a:solidFill>
                  <a:sym typeface="+mn-ea"/>
                </a:endParaRPr>
              </a:p>
            </p:txBody>
          </p:sp>
        </p:grpSp>
        <p:sp>
          <p:nvSpPr>
            <p:cNvPr id="11" name="矩形 10"/>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ïśḻïḑe"/>
          <p:cNvSpPr txBox="1"/>
          <p:nvPr/>
        </p:nvSpPr>
        <p:spPr>
          <a:xfrm>
            <a:off x="581659" y="987425"/>
            <a:ext cx="10847388"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endParaRPr kumimoji="0" lang="en-US" b="1" i="0" u="none" strike="noStrike" kern="1200" cap="none" spc="0" normalizeH="0" baseline="0" noProof="0" dirty="0">
              <a:ln>
                <a:noFill/>
              </a:ln>
              <a:effectLst/>
              <a:uLnTx/>
              <a:uFillTx/>
              <a:latin typeface="+mn-ea"/>
            </a:endParaRPr>
          </a:p>
        </p:txBody>
      </p:sp>
      <p:sp>
        <p:nvSpPr>
          <p:cNvPr id="6" name="îslîḑe"/>
          <p:cNvSpPr txBox="1"/>
          <p:nvPr/>
        </p:nvSpPr>
        <p:spPr>
          <a:xfrm>
            <a:off x="6485890" y="857250"/>
            <a:ext cx="5240655" cy="51244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b="1" dirty="0">
                <a:latin typeface="+mn-ea"/>
              </a:rPr>
              <a:t>本产品面向对象主要为三类，使用对象四类。</a:t>
            </a:r>
            <a:endParaRPr lang="en-US" b="1" dirty="0">
              <a:latin typeface="+mn-ea"/>
            </a:endParaRPr>
          </a:p>
        </p:txBody>
      </p:sp>
      <p:grpSp>
        <p:nvGrpSpPr>
          <p:cNvPr id="14" name="íṥḷiḋe"/>
          <p:cNvGrpSpPr/>
          <p:nvPr/>
        </p:nvGrpSpPr>
        <p:grpSpPr>
          <a:xfrm>
            <a:off x="463419" y="3281315"/>
            <a:ext cx="2613676" cy="1272543"/>
            <a:chOff x="1039023" y="4648693"/>
            <a:chExt cx="2613676" cy="1272543"/>
          </a:xfrm>
        </p:grpSpPr>
        <p:sp>
          <p:nvSpPr>
            <p:cNvPr id="15" name="ïṡľïḋe"/>
            <p:cNvSpPr/>
            <p:nvPr/>
          </p:nvSpPr>
          <p:spPr>
            <a:xfrm>
              <a:off x="1039023" y="5268951"/>
              <a:ext cx="2613676" cy="652285"/>
            </a:xfrm>
            <a:prstGeom prst="roundRect">
              <a:avLst>
                <a:gd name="adj" fmla="val 50000"/>
              </a:avLst>
            </a:prstGeom>
            <a:solidFill>
              <a:schemeClr val="bg1">
                <a:lumMod val="95000"/>
              </a:schemeClr>
            </a:solidFill>
            <a:ln>
              <a:noFill/>
            </a:ln>
          </p:spPr>
          <p:txBody>
            <a:bodyPr wrap="none" lIns="91425" tIns="45700" rIns="91425" bIns="45700" anchor="ctr" anchorCtr="0">
              <a:noAutofit/>
            </a:bodyPr>
            <a:lstStyle/>
            <a:p>
              <a:pPr algn="ctr"/>
              <a:r>
                <a:rPr lang="zh-CN" altLang="en-US" sz="1400" b="1" dirty="0">
                  <a:solidFill>
                    <a:srgbClr val="167C9C"/>
                  </a:solidFill>
                </a:rPr>
                <a:t>银行等金融机构</a:t>
              </a:r>
              <a:endParaRPr lang="zh-CN" altLang="en-US" sz="1400" b="1" dirty="0">
                <a:solidFill>
                  <a:srgbClr val="167C9C"/>
                </a:solidFill>
              </a:endParaRPr>
            </a:p>
          </p:txBody>
        </p:sp>
        <p:sp>
          <p:nvSpPr>
            <p:cNvPr id="16" name="îṡlíḑe"/>
            <p:cNvSpPr/>
            <p:nvPr/>
          </p:nvSpPr>
          <p:spPr>
            <a:xfrm>
              <a:off x="1965741" y="4648693"/>
              <a:ext cx="760243" cy="620255"/>
            </a:xfrm>
            <a:custGeom>
              <a:avLst/>
              <a:gdLst>
                <a:gd name="connsiteX0" fmla="*/ 254168 w 760243"/>
                <a:gd name="connsiteY0" fmla="*/ 383536 h 620255"/>
                <a:gd name="connsiteX1" fmla="*/ 338992 w 760243"/>
                <a:gd name="connsiteY1" fmla="*/ 549580 h 620255"/>
                <a:gd name="connsiteX2" fmla="*/ 352081 w 760243"/>
                <a:gd name="connsiteY2" fmla="*/ 441438 h 620255"/>
                <a:gd name="connsiteX3" fmla="*/ 331023 w 760243"/>
                <a:gd name="connsiteY3" fmla="*/ 424408 h 620255"/>
                <a:gd name="connsiteX4" fmla="*/ 428650 w 760243"/>
                <a:gd name="connsiteY4" fmla="*/ 424408 h 620255"/>
                <a:gd name="connsiteX5" fmla="*/ 407585 w 760243"/>
                <a:gd name="connsiteY5" fmla="*/ 441438 h 620255"/>
                <a:gd name="connsiteX6" fmla="*/ 420966 w 760243"/>
                <a:gd name="connsiteY6" fmla="*/ 549580 h 620255"/>
                <a:gd name="connsiteX7" fmla="*/ 506069 w 760243"/>
                <a:gd name="connsiteY7" fmla="*/ 383536 h 620255"/>
                <a:gd name="connsiteX8" fmla="*/ 520013 w 760243"/>
                <a:gd name="connsiteY8" fmla="*/ 385523 h 620255"/>
                <a:gd name="connsiteX9" fmla="*/ 533678 w 760243"/>
                <a:gd name="connsiteY9" fmla="*/ 387793 h 620255"/>
                <a:gd name="connsiteX10" fmla="*/ 546767 w 760243"/>
                <a:gd name="connsiteY10" fmla="*/ 390348 h 620255"/>
                <a:gd name="connsiteX11" fmla="*/ 559577 w 760243"/>
                <a:gd name="connsiteY11" fmla="*/ 393187 h 620255"/>
                <a:gd name="connsiteX12" fmla="*/ 572102 w 760243"/>
                <a:gd name="connsiteY12" fmla="*/ 396307 h 620255"/>
                <a:gd name="connsiteX13" fmla="*/ 584627 w 760243"/>
                <a:gd name="connsiteY13" fmla="*/ 399430 h 620255"/>
                <a:gd name="connsiteX14" fmla="*/ 596297 w 760243"/>
                <a:gd name="connsiteY14" fmla="*/ 403403 h 620255"/>
                <a:gd name="connsiteX15" fmla="*/ 608245 w 760243"/>
                <a:gd name="connsiteY15" fmla="*/ 407378 h 620255"/>
                <a:gd name="connsiteX16" fmla="*/ 619636 w 760243"/>
                <a:gd name="connsiteY16" fmla="*/ 411635 h 620255"/>
                <a:gd name="connsiteX17" fmla="*/ 630736 w 760243"/>
                <a:gd name="connsiteY17" fmla="*/ 416176 h 620255"/>
                <a:gd name="connsiteX18" fmla="*/ 641265 w 760243"/>
                <a:gd name="connsiteY18" fmla="*/ 421285 h 620255"/>
                <a:gd name="connsiteX19" fmla="*/ 651224 w 760243"/>
                <a:gd name="connsiteY19" fmla="*/ 426679 h 620255"/>
                <a:gd name="connsiteX20" fmla="*/ 661475 w 760243"/>
                <a:gd name="connsiteY20" fmla="*/ 432356 h 620255"/>
                <a:gd name="connsiteX21" fmla="*/ 670864 w 760243"/>
                <a:gd name="connsiteY21" fmla="*/ 438315 h 620255"/>
                <a:gd name="connsiteX22" fmla="*/ 679974 w 760243"/>
                <a:gd name="connsiteY22" fmla="*/ 444845 h 620255"/>
                <a:gd name="connsiteX23" fmla="*/ 688514 w 760243"/>
                <a:gd name="connsiteY23" fmla="*/ 451941 h 620255"/>
                <a:gd name="connsiteX24" fmla="*/ 696769 w 760243"/>
                <a:gd name="connsiteY24" fmla="*/ 459036 h 620255"/>
                <a:gd name="connsiteX25" fmla="*/ 704454 w 760243"/>
                <a:gd name="connsiteY25" fmla="*/ 466416 h 620255"/>
                <a:gd name="connsiteX26" fmla="*/ 711569 w 760243"/>
                <a:gd name="connsiteY26" fmla="*/ 474648 h 620255"/>
                <a:gd name="connsiteX27" fmla="*/ 718968 w 760243"/>
                <a:gd name="connsiteY27" fmla="*/ 483162 h 620255"/>
                <a:gd name="connsiteX28" fmla="*/ 725228 w 760243"/>
                <a:gd name="connsiteY28" fmla="*/ 491962 h 620255"/>
                <a:gd name="connsiteX29" fmla="*/ 730923 w 760243"/>
                <a:gd name="connsiteY29" fmla="*/ 501329 h 620255"/>
                <a:gd name="connsiteX30" fmla="*/ 736334 w 760243"/>
                <a:gd name="connsiteY30" fmla="*/ 510979 h 620255"/>
                <a:gd name="connsiteX31" fmla="*/ 741452 w 760243"/>
                <a:gd name="connsiteY31" fmla="*/ 521197 h 620255"/>
                <a:gd name="connsiteX32" fmla="*/ 745723 w 760243"/>
                <a:gd name="connsiteY32" fmla="*/ 531982 h 620255"/>
                <a:gd name="connsiteX33" fmla="*/ 749137 w 760243"/>
                <a:gd name="connsiteY33" fmla="*/ 543053 h 620255"/>
                <a:gd name="connsiteX34" fmla="*/ 752273 w 760243"/>
                <a:gd name="connsiteY34" fmla="*/ 554689 h 620255"/>
                <a:gd name="connsiteX35" fmla="*/ 755118 w 760243"/>
                <a:gd name="connsiteY35" fmla="*/ 566894 h 620255"/>
                <a:gd name="connsiteX36" fmla="*/ 757392 w 760243"/>
                <a:gd name="connsiteY36" fmla="*/ 579383 h 620255"/>
                <a:gd name="connsiteX37" fmla="*/ 758818 w 760243"/>
                <a:gd name="connsiteY37" fmla="*/ 592441 h 620255"/>
                <a:gd name="connsiteX38" fmla="*/ 759958 w 760243"/>
                <a:gd name="connsiteY38" fmla="*/ 606064 h 620255"/>
                <a:gd name="connsiteX39" fmla="*/ 760243 w 760243"/>
                <a:gd name="connsiteY39" fmla="*/ 620255 h 620255"/>
                <a:gd name="connsiteX40" fmla="*/ 0 w 760243"/>
                <a:gd name="connsiteY40" fmla="*/ 620255 h 620255"/>
                <a:gd name="connsiteX41" fmla="*/ 279 w 760243"/>
                <a:gd name="connsiteY41" fmla="*/ 606064 h 620255"/>
                <a:gd name="connsiteX42" fmla="*/ 1419 w 760243"/>
                <a:gd name="connsiteY42" fmla="*/ 592441 h 620255"/>
                <a:gd name="connsiteX43" fmla="*/ 2845 w 760243"/>
                <a:gd name="connsiteY43" fmla="*/ 579383 h 620255"/>
                <a:gd name="connsiteX44" fmla="*/ 4834 w 760243"/>
                <a:gd name="connsiteY44" fmla="*/ 566894 h 620255"/>
                <a:gd name="connsiteX45" fmla="*/ 7400 w 760243"/>
                <a:gd name="connsiteY45" fmla="*/ 554689 h 620255"/>
                <a:gd name="connsiteX46" fmla="*/ 10529 w 760243"/>
                <a:gd name="connsiteY46" fmla="*/ 543053 h 620255"/>
                <a:gd name="connsiteX47" fmla="*/ 14514 w 760243"/>
                <a:gd name="connsiteY47" fmla="*/ 531982 h 620255"/>
                <a:gd name="connsiteX48" fmla="*/ 18784 w 760243"/>
                <a:gd name="connsiteY48" fmla="*/ 521197 h 620255"/>
                <a:gd name="connsiteX49" fmla="*/ 23903 w 760243"/>
                <a:gd name="connsiteY49" fmla="*/ 510979 h 620255"/>
                <a:gd name="connsiteX50" fmla="*/ 29029 w 760243"/>
                <a:gd name="connsiteY50" fmla="*/ 501329 h 620255"/>
                <a:gd name="connsiteX51" fmla="*/ 34724 w 760243"/>
                <a:gd name="connsiteY51" fmla="*/ 491962 h 620255"/>
                <a:gd name="connsiteX52" fmla="*/ 41268 w 760243"/>
                <a:gd name="connsiteY52" fmla="*/ 483162 h 620255"/>
                <a:gd name="connsiteX53" fmla="*/ 48098 w 760243"/>
                <a:gd name="connsiteY53" fmla="*/ 474648 h 620255"/>
                <a:gd name="connsiteX54" fmla="*/ 55498 w 760243"/>
                <a:gd name="connsiteY54" fmla="*/ 466416 h 620255"/>
                <a:gd name="connsiteX55" fmla="*/ 63182 w 760243"/>
                <a:gd name="connsiteY55" fmla="*/ 459036 h 620255"/>
                <a:gd name="connsiteX56" fmla="*/ 71723 w 760243"/>
                <a:gd name="connsiteY56" fmla="*/ 451941 h 620255"/>
                <a:gd name="connsiteX57" fmla="*/ 80263 w 760243"/>
                <a:gd name="connsiteY57" fmla="*/ 445129 h 620255"/>
                <a:gd name="connsiteX58" fmla="*/ 89088 w 760243"/>
                <a:gd name="connsiteY58" fmla="*/ 438315 h 620255"/>
                <a:gd name="connsiteX59" fmla="*/ 98762 w 760243"/>
                <a:gd name="connsiteY59" fmla="*/ 432356 h 620255"/>
                <a:gd name="connsiteX60" fmla="*/ 108442 w 760243"/>
                <a:gd name="connsiteY60" fmla="*/ 426679 h 620255"/>
                <a:gd name="connsiteX61" fmla="*/ 118687 w 760243"/>
                <a:gd name="connsiteY61" fmla="*/ 421285 h 620255"/>
                <a:gd name="connsiteX62" fmla="*/ 129501 w 760243"/>
                <a:gd name="connsiteY62" fmla="*/ 416176 h 620255"/>
                <a:gd name="connsiteX63" fmla="*/ 140600 w 760243"/>
                <a:gd name="connsiteY63" fmla="*/ 411635 h 620255"/>
                <a:gd name="connsiteX64" fmla="*/ 151991 w 760243"/>
                <a:gd name="connsiteY64" fmla="*/ 407378 h 620255"/>
                <a:gd name="connsiteX65" fmla="*/ 163376 w 760243"/>
                <a:gd name="connsiteY65" fmla="*/ 403403 h 620255"/>
                <a:gd name="connsiteX66" fmla="*/ 175610 w 760243"/>
                <a:gd name="connsiteY66" fmla="*/ 399430 h 620255"/>
                <a:gd name="connsiteX67" fmla="*/ 187850 w 760243"/>
                <a:gd name="connsiteY67" fmla="*/ 396307 h 620255"/>
                <a:gd name="connsiteX68" fmla="*/ 200375 w 760243"/>
                <a:gd name="connsiteY68" fmla="*/ 393187 h 620255"/>
                <a:gd name="connsiteX69" fmla="*/ 213470 w 760243"/>
                <a:gd name="connsiteY69" fmla="*/ 390348 h 620255"/>
                <a:gd name="connsiteX70" fmla="*/ 226559 w 760243"/>
                <a:gd name="connsiteY70" fmla="*/ 387793 h 620255"/>
                <a:gd name="connsiteX71" fmla="*/ 240224 w 760243"/>
                <a:gd name="connsiteY71" fmla="*/ 385523 h 620255"/>
                <a:gd name="connsiteX72" fmla="*/ 379976 w 760243"/>
                <a:gd name="connsiteY72" fmla="*/ 0 h 620255"/>
                <a:gd name="connsiteX73" fmla="*/ 389101 w 760243"/>
                <a:gd name="connsiteY73" fmla="*/ 284 h 620255"/>
                <a:gd name="connsiteX74" fmla="*/ 397943 w 760243"/>
                <a:gd name="connsiteY74" fmla="*/ 856 h 620255"/>
                <a:gd name="connsiteX75" fmla="*/ 406499 w 760243"/>
                <a:gd name="connsiteY75" fmla="*/ 1998 h 620255"/>
                <a:gd name="connsiteX76" fmla="*/ 415341 w 760243"/>
                <a:gd name="connsiteY76" fmla="*/ 3424 h 620255"/>
                <a:gd name="connsiteX77" fmla="*/ 423613 w 760243"/>
                <a:gd name="connsiteY77" fmla="*/ 5708 h 620255"/>
                <a:gd name="connsiteX78" fmla="*/ 431883 w 760243"/>
                <a:gd name="connsiteY78" fmla="*/ 7706 h 620255"/>
                <a:gd name="connsiteX79" fmla="*/ 440155 w 760243"/>
                <a:gd name="connsiteY79" fmla="*/ 10560 h 620255"/>
                <a:gd name="connsiteX80" fmla="*/ 448142 w 760243"/>
                <a:gd name="connsiteY80" fmla="*/ 13986 h 620255"/>
                <a:gd name="connsiteX81" fmla="*/ 455842 w 760243"/>
                <a:gd name="connsiteY81" fmla="*/ 17410 h 620255"/>
                <a:gd name="connsiteX82" fmla="*/ 463258 w 760243"/>
                <a:gd name="connsiteY82" fmla="*/ 21123 h 620255"/>
                <a:gd name="connsiteX83" fmla="*/ 470958 w 760243"/>
                <a:gd name="connsiteY83" fmla="*/ 25405 h 620255"/>
                <a:gd name="connsiteX84" fmla="*/ 478089 w 760243"/>
                <a:gd name="connsiteY84" fmla="*/ 29970 h 620255"/>
                <a:gd name="connsiteX85" fmla="*/ 484933 w 760243"/>
                <a:gd name="connsiteY85" fmla="*/ 35109 h 620255"/>
                <a:gd name="connsiteX86" fmla="*/ 491207 w 760243"/>
                <a:gd name="connsiteY86" fmla="*/ 39961 h 620255"/>
                <a:gd name="connsiteX87" fmla="*/ 497768 w 760243"/>
                <a:gd name="connsiteY87" fmla="*/ 45671 h 620255"/>
                <a:gd name="connsiteX88" fmla="*/ 503759 w 760243"/>
                <a:gd name="connsiteY88" fmla="*/ 51379 h 620255"/>
                <a:gd name="connsiteX89" fmla="*/ 509461 w 760243"/>
                <a:gd name="connsiteY89" fmla="*/ 57659 h 620255"/>
                <a:gd name="connsiteX90" fmla="*/ 515166 w 760243"/>
                <a:gd name="connsiteY90" fmla="*/ 63940 h 620255"/>
                <a:gd name="connsiteX91" fmla="*/ 520301 w 760243"/>
                <a:gd name="connsiteY91" fmla="*/ 70503 h 620255"/>
                <a:gd name="connsiteX92" fmla="*/ 525150 w 760243"/>
                <a:gd name="connsiteY92" fmla="*/ 77070 h 620255"/>
                <a:gd name="connsiteX93" fmla="*/ 529999 w 760243"/>
                <a:gd name="connsiteY93" fmla="*/ 84492 h 620255"/>
                <a:gd name="connsiteX94" fmla="*/ 533989 w 760243"/>
                <a:gd name="connsiteY94" fmla="*/ 91912 h 620255"/>
                <a:gd name="connsiteX95" fmla="*/ 537699 w 760243"/>
                <a:gd name="connsiteY95" fmla="*/ 99334 h 620255"/>
                <a:gd name="connsiteX96" fmla="*/ 541406 w 760243"/>
                <a:gd name="connsiteY96" fmla="*/ 107040 h 620255"/>
                <a:gd name="connsiteX97" fmla="*/ 544543 w 760243"/>
                <a:gd name="connsiteY97" fmla="*/ 115035 h 620255"/>
                <a:gd name="connsiteX98" fmla="*/ 547397 w 760243"/>
                <a:gd name="connsiteY98" fmla="*/ 123027 h 620255"/>
                <a:gd name="connsiteX99" fmla="*/ 549678 w 760243"/>
                <a:gd name="connsiteY99" fmla="*/ 131589 h 620255"/>
                <a:gd name="connsiteX100" fmla="*/ 551673 w 760243"/>
                <a:gd name="connsiteY100" fmla="*/ 139867 h 620255"/>
                <a:gd name="connsiteX101" fmla="*/ 553099 w 760243"/>
                <a:gd name="connsiteY101" fmla="*/ 148718 h 620255"/>
                <a:gd name="connsiteX102" fmla="*/ 554241 w 760243"/>
                <a:gd name="connsiteY102" fmla="*/ 157280 h 620255"/>
                <a:gd name="connsiteX103" fmla="*/ 555097 w 760243"/>
                <a:gd name="connsiteY103" fmla="*/ 166414 h 620255"/>
                <a:gd name="connsiteX104" fmla="*/ 555383 w 760243"/>
                <a:gd name="connsiteY104" fmla="*/ 175262 h 620255"/>
                <a:gd name="connsiteX105" fmla="*/ 555097 w 760243"/>
                <a:gd name="connsiteY105" fmla="*/ 184113 h 620255"/>
                <a:gd name="connsiteX106" fmla="*/ 554241 w 760243"/>
                <a:gd name="connsiteY106" fmla="*/ 193247 h 620255"/>
                <a:gd name="connsiteX107" fmla="*/ 553099 w 760243"/>
                <a:gd name="connsiteY107" fmla="*/ 202095 h 620255"/>
                <a:gd name="connsiteX108" fmla="*/ 551673 w 760243"/>
                <a:gd name="connsiteY108" fmla="*/ 210659 h 620255"/>
                <a:gd name="connsiteX109" fmla="*/ 549678 w 760243"/>
                <a:gd name="connsiteY109" fmla="*/ 219221 h 620255"/>
                <a:gd name="connsiteX110" fmla="*/ 547397 w 760243"/>
                <a:gd name="connsiteY110" fmla="*/ 227499 h 620255"/>
                <a:gd name="connsiteX111" fmla="*/ 544543 w 760243"/>
                <a:gd name="connsiteY111" fmla="*/ 235778 h 620255"/>
                <a:gd name="connsiteX112" fmla="*/ 541406 w 760243"/>
                <a:gd name="connsiteY112" fmla="*/ 243486 h 620255"/>
                <a:gd name="connsiteX113" fmla="*/ 537699 w 760243"/>
                <a:gd name="connsiteY113" fmla="*/ 251192 h 620255"/>
                <a:gd name="connsiteX114" fmla="*/ 533989 w 760243"/>
                <a:gd name="connsiteY114" fmla="*/ 258898 h 620255"/>
                <a:gd name="connsiteX115" fmla="*/ 529999 w 760243"/>
                <a:gd name="connsiteY115" fmla="*/ 266034 h 620255"/>
                <a:gd name="connsiteX116" fmla="*/ 525150 w 760243"/>
                <a:gd name="connsiteY116" fmla="*/ 273457 h 620255"/>
                <a:gd name="connsiteX117" fmla="*/ 520301 w 760243"/>
                <a:gd name="connsiteY117" fmla="*/ 280023 h 620255"/>
                <a:gd name="connsiteX118" fmla="*/ 515166 w 760243"/>
                <a:gd name="connsiteY118" fmla="*/ 286873 h 620255"/>
                <a:gd name="connsiteX119" fmla="*/ 509461 w 760243"/>
                <a:gd name="connsiteY119" fmla="*/ 293153 h 620255"/>
                <a:gd name="connsiteX120" fmla="*/ 503759 w 760243"/>
                <a:gd name="connsiteY120" fmla="*/ 299148 h 620255"/>
                <a:gd name="connsiteX121" fmla="*/ 497768 w 760243"/>
                <a:gd name="connsiteY121" fmla="*/ 305142 h 620255"/>
                <a:gd name="connsiteX122" fmla="*/ 491207 w 760243"/>
                <a:gd name="connsiteY122" fmla="*/ 310566 h 620255"/>
                <a:gd name="connsiteX123" fmla="*/ 484933 w 760243"/>
                <a:gd name="connsiteY123" fmla="*/ 315988 h 620255"/>
                <a:gd name="connsiteX124" fmla="*/ 478089 w 760243"/>
                <a:gd name="connsiteY124" fmla="*/ 320556 h 620255"/>
                <a:gd name="connsiteX125" fmla="*/ 470958 w 760243"/>
                <a:gd name="connsiteY125" fmla="*/ 325122 h 620255"/>
                <a:gd name="connsiteX126" fmla="*/ 463258 w 760243"/>
                <a:gd name="connsiteY126" fmla="*/ 329404 h 620255"/>
                <a:gd name="connsiteX127" fmla="*/ 455842 w 760243"/>
                <a:gd name="connsiteY127" fmla="*/ 333400 h 620255"/>
                <a:gd name="connsiteX128" fmla="*/ 448142 w 760243"/>
                <a:gd name="connsiteY128" fmla="*/ 336540 h 620255"/>
                <a:gd name="connsiteX129" fmla="*/ 440155 w 760243"/>
                <a:gd name="connsiteY129" fmla="*/ 339967 h 620255"/>
                <a:gd name="connsiteX130" fmla="*/ 431883 w 760243"/>
                <a:gd name="connsiteY130" fmla="*/ 342821 h 620255"/>
                <a:gd name="connsiteX131" fmla="*/ 423613 w 760243"/>
                <a:gd name="connsiteY131" fmla="*/ 344819 h 620255"/>
                <a:gd name="connsiteX132" fmla="*/ 415341 w 760243"/>
                <a:gd name="connsiteY132" fmla="*/ 347103 h 620255"/>
                <a:gd name="connsiteX133" fmla="*/ 406499 w 760243"/>
                <a:gd name="connsiteY133" fmla="*/ 348528 h 620255"/>
                <a:gd name="connsiteX134" fmla="*/ 397943 w 760243"/>
                <a:gd name="connsiteY134" fmla="*/ 349670 h 620255"/>
                <a:gd name="connsiteX135" fmla="*/ 389101 w 760243"/>
                <a:gd name="connsiteY135" fmla="*/ 350243 h 620255"/>
                <a:gd name="connsiteX136" fmla="*/ 379976 w 760243"/>
                <a:gd name="connsiteY136" fmla="*/ 350526 h 620255"/>
                <a:gd name="connsiteX137" fmla="*/ 371133 w 760243"/>
                <a:gd name="connsiteY137" fmla="*/ 350243 h 620255"/>
                <a:gd name="connsiteX138" fmla="*/ 362291 w 760243"/>
                <a:gd name="connsiteY138" fmla="*/ 349670 h 620255"/>
                <a:gd name="connsiteX139" fmla="*/ 353163 w 760243"/>
                <a:gd name="connsiteY139" fmla="*/ 348528 h 620255"/>
                <a:gd name="connsiteX140" fmla="*/ 344607 w 760243"/>
                <a:gd name="connsiteY140" fmla="*/ 347103 h 620255"/>
                <a:gd name="connsiteX141" fmla="*/ 336051 w 760243"/>
                <a:gd name="connsiteY141" fmla="*/ 344819 h 620255"/>
                <a:gd name="connsiteX142" fmla="*/ 327779 w 760243"/>
                <a:gd name="connsiteY142" fmla="*/ 342821 h 620255"/>
                <a:gd name="connsiteX143" fmla="*/ 319509 w 760243"/>
                <a:gd name="connsiteY143" fmla="*/ 339967 h 620255"/>
                <a:gd name="connsiteX144" fmla="*/ 311809 w 760243"/>
                <a:gd name="connsiteY144" fmla="*/ 336540 h 620255"/>
                <a:gd name="connsiteX145" fmla="*/ 304106 w 760243"/>
                <a:gd name="connsiteY145" fmla="*/ 333400 h 620255"/>
                <a:gd name="connsiteX146" fmla="*/ 296406 w 760243"/>
                <a:gd name="connsiteY146" fmla="*/ 329404 h 620255"/>
                <a:gd name="connsiteX147" fmla="*/ 289276 w 760243"/>
                <a:gd name="connsiteY147" fmla="*/ 325122 h 620255"/>
                <a:gd name="connsiteX148" fmla="*/ 282146 w 760243"/>
                <a:gd name="connsiteY148" fmla="*/ 320556 h 620255"/>
                <a:gd name="connsiteX149" fmla="*/ 275302 w 760243"/>
                <a:gd name="connsiteY149" fmla="*/ 315988 h 620255"/>
                <a:gd name="connsiteX150" fmla="*/ 268455 w 760243"/>
                <a:gd name="connsiteY150" fmla="*/ 310566 h 620255"/>
                <a:gd name="connsiteX151" fmla="*/ 262466 w 760243"/>
                <a:gd name="connsiteY151" fmla="*/ 305142 h 620255"/>
                <a:gd name="connsiteX152" fmla="*/ 256192 w 760243"/>
                <a:gd name="connsiteY152" fmla="*/ 299148 h 620255"/>
                <a:gd name="connsiteX153" fmla="*/ 250201 w 760243"/>
                <a:gd name="connsiteY153" fmla="*/ 293153 h 620255"/>
                <a:gd name="connsiteX154" fmla="*/ 244782 w 760243"/>
                <a:gd name="connsiteY154" fmla="*/ 286873 h 620255"/>
                <a:gd name="connsiteX155" fmla="*/ 239364 w 760243"/>
                <a:gd name="connsiteY155" fmla="*/ 280023 h 620255"/>
                <a:gd name="connsiteX156" fmla="*/ 234801 w 760243"/>
                <a:gd name="connsiteY156" fmla="*/ 273457 h 620255"/>
                <a:gd name="connsiteX157" fmla="*/ 230235 w 760243"/>
                <a:gd name="connsiteY157" fmla="*/ 266034 h 620255"/>
                <a:gd name="connsiteX158" fmla="*/ 225959 w 760243"/>
                <a:gd name="connsiteY158" fmla="*/ 258898 h 620255"/>
                <a:gd name="connsiteX159" fmla="*/ 221966 w 760243"/>
                <a:gd name="connsiteY159" fmla="*/ 251192 h 620255"/>
                <a:gd name="connsiteX160" fmla="*/ 218829 w 760243"/>
                <a:gd name="connsiteY160" fmla="*/ 243486 h 620255"/>
                <a:gd name="connsiteX161" fmla="*/ 215405 w 760243"/>
                <a:gd name="connsiteY161" fmla="*/ 235778 h 620255"/>
                <a:gd name="connsiteX162" fmla="*/ 212554 w 760243"/>
                <a:gd name="connsiteY162" fmla="*/ 227499 h 620255"/>
                <a:gd name="connsiteX163" fmla="*/ 210556 w 760243"/>
                <a:gd name="connsiteY163" fmla="*/ 219221 h 620255"/>
                <a:gd name="connsiteX164" fmla="*/ 208275 w 760243"/>
                <a:gd name="connsiteY164" fmla="*/ 210659 h 620255"/>
                <a:gd name="connsiteX165" fmla="*/ 206849 w 760243"/>
                <a:gd name="connsiteY165" fmla="*/ 202095 h 620255"/>
                <a:gd name="connsiteX166" fmla="*/ 205707 w 760243"/>
                <a:gd name="connsiteY166" fmla="*/ 193247 h 620255"/>
                <a:gd name="connsiteX167" fmla="*/ 205137 w 760243"/>
                <a:gd name="connsiteY167" fmla="*/ 184113 h 620255"/>
                <a:gd name="connsiteX168" fmla="*/ 204854 w 760243"/>
                <a:gd name="connsiteY168" fmla="*/ 175262 h 620255"/>
                <a:gd name="connsiteX169" fmla="*/ 205137 w 760243"/>
                <a:gd name="connsiteY169" fmla="*/ 166414 h 620255"/>
                <a:gd name="connsiteX170" fmla="*/ 205707 w 760243"/>
                <a:gd name="connsiteY170" fmla="*/ 157280 h 620255"/>
                <a:gd name="connsiteX171" fmla="*/ 206849 w 760243"/>
                <a:gd name="connsiteY171" fmla="*/ 148718 h 620255"/>
                <a:gd name="connsiteX172" fmla="*/ 208275 w 760243"/>
                <a:gd name="connsiteY172" fmla="*/ 139867 h 620255"/>
                <a:gd name="connsiteX173" fmla="*/ 210556 w 760243"/>
                <a:gd name="connsiteY173" fmla="*/ 131589 h 620255"/>
                <a:gd name="connsiteX174" fmla="*/ 212554 w 760243"/>
                <a:gd name="connsiteY174" fmla="*/ 123027 h 620255"/>
                <a:gd name="connsiteX175" fmla="*/ 215405 w 760243"/>
                <a:gd name="connsiteY175" fmla="*/ 115035 h 620255"/>
                <a:gd name="connsiteX176" fmla="*/ 218829 w 760243"/>
                <a:gd name="connsiteY176" fmla="*/ 107040 h 620255"/>
                <a:gd name="connsiteX177" fmla="*/ 221966 w 760243"/>
                <a:gd name="connsiteY177" fmla="*/ 99334 h 620255"/>
                <a:gd name="connsiteX178" fmla="*/ 225959 w 760243"/>
                <a:gd name="connsiteY178" fmla="*/ 91912 h 620255"/>
                <a:gd name="connsiteX179" fmla="*/ 230235 w 760243"/>
                <a:gd name="connsiteY179" fmla="*/ 84492 h 620255"/>
                <a:gd name="connsiteX180" fmla="*/ 234801 w 760243"/>
                <a:gd name="connsiteY180" fmla="*/ 77070 h 620255"/>
                <a:gd name="connsiteX181" fmla="*/ 239364 w 760243"/>
                <a:gd name="connsiteY181" fmla="*/ 70503 h 620255"/>
                <a:gd name="connsiteX182" fmla="*/ 244782 w 760243"/>
                <a:gd name="connsiteY182" fmla="*/ 63940 h 620255"/>
                <a:gd name="connsiteX183" fmla="*/ 250201 w 760243"/>
                <a:gd name="connsiteY183" fmla="*/ 57659 h 620255"/>
                <a:gd name="connsiteX184" fmla="*/ 256192 w 760243"/>
                <a:gd name="connsiteY184" fmla="*/ 51379 h 620255"/>
                <a:gd name="connsiteX185" fmla="*/ 262466 w 760243"/>
                <a:gd name="connsiteY185" fmla="*/ 45671 h 620255"/>
                <a:gd name="connsiteX186" fmla="*/ 268455 w 760243"/>
                <a:gd name="connsiteY186" fmla="*/ 39961 h 620255"/>
                <a:gd name="connsiteX187" fmla="*/ 275302 w 760243"/>
                <a:gd name="connsiteY187" fmla="*/ 35109 h 620255"/>
                <a:gd name="connsiteX188" fmla="*/ 282146 w 760243"/>
                <a:gd name="connsiteY188" fmla="*/ 29970 h 620255"/>
                <a:gd name="connsiteX189" fmla="*/ 289276 w 760243"/>
                <a:gd name="connsiteY189" fmla="*/ 25405 h 620255"/>
                <a:gd name="connsiteX190" fmla="*/ 296406 w 760243"/>
                <a:gd name="connsiteY190" fmla="*/ 21123 h 620255"/>
                <a:gd name="connsiteX191" fmla="*/ 304106 w 760243"/>
                <a:gd name="connsiteY191" fmla="*/ 17410 h 620255"/>
                <a:gd name="connsiteX192" fmla="*/ 311809 w 760243"/>
                <a:gd name="connsiteY192" fmla="*/ 13986 h 620255"/>
                <a:gd name="connsiteX193" fmla="*/ 319509 w 760243"/>
                <a:gd name="connsiteY193" fmla="*/ 10560 h 620255"/>
                <a:gd name="connsiteX194" fmla="*/ 327779 w 760243"/>
                <a:gd name="connsiteY194" fmla="*/ 7706 h 620255"/>
                <a:gd name="connsiteX195" fmla="*/ 336051 w 760243"/>
                <a:gd name="connsiteY195" fmla="*/ 5708 h 620255"/>
                <a:gd name="connsiteX196" fmla="*/ 344607 w 760243"/>
                <a:gd name="connsiteY196" fmla="*/ 3424 h 620255"/>
                <a:gd name="connsiteX197" fmla="*/ 353163 w 760243"/>
                <a:gd name="connsiteY197" fmla="*/ 1998 h 620255"/>
                <a:gd name="connsiteX198" fmla="*/ 362291 w 760243"/>
                <a:gd name="connsiteY198" fmla="*/ 856 h 620255"/>
                <a:gd name="connsiteX199" fmla="*/ 371133 w 760243"/>
                <a:gd name="connsiteY199" fmla="*/ 284 h 6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760243" h="620255">
                  <a:moveTo>
                    <a:pt x="254168" y="383536"/>
                  </a:moveTo>
                  <a:lnTo>
                    <a:pt x="338992" y="549580"/>
                  </a:lnTo>
                  <a:lnTo>
                    <a:pt x="352081" y="441438"/>
                  </a:lnTo>
                  <a:lnTo>
                    <a:pt x="331023" y="424408"/>
                  </a:lnTo>
                  <a:lnTo>
                    <a:pt x="428650" y="424408"/>
                  </a:lnTo>
                  <a:lnTo>
                    <a:pt x="407585" y="441438"/>
                  </a:lnTo>
                  <a:lnTo>
                    <a:pt x="420966" y="549580"/>
                  </a:lnTo>
                  <a:lnTo>
                    <a:pt x="506069" y="383536"/>
                  </a:lnTo>
                  <a:lnTo>
                    <a:pt x="520013" y="385523"/>
                  </a:lnTo>
                  <a:lnTo>
                    <a:pt x="533678" y="387793"/>
                  </a:lnTo>
                  <a:lnTo>
                    <a:pt x="546767" y="390348"/>
                  </a:lnTo>
                  <a:lnTo>
                    <a:pt x="559577" y="393187"/>
                  </a:lnTo>
                  <a:lnTo>
                    <a:pt x="572102" y="396307"/>
                  </a:lnTo>
                  <a:lnTo>
                    <a:pt x="584627" y="399430"/>
                  </a:lnTo>
                  <a:lnTo>
                    <a:pt x="596297" y="403403"/>
                  </a:lnTo>
                  <a:lnTo>
                    <a:pt x="608245" y="407378"/>
                  </a:lnTo>
                  <a:lnTo>
                    <a:pt x="619636" y="411635"/>
                  </a:lnTo>
                  <a:lnTo>
                    <a:pt x="630736" y="416176"/>
                  </a:lnTo>
                  <a:lnTo>
                    <a:pt x="641265" y="421285"/>
                  </a:lnTo>
                  <a:lnTo>
                    <a:pt x="651224" y="426679"/>
                  </a:lnTo>
                  <a:lnTo>
                    <a:pt x="661475" y="432356"/>
                  </a:lnTo>
                  <a:lnTo>
                    <a:pt x="670864" y="438315"/>
                  </a:lnTo>
                  <a:lnTo>
                    <a:pt x="679974" y="444845"/>
                  </a:lnTo>
                  <a:lnTo>
                    <a:pt x="688514" y="451941"/>
                  </a:lnTo>
                  <a:lnTo>
                    <a:pt x="696769" y="459036"/>
                  </a:lnTo>
                  <a:lnTo>
                    <a:pt x="704454" y="466416"/>
                  </a:lnTo>
                  <a:lnTo>
                    <a:pt x="711569" y="474648"/>
                  </a:lnTo>
                  <a:lnTo>
                    <a:pt x="718968" y="483162"/>
                  </a:lnTo>
                  <a:lnTo>
                    <a:pt x="725228" y="491962"/>
                  </a:lnTo>
                  <a:lnTo>
                    <a:pt x="730923" y="501329"/>
                  </a:lnTo>
                  <a:lnTo>
                    <a:pt x="736334" y="510979"/>
                  </a:lnTo>
                  <a:lnTo>
                    <a:pt x="741452" y="521197"/>
                  </a:lnTo>
                  <a:lnTo>
                    <a:pt x="745723" y="531982"/>
                  </a:lnTo>
                  <a:lnTo>
                    <a:pt x="749137" y="543053"/>
                  </a:lnTo>
                  <a:lnTo>
                    <a:pt x="752273" y="554689"/>
                  </a:lnTo>
                  <a:lnTo>
                    <a:pt x="755118" y="566894"/>
                  </a:lnTo>
                  <a:lnTo>
                    <a:pt x="757392" y="579383"/>
                  </a:lnTo>
                  <a:lnTo>
                    <a:pt x="758818" y="592441"/>
                  </a:lnTo>
                  <a:lnTo>
                    <a:pt x="759958" y="606064"/>
                  </a:lnTo>
                  <a:lnTo>
                    <a:pt x="760243" y="620255"/>
                  </a:lnTo>
                  <a:lnTo>
                    <a:pt x="0" y="620255"/>
                  </a:lnTo>
                  <a:lnTo>
                    <a:pt x="279" y="606064"/>
                  </a:lnTo>
                  <a:lnTo>
                    <a:pt x="1419" y="592441"/>
                  </a:lnTo>
                  <a:lnTo>
                    <a:pt x="2845" y="579383"/>
                  </a:lnTo>
                  <a:lnTo>
                    <a:pt x="4834" y="566894"/>
                  </a:lnTo>
                  <a:lnTo>
                    <a:pt x="7400" y="554689"/>
                  </a:lnTo>
                  <a:lnTo>
                    <a:pt x="10529" y="543053"/>
                  </a:lnTo>
                  <a:lnTo>
                    <a:pt x="14514" y="531982"/>
                  </a:lnTo>
                  <a:lnTo>
                    <a:pt x="18784" y="521197"/>
                  </a:lnTo>
                  <a:lnTo>
                    <a:pt x="23903" y="510979"/>
                  </a:lnTo>
                  <a:lnTo>
                    <a:pt x="29029" y="501329"/>
                  </a:lnTo>
                  <a:lnTo>
                    <a:pt x="34724" y="491962"/>
                  </a:lnTo>
                  <a:lnTo>
                    <a:pt x="41268" y="483162"/>
                  </a:lnTo>
                  <a:lnTo>
                    <a:pt x="48098" y="474648"/>
                  </a:lnTo>
                  <a:lnTo>
                    <a:pt x="55498" y="466416"/>
                  </a:lnTo>
                  <a:lnTo>
                    <a:pt x="63182" y="459036"/>
                  </a:lnTo>
                  <a:lnTo>
                    <a:pt x="71723" y="451941"/>
                  </a:lnTo>
                  <a:lnTo>
                    <a:pt x="80263" y="445129"/>
                  </a:lnTo>
                  <a:lnTo>
                    <a:pt x="89088" y="438315"/>
                  </a:lnTo>
                  <a:lnTo>
                    <a:pt x="98762" y="432356"/>
                  </a:lnTo>
                  <a:lnTo>
                    <a:pt x="108442" y="426679"/>
                  </a:lnTo>
                  <a:lnTo>
                    <a:pt x="118687" y="421285"/>
                  </a:lnTo>
                  <a:lnTo>
                    <a:pt x="129501" y="416176"/>
                  </a:lnTo>
                  <a:lnTo>
                    <a:pt x="140600" y="411635"/>
                  </a:lnTo>
                  <a:lnTo>
                    <a:pt x="151991" y="407378"/>
                  </a:lnTo>
                  <a:lnTo>
                    <a:pt x="163376" y="403403"/>
                  </a:lnTo>
                  <a:lnTo>
                    <a:pt x="175610" y="399430"/>
                  </a:lnTo>
                  <a:lnTo>
                    <a:pt x="187850" y="396307"/>
                  </a:lnTo>
                  <a:lnTo>
                    <a:pt x="200375" y="393187"/>
                  </a:lnTo>
                  <a:lnTo>
                    <a:pt x="213470" y="390348"/>
                  </a:lnTo>
                  <a:lnTo>
                    <a:pt x="226559" y="387793"/>
                  </a:lnTo>
                  <a:lnTo>
                    <a:pt x="240224" y="385523"/>
                  </a:lnTo>
                  <a:close/>
                  <a:moveTo>
                    <a:pt x="379976" y="0"/>
                  </a:moveTo>
                  <a:lnTo>
                    <a:pt x="389101" y="284"/>
                  </a:lnTo>
                  <a:lnTo>
                    <a:pt x="397943" y="856"/>
                  </a:lnTo>
                  <a:lnTo>
                    <a:pt x="406499" y="1998"/>
                  </a:lnTo>
                  <a:lnTo>
                    <a:pt x="415341" y="3424"/>
                  </a:lnTo>
                  <a:lnTo>
                    <a:pt x="423613" y="5708"/>
                  </a:lnTo>
                  <a:lnTo>
                    <a:pt x="431883" y="7706"/>
                  </a:lnTo>
                  <a:lnTo>
                    <a:pt x="440155" y="10560"/>
                  </a:lnTo>
                  <a:lnTo>
                    <a:pt x="448142" y="13986"/>
                  </a:lnTo>
                  <a:lnTo>
                    <a:pt x="455842" y="17410"/>
                  </a:lnTo>
                  <a:lnTo>
                    <a:pt x="463258" y="21123"/>
                  </a:lnTo>
                  <a:lnTo>
                    <a:pt x="470958" y="25405"/>
                  </a:lnTo>
                  <a:lnTo>
                    <a:pt x="478089" y="29970"/>
                  </a:lnTo>
                  <a:lnTo>
                    <a:pt x="484933" y="35109"/>
                  </a:lnTo>
                  <a:lnTo>
                    <a:pt x="491207" y="39961"/>
                  </a:lnTo>
                  <a:lnTo>
                    <a:pt x="497768" y="45671"/>
                  </a:lnTo>
                  <a:lnTo>
                    <a:pt x="503759" y="51379"/>
                  </a:lnTo>
                  <a:lnTo>
                    <a:pt x="509461" y="57659"/>
                  </a:lnTo>
                  <a:lnTo>
                    <a:pt x="515166" y="63940"/>
                  </a:lnTo>
                  <a:lnTo>
                    <a:pt x="520301" y="70503"/>
                  </a:lnTo>
                  <a:lnTo>
                    <a:pt x="525150" y="77070"/>
                  </a:lnTo>
                  <a:lnTo>
                    <a:pt x="529999" y="84492"/>
                  </a:lnTo>
                  <a:lnTo>
                    <a:pt x="533989" y="91912"/>
                  </a:lnTo>
                  <a:lnTo>
                    <a:pt x="537699" y="99334"/>
                  </a:lnTo>
                  <a:lnTo>
                    <a:pt x="541406" y="107040"/>
                  </a:lnTo>
                  <a:lnTo>
                    <a:pt x="544543" y="115035"/>
                  </a:lnTo>
                  <a:lnTo>
                    <a:pt x="547397" y="123027"/>
                  </a:lnTo>
                  <a:lnTo>
                    <a:pt x="549678" y="131589"/>
                  </a:lnTo>
                  <a:lnTo>
                    <a:pt x="551673" y="139867"/>
                  </a:lnTo>
                  <a:lnTo>
                    <a:pt x="553099" y="148718"/>
                  </a:lnTo>
                  <a:lnTo>
                    <a:pt x="554241" y="157280"/>
                  </a:lnTo>
                  <a:lnTo>
                    <a:pt x="555097" y="166414"/>
                  </a:lnTo>
                  <a:lnTo>
                    <a:pt x="555383" y="175262"/>
                  </a:lnTo>
                  <a:lnTo>
                    <a:pt x="555097" y="184113"/>
                  </a:lnTo>
                  <a:lnTo>
                    <a:pt x="554241" y="193247"/>
                  </a:lnTo>
                  <a:lnTo>
                    <a:pt x="553099" y="202095"/>
                  </a:lnTo>
                  <a:lnTo>
                    <a:pt x="551673" y="210659"/>
                  </a:lnTo>
                  <a:lnTo>
                    <a:pt x="549678" y="219221"/>
                  </a:lnTo>
                  <a:lnTo>
                    <a:pt x="547397" y="227499"/>
                  </a:lnTo>
                  <a:lnTo>
                    <a:pt x="544543" y="235778"/>
                  </a:lnTo>
                  <a:lnTo>
                    <a:pt x="541406" y="243486"/>
                  </a:lnTo>
                  <a:lnTo>
                    <a:pt x="537699" y="251192"/>
                  </a:lnTo>
                  <a:lnTo>
                    <a:pt x="533989" y="258898"/>
                  </a:lnTo>
                  <a:lnTo>
                    <a:pt x="529999" y="266034"/>
                  </a:lnTo>
                  <a:lnTo>
                    <a:pt x="525150" y="273457"/>
                  </a:lnTo>
                  <a:lnTo>
                    <a:pt x="520301" y="280023"/>
                  </a:lnTo>
                  <a:lnTo>
                    <a:pt x="515166" y="286873"/>
                  </a:lnTo>
                  <a:lnTo>
                    <a:pt x="509461" y="293153"/>
                  </a:lnTo>
                  <a:lnTo>
                    <a:pt x="503759" y="299148"/>
                  </a:lnTo>
                  <a:lnTo>
                    <a:pt x="497768" y="305142"/>
                  </a:lnTo>
                  <a:lnTo>
                    <a:pt x="491207" y="310566"/>
                  </a:lnTo>
                  <a:lnTo>
                    <a:pt x="484933" y="315988"/>
                  </a:lnTo>
                  <a:lnTo>
                    <a:pt x="478089" y="320556"/>
                  </a:lnTo>
                  <a:lnTo>
                    <a:pt x="470958" y="325122"/>
                  </a:lnTo>
                  <a:lnTo>
                    <a:pt x="463258" y="329404"/>
                  </a:lnTo>
                  <a:lnTo>
                    <a:pt x="455842" y="333400"/>
                  </a:lnTo>
                  <a:lnTo>
                    <a:pt x="448142" y="336540"/>
                  </a:lnTo>
                  <a:lnTo>
                    <a:pt x="440155" y="339967"/>
                  </a:lnTo>
                  <a:lnTo>
                    <a:pt x="431883" y="342821"/>
                  </a:lnTo>
                  <a:lnTo>
                    <a:pt x="423613" y="344819"/>
                  </a:lnTo>
                  <a:lnTo>
                    <a:pt x="415341" y="347103"/>
                  </a:lnTo>
                  <a:lnTo>
                    <a:pt x="406499" y="348528"/>
                  </a:lnTo>
                  <a:lnTo>
                    <a:pt x="397943" y="349670"/>
                  </a:lnTo>
                  <a:lnTo>
                    <a:pt x="389101" y="350243"/>
                  </a:lnTo>
                  <a:lnTo>
                    <a:pt x="379976" y="350526"/>
                  </a:lnTo>
                  <a:lnTo>
                    <a:pt x="371133" y="350243"/>
                  </a:lnTo>
                  <a:lnTo>
                    <a:pt x="362291" y="349670"/>
                  </a:lnTo>
                  <a:lnTo>
                    <a:pt x="353163" y="348528"/>
                  </a:lnTo>
                  <a:lnTo>
                    <a:pt x="344607" y="347103"/>
                  </a:lnTo>
                  <a:lnTo>
                    <a:pt x="336051" y="344819"/>
                  </a:lnTo>
                  <a:lnTo>
                    <a:pt x="327779" y="342821"/>
                  </a:lnTo>
                  <a:lnTo>
                    <a:pt x="319509" y="339967"/>
                  </a:lnTo>
                  <a:lnTo>
                    <a:pt x="311809" y="336540"/>
                  </a:lnTo>
                  <a:lnTo>
                    <a:pt x="304106" y="333400"/>
                  </a:lnTo>
                  <a:lnTo>
                    <a:pt x="296406" y="329404"/>
                  </a:lnTo>
                  <a:lnTo>
                    <a:pt x="289276" y="325122"/>
                  </a:lnTo>
                  <a:lnTo>
                    <a:pt x="282146" y="320556"/>
                  </a:lnTo>
                  <a:lnTo>
                    <a:pt x="275302" y="315988"/>
                  </a:lnTo>
                  <a:lnTo>
                    <a:pt x="268455" y="310566"/>
                  </a:lnTo>
                  <a:lnTo>
                    <a:pt x="262466" y="305142"/>
                  </a:lnTo>
                  <a:lnTo>
                    <a:pt x="256192" y="299148"/>
                  </a:lnTo>
                  <a:lnTo>
                    <a:pt x="250201" y="293153"/>
                  </a:lnTo>
                  <a:lnTo>
                    <a:pt x="244782" y="286873"/>
                  </a:lnTo>
                  <a:lnTo>
                    <a:pt x="239364" y="280023"/>
                  </a:lnTo>
                  <a:lnTo>
                    <a:pt x="234801" y="273457"/>
                  </a:lnTo>
                  <a:lnTo>
                    <a:pt x="230235" y="266034"/>
                  </a:lnTo>
                  <a:lnTo>
                    <a:pt x="225959" y="258898"/>
                  </a:lnTo>
                  <a:lnTo>
                    <a:pt x="221966" y="251192"/>
                  </a:lnTo>
                  <a:lnTo>
                    <a:pt x="218829" y="243486"/>
                  </a:lnTo>
                  <a:lnTo>
                    <a:pt x="215405" y="235778"/>
                  </a:lnTo>
                  <a:lnTo>
                    <a:pt x="212554" y="227499"/>
                  </a:lnTo>
                  <a:lnTo>
                    <a:pt x="210556" y="219221"/>
                  </a:lnTo>
                  <a:lnTo>
                    <a:pt x="208275" y="210659"/>
                  </a:lnTo>
                  <a:lnTo>
                    <a:pt x="206849" y="202095"/>
                  </a:lnTo>
                  <a:lnTo>
                    <a:pt x="205707" y="193247"/>
                  </a:lnTo>
                  <a:lnTo>
                    <a:pt x="205137" y="184113"/>
                  </a:lnTo>
                  <a:lnTo>
                    <a:pt x="204854" y="175262"/>
                  </a:lnTo>
                  <a:lnTo>
                    <a:pt x="205137" y="166414"/>
                  </a:lnTo>
                  <a:lnTo>
                    <a:pt x="205707" y="157280"/>
                  </a:lnTo>
                  <a:lnTo>
                    <a:pt x="206849" y="148718"/>
                  </a:lnTo>
                  <a:lnTo>
                    <a:pt x="208275" y="139867"/>
                  </a:lnTo>
                  <a:lnTo>
                    <a:pt x="210556" y="131589"/>
                  </a:lnTo>
                  <a:lnTo>
                    <a:pt x="212554" y="123027"/>
                  </a:lnTo>
                  <a:lnTo>
                    <a:pt x="215405" y="115035"/>
                  </a:lnTo>
                  <a:lnTo>
                    <a:pt x="218829" y="107040"/>
                  </a:lnTo>
                  <a:lnTo>
                    <a:pt x="221966" y="99334"/>
                  </a:lnTo>
                  <a:lnTo>
                    <a:pt x="225959" y="91912"/>
                  </a:lnTo>
                  <a:lnTo>
                    <a:pt x="230235" y="84492"/>
                  </a:lnTo>
                  <a:lnTo>
                    <a:pt x="234801" y="77070"/>
                  </a:lnTo>
                  <a:lnTo>
                    <a:pt x="239364" y="70503"/>
                  </a:lnTo>
                  <a:lnTo>
                    <a:pt x="244782" y="63940"/>
                  </a:lnTo>
                  <a:lnTo>
                    <a:pt x="250201" y="57659"/>
                  </a:lnTo>
                  <a:lnTo>
                    <a:pt x="256192" y="51379"/>
                  </a:lnTo>
                  <a:lnTo>
                    <a:pt x="262466" y="45671"/>
                  </a:lnTo>
                  <a:lnTo>
                    <a:pt x="268455" y="39961"/>
                  </a:lnTo>
                  <a:lnTo>
                    <a:pt x="275302" y="35109"/>
                  </a:lnTo>
                  <a:lnTo>
                    <a:pt x="282146" y="29970"/>
                  </a:lnTo>
                  <a:lnTo>
                    <a:pt x="289276" y="25405"/>
                  </a:lnTo>
                  <a:lnTo>
                    <a:pt x="296406" y="21123"/>
                  </a:lnTo>
                  <a:lnTo>
                    <a:pt x="304106" y="17410"/>
                  </a:lnTo>
                  <a:lnTo>
                    <a:pt x="311809" y="13986"/>
                  </a:lnTo>
                  <a:lnTo>
                    <a:pt x="319509" y="10560"/>
                  </a:lnTo>
                  <a:lnTo>
                    <a:pt x="327779" y="7706"/>
                  </a:lnTo>
                  <a:lnTo>
                    <a:pt x="336051" y="5708"/>
                  </a:lnTo>
                  <a:lnTo>
                    <a:pt x="344607" y="3424"/>
                  </a:lnTo>
                  <a:lnTo>
                    <a:pt x="353163" y="1998"/>
                  </a:lnTo>
                  <a:lnTo>
                    <a:pt x="362291" y="856"/>
                  </a:lnTo>
                  <a:lnTo>
                    <a:pt x="371133" y="284"/>
                  </a:lnTo>
                  <a:close/>
                </a:path>
              </a:pathLst>
            </a:custGeom>
            <a:solidFill>
              <a:schemeClr val="tx1">
                <a:lumMod val="50000"/>
                <a:lumOff val="50000"/>
              </a:schemeClr>
            </a:solidFill>
            <a:ln>
              <a:noFill/>
            </a:ln>
          </p:spPr>
          <p:txBody>
            <a:bodyPr wrap="square" anchor="ctr">
              <a:noAutofit/>
            </a:bodyPr>
            <a:lstStyle/>
            <a:p>
              <a:pPr algn="ctr"/>
              <a:endParaRPr>
                <a:solidFill>
                  <a:srgbClr val="48486A"/>
                </a:solidFill>
              </a:endParaRPr>
            </a:p>
          </p:txBody>
        </p:sp>
        <p:sp>
          <p:nvSpPr>
            <p:cNvPr id="17" name="íŝľíḍe"/>
            <p:cNvSpPr/>
            <p:nvPr/>
          </p:nvSpPr>
          <p:spPr>
            <a:xfrm>
              <a:off x="1408132" y="4814008"/>
              <a:ext cx="557609" cy="454932"/>
            </a:xfrm>
            <a:custGeom>
              <a:avLst/>
              <a:gdLst>
                <a:gd name="connsiteX0" fmla="*/ 186423 w 557609"/>
                <a:gd name="connsiteY0" fmla="*/ 281308 h 454932"/>
                <a:gd name="connsiteX1" fmla="*/ 248638 w 557609"/>
                <a:gd name="connsiteY1" fmla="*/ 403095 h 454932"/>
                <a:gd name="connsiteX2" fmla="*/ 258238 w 557609"/>
                <a:gd name="connsiteY2" fmla="*/ 323777 h 454932"/>
                <a:gd name="connsiteX3" fmla="*/ 242792 w 557609"/>
                <a:gd name="connsiteY3" fmla="*/ 311286 h 454932"/>
                <a:gd name="connsiteX4" fmla="*/ 314399 w 557609"/>
                <a:gd name="connsiteY4" fmla="*/ 311286 h 454932"/>
                <a:gd name="connsiteX5" fmla="*/ 298948 w 557609"/>
                <a:gd name="connsiteY5" fmla="*/ 323777 h 454932"/>
                <a:gd name="connsiteX6" fmla="*/ 308762 w 557609"/>
                <a:gd name="connsiteY6" fmla="*/ 403095 h 454932"/>
                <a:gd name="connsiteX7" fmla="*/ 371182 w 557609"/>
                <a:gd name="connsiteY7" fmla="*/ 281308 h 454932"/>
                <a:gd name="connsiteX8" fmla="*/ 381409 w 557609"/>
                <a:gd name="connsiteY8" fmla="*/ 282765 h 454932"/>
                <a:gd name="connsiteX9" fmla="*/ 391432 w 557609"/>
                <a:gd name="connsiteY9" fmla="*/ 284431 h 454932"/>
                <a:gd name="connsiteX10" fmla="*/ 401032 w 557609"/>
                <a:gd name="connsiteY10" fmla="*/ 286304 h 454932"/>
                <a:gd name="connsiteX11" fmla="*/ 410428 w 557609"/>
                <a:gd name="connsiteY11" fmla="*/ 288386 h 454932"/>
                <a:gd name="connsiteX12" fmla="*/ 419615 w 557609"/>
                <a:gd name="connsiteY12" fmla="*/ 290675 h 454932"/>
                <a:gd name="connsiteX13" fmla="*/ 428801 w 557609"/>
                <a:gd name="connsiteY13" fmla="*/ 292966 h 454932"/>
                <a:gd name="connsiteX14" fmla="*/ 437361 w 557609"/>
                <a:gd name="connsiteY14" fmla="*/ 295880 h 454932"/>
                <a:gd name="connsiteX15" fmla="*/ 446124 w 557609"/>
                <a:gd name="connsiteY15" fmla="*/ 298795 h 454932"/>
                <a:gd name="connsiteX16" fmla="*/ 454479 w 557609"/>
                <a:gd name="connsiteY16" fmla="*/ 301918 h 454932"/>
                <a:gd name="connsiteX17" fmla="*/ 462620 w 557609"/>
                <a:gd name="connsiteY17" fmla="*/ 305248 h 454932"/>
                <a:gd name="connsiteX18" fmla="*/ 470343 w 557609"/>
                <a:gd name="connsiteY18" fmla="*/ 308996 h 454932"/>
                <a:gd name="connsiteX19" fmla="*/ 477648 w 557609"/>
                <a:gd name="connsiteY19" fmla="*/ 312951 h 454932"/>
                <a:gd name="connsiteX20" fmla="*/ 485166 w 557609"/>
                <a:gd name="connsiteY20" fmla="*/ 317116 h 454932"/>
                <a:gd name="connsiteX21" fmla="*/ 492053 w 557609"/>
                <a:gd name="connsiteY21" fmla="*/ 321487 h 454932"/>
                <a:gd name="connsiteX22" fmla="*/ 498735 w 557609"/>
                <a:gd name="connsiteY22" fmla="*/ 326276 h 454932"/>
                <a:gd name="connsiteX23" fmla="*/ 504999 w 557609"/>
                <a:gd name="connsiteY23" fmla="*/ 331480 h 454932"/>
                <a:gd name="connsiteX24" fmla="*/ 511053 w 557609"/>
                <a:gd name="connsiteY24" fmla="*/ 336684 h 454932"/>
                <a:gd name="connsiteX25" fmla="*/ 516690 w 557609"/>
                <a:gd name="connsiteY25" fmla="*/ 342097 h 454932"/>
                <a:gd name="connsiteX26" fmla="*/ 521908 w 557609"/>
                <a:gd name="connsiteY26" fmla="*/ 348135 h 454932"/>
                <a:gd name="connsiteX27" fmla="*/ 527336 w 557609"/>
                <a:gd name="connsiteY27" fmla="*/ 354380 h 454932"/>
                <a:gd name="connsiteX28" fmla="*/ 531927 w 557609"/>
                <a:gd name="connsiteY28" fmla="*/ 360834 h 454932"/>
                <a:gd name="connsiteX29" fmla="*/ 536104 w 557609"/>
                <a:gd name="connsiteY29" fmla="*/ 367704 h 454932"/>
                <a:gd name="connsiteX30" fmla="*/ 540072 w 557609"/>
                <a:gd name="connsiteY30" fmla="*/ 374782 h 454932"/>
                <a:gd name="connsiteX31" fmla="*/ 543827 w 557609"/>
                <a:gd name="connsiteY31" fmla="*/ 382277 h 454932"/>
                <a:gd name="connsiteX32" fmla="*/ 546959 w 557609"/>
                <a:gd name="connsiteY32" fmla="*/ 390187 h 454932"/>
                <a:gd name="connsiteX33" fmla="*/ 549463 w 557609"/>
                <a:gd name="connsiteY33" fmla="*/ 398307 h 454932"/>
                <a:gd name="connsiteX34" fmla="*/ 551763 w 557609"/>
                <a:gd name="connsiteY34" fmla="*/ 406842 h 454932"/>
                <a:gd name="connsiteX35" fmla="*/ 553850 w 557609"/>
                <a:gd name="connsiteY35" fmla="*/ 415794 h 454932"/>
                <a:gd name="connsiteX36" fmla="*/ 555518 w 557609"/>
                <a:gd name="connsiteY36" fmla="*/ 424954 h 454932"/>
                <a:gd name="connsiteX37" fmla="*/ 556564 w 557609"/>
                <a:gd name="connsiteY37" fmla="*/ 434531 h 454932"/>
                <a:gd name="connsiteX38" fmla="*/ 557400 w 557609"/>
                <a:gd name="connsiteY38" fmla="*/ 444523 h 454932"/>
                <a:gd name="connsiteX39" fmla="*/ 557609 w 557609"/>
                <a:gd name="connsiteY39" fmla="*/ 454932 h 454932"/>
                <a:gd name="connsiteX40" fmla="*/ 0 w 557609"/>
                <a:gd name="connsiteY40" fmla="*/ 454932 h 454932"/>
                <a:gd name="connsiteX41" fmla="*/ 204 w 557609"/>
                <a:gd name="connsiteY41" fmla="*/ 444523 h 454932"/>
                <a:gd name="connsiteX42" fmla="*/ 1041 w 557609"/>
                <a:gd name="connsiteY42" fmla="*/ 434531 h 454932"/>
                <a:gd name="connsiteX43" fmla="*/ 2086 w 557609"/>
                <a:gd name="connsiteY43" fmla="*/ 424954 h 454932"/>
                <a:gd name="connsiteX44" fmla="*/ 3545 w 557609"/>
                <a:gd name="connsiteY44" fmla="*/ 415794 h 454932"/>
                <a:gd name="connsiteX45" fmla="*/ 5427 w 557609"/>
                <a:gd name="connsiteY45" fmla="*/ 406842 h 454932"/>
                <a:gd name="connsiteX46" fmla="*/ 7723 w 557609"/>
                <a:gd name="connsiteY46" fmla="*/ 398307 h 454932"/>
                <a:gd name="connsiteX47" fmla="*/ 10646 w 557609"/>
                <a:gd name="connsiteY47" fmla="*/ 390187 h 454932"/>
                <a:gd name="connsiteX48" fmla="*/ 13778 w 557609"/>
                <a:gd name="connsiteY48" fmla="*/ 382277 h 454932"/>
                <a:gd name="connsiteX49" fmla="*/ 17532 w 557609"/>
                <a:gd name="connsiteY49" fmla="*/ 374782 h 454932"/>
                <a:gd name="connsiteX50" fmla="*/ 21291 w 557609"/>
                <a:gd name="connsiteY50" fmla="*/ 367704 h 454932"/>
                <a:gd name="connsiteX51" fmla="*/ 25469 w 557609"/>
                <a:gd name="connsiteY51" fmla="*/ 360834 h 454932"/>
                <a:gd name="connsiteX52" fmla="*/ 30269 w 557609"/>
                <a:gd name="connsiteY52" fmla="*/ 354380 h 454932"/>
                <a:gd name="connsiteX53" fmla="*/ 35278 w 557609"/>
                <a:gd name="connsiteY53" fmla="*/ 348135 h 454932"/>
                <a:gd name="connsiteX54" fmla="*/ 40705 w 557609"/>
                <a:gd name="connsiteY54" fmla="*/ 342097 h 454932"/>
                <a:gd name="connsiteX55" fmla="*/ 46342 w 557609"/>
                <a:gd name="connsiteY55" fmla="*/ 336684 h 454932"/>
                <a:gd name="connsiteX56" fmla="*/ 52606 w 557609"/>
                <a:gd name="connsiteY56" fmla="*/ 331480 h 454932"/>
                <a:gd name="connsiteX57" fmla="*/ 58870 w 557609"/>
                <a:gd name="connsiteY57" fmla="*/ 326484 h 454932"/>
                <a:gd name="connsiteX58" fmla="*/ 65342 w 557609"/>
                <a:gd name="connsiteY58" fmla="*/ 321487 h 454932"/>
                <a:gd name="connsiteX59" fmla="*/ 72438 w 557609"/>
                <a:gd name="connsiteY59" fmla="*/ 317116 h 454932"/>
                <a:gd name="connsiteX60" fmla="*/ 79538 w 557609"/>
                <a:gd name="connsiteY60" fmla="*/ 312951 h 454932"/>
                <a:gd name="connsiteX61" fmla="*/ 87052 w 557609"/>
                <a:gd name="connsiteY61" fmla="*/ 308996 h 454932"/>
                <a:gd name="connsiteX62" fmla="*/ 94984 w 557609"/>
                <a:gd name="connsiteY62" fmla="*/ 305248 h 454932"/>
                <a:gd name="connsiteX63" fmla="*/ 103125 w 557609"/>
                <a:gd name="connsiteY63" fmla="*/ 301918 h 454932"/>
                <a:gd name="connsiteX64" fmla="*/ 111480 w 557609"/>
                <a:gd name="connsiteY64" fmla="*/ 298795 h 454932"/>
                <a:gd name="connsiteX65" fmla="*/ 119830 w 557609"/>
                <a:gd name="connsiteY65" fmla="*/ 295880 h 454932"/>
                <a:gd name="connsiteX66" fmla="*/ 128803 w 557609"/>
                <a:gd name="connsiteY66" fmla="*/ 292966 h 454932"/>
                <a:gd name="connsiteX67" fmla="*/ 137780 w 557609"/>
                <a:gd name="connsiteY67" fmla="*/ 290675 h 454932"/>
                <a:gd name="connsiteX68" fmla="*/ 146967 w 557609"/>
                <a:gd name="connsiteY68" fmla="*/ 288386 h 454932"/>
                <a:gd name="connsiteX69" fmla="*/ 156572 w 557609"/>
                <a:gd name="connsiteY69" fmla="*/ 286304 h 454932"/>
                <a:gd name="connsiteX70" fmla="*/ 166172 w 557609"/>
                <a:gd name="connsiteY70" fmla="*/ 284431 h 454932"/>
                <a:gd name="connsiteX71" fmla="*/ 176195 w 557609"/>
                <a:gd name="connsiteY71" fmla="*/ 282765 h 454932"/>
                <a:gd name="connsiteX72" fmla="*/ 278697 w 557609"/>
                <a:gd name="connsiteY72" fmla="*/ 0 h 454932"/>
                <a:gd name="connsiteX73" fmla="*/ 285390 w 557609"/>
                <a:gd name="connsiteY73" fmla="*/ 208 h 454932"/>
                <a:gd name="connsiteX74" fmla="*/ 291875 w 557609"/>
                <a:gd name="connsiteY74" fmla="*/ 628 h 454932"/>
                <a:gd name="connsiteX75" fmla="*/ 298150 w 557609"/>
                <a:gd name="connsiteY75" fmla="*/ 1466 h 454932"/>
                <a:gd name="connsiteX76" fmla="*/ 304636 w 557609"/>
                <a:gd name="connsiteY76" fmla="*/ 2511 h 454932"/>
                <a:gd name="connsiteX77" fmla="*/ 310703 w 557609"/>
                <a:gd name="connsiteY77" fmla="*/ 4187 h 454932"/>
                <a:gd name="connsiteX78" fmla="*/ 316769 w 557609"/>
                <a:gd name="connsiteY78" fmla="*/ 5652 h 454932"/>
                <a:gd name="connsiteX79" fmla="*/ 322836 w 557609"/>
                <a:gd name="connsiteY79" fmla="*/ 7745 h 454932"/>
                <a:gd name="connsiteX80" fmla="*/ 328694 w 557609"/>
                <a:gd name="connsiteY80" fmla="*/ 10258 h 454932"/>
                <a:gd name="connsiteX81" fmla="*/ 334341 w 557609"/>
                <a:gd name="connsiteY81" fmla="*/ 12769 h 454932"/>
                <a:gd name="connsiteX82" fmla="*/ 339781 w 557609"/>
                <a:gd name="connsiteY82" fmla="*/ 15493 h 454932"/>
                <a:gd name="connsiteX83" fmla="*/ 345429 w 557609"/>
                <a:gd name="connsiteY83" fmla="*/ 18633 h 454932"/>
                <a:gd name="connsiteX84" fmla="*/ 350659 w 557609"/>
                <a:gd name="connsiteY84" fmla="*/ 21982 h 454932"/>
                <a:gd name="connsiteX85" fmla="*/ 355678 w 557609"/>
                <a:gd name="connsiteY85" fmla="*/ 25751 h 454932"/>
                <a:gd name="connsiteX86" fmla="*/ 360281 w 557609"/>
                <a:gd name="connsiteY86" fmla="*/ 29309 h 454932"/>
                <a:gd name="connsiteX87" fmla="*/ 365093 w 557609"/>
                <a:gd name="connsiteY87" fmla="*/ 33498 h 454932"/>
                <a:gd name="connsiteX88" fmla="*/ 369487 w 557609"/>
                <a:gd name="connsiteY88" fmla="*/ 37684 h 454932"/>
                <a:gd name="connsiteX89" fmla="*/ 373669 w 557609"/>
                <a:gd name="connsiteY89" fmla="*/ 42291 h 454932"/>
                <a:gd name="connsiteX90" fmla="*/ 377853 w 557609"/>
                <a:gd name="connsiteY90" fmla="*/ 46897 h 454932"/>
                <a:gd name="connsiteX91" fmla="*/ 381620 w 557609"/>
                <a:gd name="connsiteY91" fmla="*/ 51711 h 454932"/>
                <a:gd name="connsiteX92" fmla="*/ 385176 w 557609"/>
                <a:gd name="connsiteY92" fmla="*/ 56528 h 454932"/>
                <a:gd name="connsiteX93" fmla="*/ 388733 w 557609"/>
                <a:gd name="connsiteY93" fmla="*/ 61972 h 454932"/>
                <a:gd name="connsiteX94" fmla="*/ 391659 w 557609"/>
                <a:gd name="connsiteY94" fmla="*/ 67413 h 454932"/>
                <a:gd name="connsiteX95" fmla="*/ 394380 w 557609"/>
                <a:gd name="connsiteY95" fmla="*/ 72858 h 454932"/>
                <a:gd name="connsiteX96" fmla="*/ 397099 w 557609"/>
                <a:gd name="connsiteY96" fmla="*/ 78509 h 454932"/>
                <a:gd name="connsiteX97" fmla="*/ 399400 w 557609"/>
                <a:gd name="connsiteY97" fmla="*/ 84373 h 454932"/>
                <a:gd name="connsiteX98" fmla="*/ 401493 w 557609"/>
                <a:gd name="connsiteY98" fmla="*/ 90235 h 454932"/>
                <a:gd name="connsiteX99" fmla="*/ 403167 w 557609"/>
                <a:gd name="connsiteY99" fmla="*/ 96515 h 454932"/>
                <a:gd name="connsiteX100" fmla="*/ 404630 w 557609"/>
                <a:gd name="connsiteY100" fmla="*/ 102587 h 454932"/>
                <a:gd name="connsiteX101" fmla="*/ 405676 w 557609"/>
                <a:gd name="connsiteY101" fmla="*/ 109078 h 454932"/>
                <a:gd name="connsiteX102" fmla="*/ 406513 w 557609"/>
                <a:gd name="connsiteY102" fmla="*/ 115358 h 454932"/>
                <a:gd name="connsiteX103" fmla="*/ 407141 w 557609"/>
                <a:gd name="connsiteY103" fmla="*/ 122058 h 454932"/>
                <a:gd name="connsiteX104" fmla="*/ 407351 w 557609"/>
                <a:gd name="connsiteY104" fmla="*/ 128547 h 454932"/>
                <a:gd name="connsiteX105" fmla="*/ 407141 w 557609"/>
                <a:gd name="connsiteY105" fmla="*/ 135039 h 454932"/>
                <a:gd name="connsiteX106" fmla="*/ 406513 w 557609"/>
                <a:gd name="connsiteY106" fmla="*/ 141738 h 454932"/>
                <a:gd name="connsiteX107" fmla="*/ 405676 w 557609"/>
                <a:gd name="connsiteY107" fmla="*/ 148228 h 454932"/>
                <a:gd name="connsiteX108" fmla="*/ 404630 w 557609"/>
                <a:gd name="connsiteY108" fmla="*/ 154510 h 454932"/>
                <a:gd name="connsiteX109" fmla="*/ 403167 w 557609"/>
                <a:gd name="connsiteY109" fmla="*/ 160789 h 454932"/>
                <a:gd name="connsiteX110" fmla="*/ 401493 w 557609"/>
                <a:gd name="connsiteY110" fmla="*/ 166861 h 454932"/>
                <a:gd name="connsiteX111" fmla="*/ 399400 w 557609"/>
                <a:gd name="connsiteY111" fmla="*/ 172933 h 454932"/>
                <a:gd name="connsiteX112" fmla="*/ 397099 w 557609"/>
                <a:gd name="connsiteY112" fmla="*/ 178587 h 454932"/>
                <a:gd name="connsiteX113" fmla="*/ 394380 w 557609"/>
                <a:gd name="connsiteY113" fmla="*/ 184239 h 454932"/>
                <a:gd name="connsiteX114" fmla="*/ 391659 w 557609"/>
                <a:gd name="connsiteY114" fmla="*/ 189891 h 454932"/>
                <a:gd name="connsiteX115" fmla="*/ 388733 w 557609"/>
                <a:gd name="connsiteY115" fmla="*/ 195125 h 454932"/>
                <a:gd name="connsiteX116" fmla="*/ 385176 w 557609"/>
                <a:gd name="connsiteY116" fmla="*/ 200569 h 454932"/>
                <a:gd name="connsiteX117" fmla="*/ 381620 w 557609"/>
                <a:gd name="connsiteY117" fmla="*/ 205385 h 454932"/>
                <a:gd name="connsiteX118" fmla="*/ 377853 w 557609"/>
                <a:gd name="connsiteY118" fmla="*/ 210409 h 454932"/>
                <a:gd name="connsiteX119" fmla="*/ 373669 w 557609"/>
                <a:gd name="connsiteY119" fmla="*/ 215016 h 454932"/>
                <a:gd name="connsiteX120" fmla="*/ 369487 w 557609"/>
                <a:gd name="connsiteY120" fmla="*/ 219412 h 454932"/>
                <a:gd name="connsiteX121" fmla="*/ 365093 w 557609"/>
                <a:gd name="connsiteY121" fmla="*/ 223808 h 454932"/>
                <a:gd name="connsiteX122" fmla="*/ 360281 w 557609"/>
                <a:gd name="connsiteY122" fmla="*/ 227787 h 454932"/>
                <a:gd name="connsiteX123" fmla="*/ 355678 w 557609"/>
                <a:gd name="connsiteY123" fmla="*/ 231763 h 454932"/>
                <a:gd name="connsiteX124" fmla="*/ 350659 w 557609"/>
                <a:gd name="connsiteY124" fmla="*/ 235114 h 454932"/>
                <a:gd name="connsiteX125" fmla="*/ 345429 w 557609"/>
                <a:gd name="connsiteY125" fmla="*/ 238463 h 454932"/>
                <a:gd name="connsiteX126" fmla="*/ 339781 w 557609"/>
                <a:gd name="connsiteY126" fmla="*/ 241604 h 454932"/>
                <a:gd name="connsiteX127" fmla="*/ 334341 w 557609"/>
                <a:gd name="connsiteY127" fmla="*/ 244535 h 454932"/>
                <a:gd name="connsiteX128" fmla="*/ 328694 w 557609"/>
                <a:gd name="connsiteY128" fmla="*/ 246838 h 454932"/>
                <a:gd name="connsiteX129" fmla="*/ 322836 w 557609"/>
                <a:gd name="connsiteY129" fmla="*/ 249351 h 454932"/>
                <a:gd name="connsiteX130" fmla="*/ 316769 w 557609"/>
                <a:gd name="connsiteY130" fmla="*/ 251444 h 454932"/>
                <a:gd name="connsiteX131" fmla="*/ 310703 w 557609"/>
                <a:gd name="connsiteY131" fmla="*/ 252910 h 454932"/>
                <a:gd name="connsiteX132" fmla="*/ 304636 w 557609"/>
                <a:gd name="connsiteY132" fmla="*/ 254585 h 454932"/>
                <a:gd name="connsiteX133" fmla="*/ 298150 w 557609"/>
                <a:gd name="connsiteY133" fmla="*/ 255631 h 454932"/>
                <a:gd name="connsiteX134" fmla="*/ 291875 w 557609"/>
                <a:gd name="connsiteY134" fmla="*/ 256468 h 454932"/>
                <a:gd name="connsiteX135" fmla="*/ 285390 w 557609"/>
                <a:gd name="connsiteY135" fmla="*/ 256888 h 454932"/>
                <a:gd name="connsiteX136" fmla="*/ 278697 w 557609"/>
                <a:gd name="connsiteY136" fmla="*/ 257096 h 454932"/>
                <a:gd name="connsiteX137" fmla="*/ 272211 w 557609"/>
                <a:gd name="connsiteY137" fmla="*/ 256888 h 454932"/>
                <a:gd name="connsiteX138" fmla="*/ 265726 w 557609"/>
                <a:gd name="connsiteY138" fmla="*/ 256468 h 454932"/>
                <a:gd name="connsiteX139" fmla="*/ 259031 w 557609"/>
                <a:gd name="connsiteY139" fmla="*/ 255631 h 454932"/>
                <a:gd name="connsiteX140" fmla="*/ 252755 w 557609"/>
                <a:gd name="connsiteY140" fmla="*/ 254585 h 454932"/>
                <a:gd name="connsiteX141" fmla="*/ 246480 w 557609"/>
                <a:gd name="connsiteY141" fmla="*/ 252910 h 454932"/>
                <a:gd name="connsiteX142" fmla="*/ 240412 w 557609"/>
                <a:gd name="connsiteY142" fmla="*/ 251444 h 454932"/>
                <a:gd name="connsiteX143" fmla="*/ 234347 w 557609"/>
                <a:gd name="connsiteY143" fmla="*/ 249351 h 454932"/>
                <a:gd name="connsiteX144" fmla="*/ 228699 w 557609"/>
                <a:gd name="connsiteY144" fmla="*/ 246838 h 454932"/>
                <a:gd name="connsiteX145" fmla="*/ 223050 w 557609"/>
                <a:gd name="connsiteY145" fmla="*/ 244535 h 454932"/>
                <a:gd name="connsiteX146" fmla="*/ 217402 w 557609"/>
                <a:gd name="connsiteY146" fmla="*/ 241604 h 454932"/>
                <a:gd name="connsiteX147" fmla="*/ 212172 w 557609"/>
                <a:gd name="connsiteY147" fmla="*/ 238463 h 454932"/>
                <a:gd name="connsiteX148" fmla="*/ 206942 w 557609"/>
                <a:gd name="connsiteY148" fmla="*/ 235114 h 454932"/>
                <a:gd name="connsiteX149" fmla="*/ 201923 w 557609"/>
                <a:gd name="connsiteY149" fmla="*/ 231763 h 454932"/>
                <a:gd name="connsiteX150" fmla="*/ 196901 w 557609"/>
                <a:gd name="connsiteY150" fmla="*/ 227787 h 454932"/>
                <a:gd name="connsiteX151" fmla="*/ 192508 w 557609"/>
                <a:gd name="connsiteY151" fmla="*/ 223808 h 454932"/>
                <a:gd name="connsiteX152" fmla="*/ 187906 w 557609"/>
                <a:gd name="connsiteY152" fmla="*/ 219412 h 454932"/>
                <a:gd name="connsiteX153" fmla="*/ 183512 w 557609"/>
                <a:gd name="connsiteY153" fmla="*/ 215016 h 454932"/>
                <a:gd name="connsiteX154" fmla="*/ 179538 w 557609"/>
                <a:gd name="connsiteY154" fmla="*/ 210409 h 454932"/>
                <a:gd name="connsiteX155" fmla="*/ 175563 w 557609"/>
                <a:gd name="connsiteY155" fmla="*/ 205385 h 454932"/>
                <a:gd name="connsiteX156" fmla="*/ 172217 w 557609"/>
                <a:gd name="connsiteY156" fmla="*/ 200569 h 454932"/>
                <a:gd name="connsiteX157" fmla="*/ 168868 w 557609"/>
                <a:gd name="connsiteY157" fmla="*/ 195125 h 454932"/>
                <a:gd name="connsiteX158" fmla="*/ 165732 w 557609"/>
                <a:gd name="connsiteY158" fmla="*/ 189891 h 454932"/>
                <a:gd name="connsiteX159" fmla="*/ 162803 w 557609"/>
                <a:gd name="connsiteY159" fmla="*/ 184239 h 454932"/>
                <a:gd name="connsiteX160" fmla="*/ 160502 w 557609"/>
                <a:gd name="connsiteY160" fmla="*/ 178587 h 454932"/>
                <a:gd name="connsiteX161" fmla="*/ 157991 w 557609"/>
                <a:gd name="connsiteY161" fmla="*/ 172933 h 454932"/>
                <a:gd name="connsiteX162" fmla="*/ 155900 w 557609"/>
                <a:gd name="connsiteY162" fmla="*/ 166861 h 454932"/>
                <a:gd name="connsiteX163" fmla="*/ 154434 w 557609"/>
                <a:gd name="connsiteY163" fmla="*/ 160789 h 454932"/>
                <a:gd name="connsiteX164" fmla="*/ 152761 w 557609"/>
                <a:gd name="connsiteY164" fmla="*/ 154510 h 454932"/>
                <a:gd name="connsiteX165" fmla="*/ 151715 w 557609"/>
                <a:gd name="connsiteY165" fmla="*/ 148228 h 454932"/>
                <a:gd name="connsiteX166" fmla="*/ 150878 w 557609"/>
                <a:gd name="connsiteY166" fmla="*/ 141738 h 454932"/>
                <a:gd name="connsiteX167" fmla="*/ 150460 w 557609"/>
                <a:gd name="connsiteY167" fmla="*/ 135039 h 454932"/>
                <a:gd name="connsiteX168" fmla="*/ 150252 w 557609"/>
                <a:gd name="connsiteY168" fmla="*/ 128547 h 454932"/>
                <a:gd name="connsiteX169" fmla="*/ 150460 w 557609"/>
                <a:gd name="connsiteY169" fmla="*/ 122058 h 454932"/>
                <a:gd name="connsiteX170" fmla="*/ 150878 w 557609"/>
                <a:gd name="connsiteY170" fmla="*/ 115358 h 454932"/>
                <a:gd name="connsiteX171" fmla="*/ 151715 w 557609"/>
                <a:gd name="connsiteY171" fmla="*/ 109078 h 454932"/>
                <a:gd name="connsiteX172" fmla="*/ 152761 w 557609"/>
                <a:gd name="connsiteY172" fmla="*/ 102587 h 454932"/>
                <a:gd name="connsiteX173" fmla="*/ 154434 w 557609"/>
                <a:gd name="connsiteY173" fmla="*/ 96515 h 454932"/>
                <a:gd name="connsiteX174" fmla="*/ 155900 w 557609"/>
                <a:gd name="connsiteY174" fmla="*/ 90235 h 454932"/>
                <a:gd name="connsiteX175" fmla="*/ 157991 w 557609"/>
                <a:gd name="connsiteY175" fmla="*/ 84373 h 454932"/>
                <a:gd name="connsiteX176" fmla="*/ 160502 w 557609"/>
                <a:gd name="connsiteY176" fmla="*/ 78509 h 454932"/>
                <a:gd name="connsiteX177" fmla="*/ 162803 w 557609"/>
                <a:gd name="connsiteY177" fmla="*/ 72858 h 454932"/>
                <a:gd name="connsiteX178" fmla="*/ 165732 w 557609"/>
                <a:gd name="connsiteY178" fmla="*/ 67413 h 454932"/>
                <a:gd name="connsiteX179" fmla="*/ 168868 w 557609"/>
                <a:gd name="connsiteY179" fmla="*/ 61972 h 454932"/>
                <a:gd name="connsiteX180" fmla="*/ 172217 w 557609"/>
                <a:gd name="connsiteY180" fmla="*/ 56528 h 454932"/>
                <a:gd name="connsiteX181" fmla="*/ 175563 w 557609"/>
                <a:gd name="connsiteY181" fmla="*/ 51711 h 454932"/>
                <a:gd name="connsiteX182" fmla="*/ 179538 w 557609"/>
                <a:gd name="connsiteY182" fmla="*/ 46897 h 454932"/>
                <a:gd name="connsiteX183" fmla="*/ 183512 w 557609"/>
                <a:gd name="connsiteY183" fmla="*/ 42291 h 454932"/>
                <a:gd name="connsiteX184" fmla="*/ 187906 w 557609"/>
                <a:gd name="connsiteY184" fmla="*/ 37684 h 454932"/>
                <a:gd name="connsiteX185" fmla="*/ 192508 w 557609"/>
                <a:gd name="connsiteY185" fmla="*/ 33498 h 454932"/>
                <a:gd name="connsiteX186" fmla="*/ 196901 w 557609"/>
                <a:gd name="connsiteY186" fmla="*/ 29309 h 454932"/>
                <a:gd name="connsiteX187" fmla="*/ 201923 w 557609"/>
                <a:gd name="connsiteY187" fmla="*/ 25751 h 454932"/>
                <a:gd name="connsiteX188" fmla="*/ 206942 w 557609"/>
                <a:gd name="connsiteY188" fmla="*/ 21982 h 454932"/>
                <a:gd name="connsiteX189" fmla="*/ 212172 w 557609"/>
                <a:gd name="connsiteY189" fmla="*/ 18633 h 454932"/>
                <a:gd name="connsiteX190" fmla="*/ 217402 w 557609"/>
                <a:gd name="connsiteY190" fmla="*/ 15493 h 454932"/>
                <a:gd name="connsiteX191" fmla="*/ 223050 w 557609"/>
                <a:gd name="connsiteY191" fmla="*/ 12769 h 454932"/>
                <a:gd name="connsiteX192" fmla="*/ 228699 w 557609"/>
                <a:gd name="connsiteY192" fmla="*/ 10258 h 454932"/>
                <a:gd name="connsiteX193" fmla="*/ 234347 w 557609"/>
                <a:gd name="connsiteY193" fmla="*/ 7745 h 454932"/>
                <a:gd name="connsiteX194" fmla="*/ 240412 w 557609"/>
                <a:gd name="connsiteY194" fmla="*/ 5652 h 454932"/>
                <a:gd name="connsiteX195" fmla="*/ 246480 w 557609"/>
                <a:gd name="connsiteY195" fmla="*/ 4187 h 454932"/>
                <a:gd name="connsiteX196" fmla="*/ 252755 w 557609"/>
                <a:gd name="connsiteY196" fmla="*/ 2511 h 454932"/>
                <a:gd name="connsiteX197" fmla="*/ 259031 w 557609"/>
                <a:gd name="connsiteY197" fmla="*/ 1466 h 454932"/>
                <a:gd name="connsiteX198" fmla="*/ 265726 w 557609"/>
                <a:gd name="connsiteY198" fmla="*/ 628 h 454932"/>
                <a:gd name="connsiteX199" fmla="*/ 272211 w 557609"/>
                <a:gd name="connsiteY199" fmla="*/ 208 h 4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7609" h="454932">
                  <a:moveTo>
                    <a:pt x="186423" y="281308"/>
                  </a:moveTo>
                  <a:lnTo>
                    <a:pt x="248638" y="403095"/>
                  </a:lnTo>
                  <a:lnTo>
                    <a:pt x="258238" y="323777"/>
                  </a:lnTo>
                  <a:lnTo>
                    <a:pt x="242792" y="311286"/>
                  </a:lnTo>
                  <a:lnTo>
                    <a:pt x="314399" y="311286"/>
                  </a:lnTo>
                  <a:lnTo>
                    <a:pt x="298948" y="323777"/>
                  </a:lnTo>
                  <a:lnTo>
                    <a:pt x="308762" y="403095"/>
                  </a:lnTo>
                  <a:lnTo>
                    <a:pt x="371182" y="281308"/>
                  </a:lnTo>
                  <a:lnTo>
                    <a:pt x="381409" y="282765"/>
                  </a:lnTo>
                  <a:lnTo>
                    <a:pt x="391432" y="284431"/>
                  </a:lnTo>
                  <a:lnTo>
                    <a:pt x="401032" y="286304"/>
                  </a:lnTo>
                  <a:lnTo>
                    <a:pt x="410428" y="288386"/>
                  </a:lnTo>
                  <a:lnTo>
                    <a:pt x="419615" y="290675"/>
                  </a:lnTo>
                  <a:lnTo>
                    <a:pt x="428801" y="292966"/>
                  </a:lnTo>
                  <a:lnTo>
                    <a:pt x="437361" y="295880"/>
                  </a:lnTo>
                  <a:lnTo>
                    <a:pt x="446124" y="298795"/>
                  </a:lnTo>
                  <a:lnTo>
                    <a:pt x="454479" y="301918"/>
                  </a:lnTo>
                  <a:lnTo>
                    <a:pt x="462620" y="305248"/>
                  </a:lnTo>
                  <a:lnTo>
                    <a:pt x="470343" y="308996"/>
                  </a:lnTo>
                  <a:lnTo>
                    <a:pt x="477648" y="312951"/>
                  </a:lnTo>
                  <a:lnTo>
                    <a:pt x="485166" y="317116"/>
                  </a:lnTo>
                  <a:lnTo>
                    <a:pt x="492053" y="321487"/>
                  </a:lnTo>
                  <a:lnTo>
                    <a:pt x="498735" y="326276"/>
                  </a:lnTo>
                  <a:lnTo>
                    <a:pt x="504999" y="331480"/>
                  </a:lnTo>
                  <a:lnTo>
                    <a:pt x="511053" y="336684"/>
                  </a:lnTo>
                  <a:lnTo>
                    <a:pt x="516690" y="342097"/>
                  </a:lnTo>
                  <a:lnTo>
                    <a:pt x="521908" y="348135"/>
                  </a:lnTo>
                  <a:lnTo>
                    <a:pt x="527336" y="354380"/>
                  </a:lnTo>
                  <a:lnTo>
                    <a:pt x="531927" y="360834"/>
                  </a:lnTo>
                  <a:lnTo>
                    <a:pt x="536104" y="367704"/>
                  </a:lnTo>
                  <a:lnTo>
                    <a:pt x="540072" y="374782"/>
                  </a:lnTo>
                  <a:lnTo>
                    <a:pt x="543827" y="382277"/>
                  </a:lnTo>
                  <a:lnTo>
                    <a:pt x="546959" y="390187"/>
                  </a:lnTo>
                  <a:lnTo>
                    <a:pt x="549463" y="398307"/>
                  </a:lnTo>
                  <a:lnTo>
                    <a:pt x="551763" y="406842"/>
                  </a:lnTo>
                  <a:lnTo>
                    <a:pt x="553850" y="415794"/>
                  </a:lnTo>
                  <a:lnTo>
                    <a:pt x="555518" y="424954"/>
                  </a:lnTo>
                  <a:lnTo>
                    <a:pt x="556564" y="434531"/>
                  </a:lnTo>
                  <a:lnTo>
                    <a:pt x="557400" y="444523"/>
                  </a:lnTo>
                  <a:lnTo>
                    <a:pt x="557609" y="454932"/>
                  </a:lnTo>
                  <a:lnTo>
                    <a:pt x="0" y="454932"/>
                  </a:lnTo>
                  <a:lnTo>
                    <a:pt x="204" y="444523"/>
                  </a:lnTo>
                  <a:lnTo>
                    <a:pt x="1041" y="434531"/>
                  </a:lnTo>
                  <a:lnTo>
                    <a:pt x="2086" y="424954"/>
                  </a:lnTo>
                  <a:lnTo>
                    <a:pt x="3545" y="415794"/>
                  </a:lnTo>
                  <a:lnTo>
                    <a:pt x="5427" y="406842"/>
                  </a:lnTo>
                  <a:lnTo>
                    <a:pt x="7723" y="398307"/>
                  </a:lnTo>
                  <a:lnTo>
                    <a:pt x="10646" y="390187"/>
                  </a:lnTo>
                  <a:lnTo>
                    <a:pt x="13778" y="382277"/>
                  </a:lnTo>
                  <a:lnTo>
                    <a:pt x="17532" y="374782"/>
                  </a:lnTo>
                  <a:lnTo>
                    <a:pt x="21291" y="367704"/>
                  </a:lnTo>
                  <a:lnTo>
                    <a:pt x="25469" y="360834"/>
                  </a:lnTo>
                  <a:lnTo>
                    <a:pt x="30269" y="354380"/>
                  </a:lnTo>
                  <a:lnTo>
                    <a:pt x="35278" y="348135"/>
                  </a:lnTo>
                  <a:lnTo>
                    <a:pt x="40705" y="342097"/>
                  </a:lnTo>
                  <a:lnTo>
                    <a:pt x="46342" y="336684"/>
                  </a:lnTo>
                  <a:lnTo>
                    <a:pt x="52606" y="331480"/>
                  </a:lnTo>
                  <a:lnTo>
                    <a:pt x="58870" y="326484"/>
                  </a:lnTo>
                  <a:lnTo>
                    <a:pt x="65342" y="321487"/>
                  </a:lnTo>
                  <a:lnTo>
                    <a:pt x="72438" y="317116"/>
                  </a:lnTo>
                  <a:lnTo>
                    <a:pt x="79538" y="312951"/>
                  </a:lnTo>
                  <a:lnTo>
                    <a:pt x="87052" y="308996"/>
                  </a:lnTo>
                  <a:lnTo>
                    <a:pt x="94984" y="305248"/>
                  </a:lnTo>
                  <a:lnTo>
                    <a:pt x="103125" y="301918"/>
                  </a:lnTo>
                  <a:lnTo>
                    <a:pt x="111480" y="298795"/>
                  </a:lnTo>
                  <a:lnTo>
                    <a:pt x="119830" y="295880"/>
                  </a:lnTo>
                  <a:lnTo>
                    <a:pt x="128803" y="292966"/>
                  </a:lnTo>
                  <a:lnTo>
                    <a:pt x="137780" y="290675"/>
                  </a:lnTo>
                  <a:lnTo>
                    <a:pt x="146967" y="288386"/>
                  </a:lnTo>
                  <a:lnTo>
                    <a:pt x="156572" y="286304"/>
                  </a:lnTo>
                  <a:lnTo>
                    <a:pt x="166172" y="284431"/>
                  </a:lnTo>
                  <a:lnTo>
                    <a:pt x="176195" y="282765"/>
                  </a:lnTo>
                  <a:close/>
                  <a:moveTo>
                    <a:pt x="278697" y="0"/>
                  </a:moveTo>
                  <a:lnTo>
                    <a:pt x="285390" y="208"/>
                  </a:lnTo>
                  <a:lnTo>
                    <a:pt x="291875" y="628"/>
                  </a:lnTo>
                  <a:lnTo>
                    <a:pt x="298150" y="1466"/>
                  </a:lnTo>
                  <a:lnTo>
                    <a:pt x="304636" y="2511"/>
                  </a:lnTo>
                  <a:lnTo>
                    <a:pt x="310703" y="4187"/>
                  </a:lnTo>
                  <a:lnTo>
                    <a:pt x="316769" y="5652"/>
                  </a:lnTo>
                  <a:lnTo>
                    <a:pt x="322836" y="7745"/>
                  </a:lnTo>
                  <a:lnTo>
                    <a:pt x="328694" y="10258"/>
                  </a:lnTo>
                  <a:lnTo>
                    <a:pt x="334341" y="12769"/>
                  </a:lnTo>
                  <a:lnTo>
                    <a:pt x="339781" y="15493"/>
                  </a:lnTo>
                  <a:lnTo>
                    <a:pt x="345429" y="18633"/>
                  </a:lnTo>
                  <a:lnTo>
                    <a:pt x="350659" y="21982"/>
                  </a:lnTo>
                  <a:lnTo>
                    <a:pt x="355678" y="25751"/>
                  </a:lnTo>
                  <a:lnTo>
                    <a:pt x="360281" y="29309"/>
                  </a:lnTo>
                  <a:lnTo>
                    <a:pt x="365093" y="33498"/>
                  </a:lnTo>
                  <a:lnTo>
                    <a:pt x="369487" y="37684"/>
                  </a:lnTo>
                  <a:lnTo>
                    <a:pt x="373669" y="42291"/>
                  </a:lnTo>
                  <a:lnTo>
                    <a:pt x="377853" y="46897"/>
                  </a:lnTo>
                  <a:lnTo>
                    <a:pt x="381620" y="51711"/>
                  </a:lnTo>
                  <a:lnTo>
                    <a:pt x="385176" y="56528"/>
                  </a:lnTo>
                  <a:lnTo>
                    <a:pt x="388733" y="61972"/>
                  </a:lnTo>
                  <a:lnTo>
                    <a:pt x="391659" y="67413"/>
                  </a:lnTo>
                  <a:lnTo>
                    <a:pt x="394380" y="72858"/>
                  </a:lnTo>
                  <a:lnTo>
                    <a:pt x="397099" y="78509"/>
                  </a:lnTo>
                  <a:lnTo>
                    <a:pt x="399400" y="84373"/>
                  </a:lnTo>
                  <a:lnTo>
                    <a:pt x="401493" y="90235"/>
                  </a:lnTo>
                  <a:lnTo>
                    <a:pt x="403167" y="96515"/>
                  </a:lnTo>
                  <a:lnTo>
                    <a:pt x="404630" y="102587"/>
                  </a:lnTo>
                  <a:lnTo>
                    <a:pt x="405676" y="109078"/>
                  </a:lnTo>
                  <a:lnTo>
                    <a:pt x="406513" y="115358"/>
                  </a:lnTo>
                  <a:lnTo>
                    <a:pt x="407141" y="122058"/>
                  </a:lnTo>
                  <a:lnTo>
                    <a:pt x="407351" y="128547"/>
                  </a:lnTo>
                  <a:lnTo>
                    <a:pt x="407141" y="135039"/>
                  </a:lnTo>
                  <a:lnTo>
                    <a:pt x="406513" y="141738"/>
                  </a:lnTo>
                  <a:lnTo>
                    <a:pt x="405676" y="148228"/>
                  </a:lnTo>
                  <a:lnTo>
                    <a:pt x="404630" y="154510"/>
                  </a:lnTo>
                  <a:lnTo>
                    <a:pt x="403167" y="160789"/>
                  </a:lnTo>
                  <a:lnTo>
                    <a:pt x="401493" y="166861"/>
                  </a:lnTo>
                  <a:lnTo>
                    <a:pt x="399400" y="172933"/>
                  </a:lnTo>
                  <a:lnTo>
                    <a:pt x="397099" y="178587"/>
                  </a:lnTo>
                  <a:lnTo>
                    <a:pt x="394380" y="184239"/>
                  </a:lnTo>
                  <a:lnTo>
                    <a:pt x="391659" y="189891"/>
                  </a:lnTo>
                  <a:lnTo>
                    <a:pt x="388733" y="195125"/>
                  </a:lnTo>
                  <a:lnTo>
                    <a:pt x="385176" y="200569"/>
                  </a:lnTo>
                  <a:lnTo>
                    <a:pt x="381620" y="205385"/>
                  </a:lnTo>
                  <a:lnTo>
                    <a:pt x="377853" y="210409"/>
                  </a:lnTo>
                  <a:lnTo>
                    <a:pt x="373669" y="215016"/>
                  </a:lnTo>
                  <a:lnTo>
                    <a:pt x="369487" y="219412"/>
                  </a:lnTo>
                  <a:lnTo>
                    <a:pt x="365093" y="223808"/>
                  </a:lnTo>
                  <a:lnTo>
                    <a:pt x="360281" y="227787"/>
                  </a:lnTo>
                  <a:lnTo>
                    <a:pt x="355678" y="231763"/>
                  </a:lnTo>
                  <a:lnTo>
                    <a:pt x="350659" y="235114"/>
                  </a:lnTo>
                  <a:lnTo>
                    <a:pt x="345429" y="238463"/>
                  </a:lnTo>
                  <a:lnTo>
                    <a:pt x="339781" y="241604"/>
                  </a:lnTo>
                  <a:lnTo>
                    <a:pt x="334341" y="244535"/>
                  </a:lnTo>
                  <a:lnTo>
                    <a:pt x="328694" y="246838"/>
                  </a:lnTo>
                  <a:lnTo>
                    <a:pt x="322836" y="249351"/>
                  </a:lnTo>
                  <a:lnTo>
                    <a:pt x="316769" y="251444"/>
                  </a:lnTo>
                  <a:lnTo>
                    <a:pt x="310703" y="252910"/>
                  </a:lnTo>
                  <a:lnTo>
                    <a:pt x="304636" y="254585"/>
                  </a:lnTo>
                  <a:lnTo>
                    <a:pt x="298150" y="255631"/>
                  </a:lnTo>
                  <a:lnTo>
                    <a:pt x="291875" y="256468"/>
                  </a:lnTo>
                  <a:lnTo>
                    <a:pt x="285390" y="256888"/>
                  </a:lnTo>
                  <a:lnTo>
                    <a:pt x="278697" y="257096"/>
                  </a:lnTo>
                  <a:lnTo>
                    <a:pt x="272211" y="256888"/>
                  </a:lnTo>
                  <a:lnTo>
                    <a:pt x="265726" y="256468"/>
                  </a:lnTo>
                  <a:lnTo>
                    <a:pt x="259031" y="255631"/>
                  </a:lnTo>
                  <a:lnTo>
                    <a:pt x="252755" y="254585"/>
                  </a:lnTo>
                  <a:lnTo>
                    <a:pt x="246480" y="252910"/>
                  </a:lnTo>
                  <a:lnTo>
                    <a:pt x="240412" y="251444"/>
                  </a:lnTo>
                  <a:lnTo>
                    <a:pt x="234347" y="249351"/>
                  </a:lnTo>
                  <a:lnTo>
                    <a:pt x="228699" y="246838"/>
                  </a:lnTo>
                  <a:lnTo>
                    <a:pt x="223050" y="244535"/>
                  </a:lnTo>
                  <a:lnTo>
                    <a:pt x="217402" y="241604"/>
                  </a:lnTo>
                  <a:lnTo>
                    <a:pt x="212172" y="238463"/>
                  </a:lnTo>
                  <a:lnTo>
                    <a:pt x="206942" y="235114"/>
                  </a:lnTo>
                  <a:lnTo>
                    <a:pt x="201923" y="231763"/>
                  </a:lnTo>
                  <a:lnTo>
                    <a:pt x="196901" y="227787"/>
                  </a:lnTo>
                  <a:lnTo>
                    <a:pt x="192508" y="223808"/>
                  </a:lnTo>
                  <a:lnTo>
                    <a:pt x="187906" y="219412"/>
                  </a:lnTo>
                  <a:lnTo>
                    <a:pt x="183512" y="215016"/>
                  </a:lnTo>
                  <a:lnTo>
                    <a:pt x="179538" y="210409"/>
                  </a:lnTo>
                  <a:lnTo>
                    <a:pt x="175563" y="205385"/>
                  </a:lnTo>
                  <a:lnTo>
                    <a:pt x="172217" y="200569"/>
                  </a:lnTo>
                  <a:lnTo>
                    <a:pt x="168868" y="195125"/>
                  </a:lnTo>
                  <a:lnTo>
                    <a:pt x="165732" y="189891"/>
                  </a:lnTo>
                  <a:lnTo>
                    <a:pt x="162803" y="184239"/>
                  </a:lnTo>
                  <a:lnTo>
                    <a:pt x="160502" y="178587"/>
                  </a:lnTo>
                  <a:lnTo>
                    <a:pt x="157991" y="172933"/>
                  </a:lnTo>
                  <a:lnTo>
                    <a:pt x="155900" y="166861"/>
                  </a:lnTo>
                  <a:lnTo>
                    <a:pt x="154434" y="160789"/>
                  </a:lnTo>
                  <a:lnTo>
                    <a:pt x="152761" y="154510"/>
                  </a:lnTo>
                  <a:lnTo>
                    <a:pt x="151715" y="148228"/>
                  </a:lnTo>
                  <a:lnTo>
                    <a:pt x="150878" y="141738"/>
                  </a:lnTo>
                  <a:lnTo>
                    <a:pt x="150460" y="135039"/>
                  </a:lnTo>
                  <a:lnTo>
                    <a:pt x="150252" y="128547"/>
                  </a:lnTo>
                  <a:lnTo>
                    <a:pt x="150460" y="122058"/>
                  </a:lnTo>
                  <a:lnTo>
                    <a:pt x="150878" y="115358"/>
                  </a:lnTo>
                  <a:lnTo>
                    <a:pt x="151715" y="109078"/>
                  </a:lnTo>
                  <a:lnTo>
                    <a:pt x="152761" y="102587"/>
                  </a:lnTo>
                  <a:lnTo>
                    <a:pt x="154434" y="96515"/>
                  </a:lnTo>
                  <a:lnTo>
                    <a:pt x="155900" y="90235"/>
                  </a:lnTo>
                  <a:lnTo>
                    <a:pt x="157991" y="84373"/>
                  </a:lnTo>
                  <a:lnTo>
                    <a:pt x="160502" y="78509"/>
                  </a:lnTo>
                  <a:lnTo>
                    <a:pt x="162803" y="72858"/>
                  </a:lnTo>
                  <a:lnTo>
                    <a:pt x="165732" y="67413"/>
                  </a:lnTo>
                  <a:lnTo>
                    <a:pt x="168868" y="61972"/>
                  </a:lnTo>
                  <a:lnTo>
                    <a:pt x="172217" y="56528"/>
                  </a:lnTo>
                  <a:lnTo>
                    <a:pt x="175563" y="51711"/>
                  </a:lnTo>
                  <a:lnTo>
                    <a:pt x="179538" y="46897"/>
                  </a:lnTo>
                  <a:lnTo>
                    <a:pt x="183512" y="42291"/>
                  </a:lnTo>
                  <a:lnTo>
                    <a:pt x="187906" y="37684"/>
                  </a:lnTo>
                  <a:lnTo>
                    <a:pt x="192508" y="33498"/>
                  </a:lnTo>
                  <a:lnTo>
                    <a:pt x="196901" y="29309"/>
                  </a:lnTo>
                  <a:lnTo>
                    <a:pt x="201923" y="25751"/>
                  </a:lnTo>
                  <a:lnTo>
                    <a:pt x="206942" y="21982"/>
                  </a:lnTo>
                  <a:lnTo>
                    <a:pt x="212172" y="18633"/>
                  </a:lnTo>
                  <a:lnTo>
                    <a:pt x="217402" y="15493"/>
                  </a:lnTo>
                  <a:lnTo>
                    <a:pt x="223050" y="12769"/>
                  </a:lnTo>
                  <a:lnTo>
                    <a:pt x="228699" y="10258"/>
                  </a:lnTo>
                  <a:lnTo>
                    <a:pt x="234347" y="7745"/>
                  </a:lnTo>
                  <a:lnTo>
                    <a:pt x="240412" y="5652"/>
                  </a:lnTo>
                  <a:lnTo>
                    <a:pt x="246480" y="4187"/>
                  </a:lnTo>
                  <a:lnTo>
                    <a:pt x="252755" y="2511"/>
                  </a:lnTo>
                  <a:lnTo>
                    <a:pt x="259031" y="1466"/>
                  </a:lnTo>
                  <a:lnTo>
                    <a:pt x="265726" y="628"/>
                  </a:lnTo>
                  <a:lnTo>
                    <a:pt x="272211" y="208"/>
                  </a:lnTo>
                  <a:close/>
                </a:path>
              </a:pathLst>
            </a:custGeom>
            <a:solidFill>
              <a:schemeClr val="tx1">
                <a:lumMod val="50000"/>
                <a:lumOff val="50000"/>
              </a:schemeClr>
            </a:solidFill>
            <a:ln>
              <a:noFill/>
            </a:ln>
          </p:spPr>
          <p:txBody>
            <a:bodyPr wrap="square" anchor="ctr">
              <a:noAutofit/>
            </a:bodyPr>
            <a:lstStyle/>
            <a:p>
              <a:pPr algn="ctr"/>
              <a:endParaRPr>
                <a:solidFill>
                  <a:srgbClr val="48486A"/>
                </a:solidFill>
              </a:endParaRPr>
            </a:p>
          </p:txBody>
        </p:sp>
        <p:sp>
          <p:nvSpPr>
            <p:cNvPr id="18" name="îṥļiḑe"/>
            <p:cNvSpPr/>
            <p:nvPr/>
          </p:nvSpPr>
          <p:spPr>
            <a:xfrm>
              <a:off x="2725984" y="4814008"/>
              <a:ext cx="557609" cy="454932"/>
            </a:xfrm>
            <a:custGeom>
              <a:avLst/>
              <a:gdLst>
                <a:gd name="connsiteX0" fmla="*/ 186423 w 557609"/>
                <a:gd name="connsiteY0" fmla="*/ 281308 h 454932"/>
                <a:gd name="connsiteX1" fmla="*/ 248638 w 557609"/>
                <a:gd name="connsiteY1" fmla="*/ 403095 h 454932"/>
                <a:gd name="connsiteX2" fmla="*/ 258238 w 557609"/>
                <a:gd name="connsiteY2" fmla="*/ 323777 h 454932"/>
                <a:gd name="connsiteX3" fmla="*/ 242792 w 557609"/>
                <a:gd name="connsiteY3" fmla="*/ 311286 h 454932"/>
                <a:gd name="connsiteX4" fmla="*/ 314399 w 557609"/>
                <a:gd name="connsiteY4" fmla="*/ 311286 h 454932"/>
                <a:gd name="connsiteX5" fmla="*/ 298948 w 557609"/>
                <a:gd name="connsiteY5" fmla="*/ 323777 h 454932"/>
                <a:gd name="connsiteX6" fmla="*/ 308762 w 557609"/>
                <a:gd name="connsiteY6" fmla="*/ 403095 h 454932"/>
                <a:gd name="connsiteX7" fmla="*/ 371182 w 557609"/>
                <a:gd name="connsiteY7" fmla="*/ 281308 h 454932"/>
                <a:gd name="connsiteX8" fmla="*/ 381409 w 557609"/>
                <a:gd name="connsiteY8" fmla="*/ 282765 h 454932"/>
                <a:gd name="connsiteX9" fmla="*/ 391432 w 557609"/>
                <a:gd name="connsiteY9" fmla="*/ 284431 h 454932"/>
                <a:gd name="connsiteX10" fmla="*/ 401033 w 557609"/>
                <a:gd name="connsiteY10" fmla="*/ 286304 h 454932"/>
                <a:gd name="connsiteX11" fmla="*/ 410428 w 557609"/>
                <a:gd name="connsiteY11" fmla="*/ 288386 h 454932"/>
                <a:gd name="connsiteX12" fmla="*/ 419615 w 557609"/>
                <a:gd name="connsiteY12" fmla="*/ 290675 h 454932"/>
                <a:gd name="connsiteX13" fmla="*/ 428801 w 557609"/>
                <a:gd name="connsiteY13" fmla="*/ 292966 h 454932"/>
                <a:gd name="connsiteX14" fmla="*/ 437361 w 557609"/>
                <a:gd name="connsiteY14" fmla="*/ 295880 h 454932"/>
                <a:gd name="connsiteX15" fmla="*/ 446125 w 557609"/>
                <a:gd name="connsiteY15" fmla="*/ 298795 h 454932"/>
                <a:gd name="connsiteX16" fmla="*/ 454479 w 557609"/>
                <a:gd name="connsiteY16" fmla="*/ 301918 h 454932"/>
                <a:gd name="connsiteX17" fmla="*/ 462620 w 557609"/>
                <a:gd name="connsiteY17" fmla="*/ 305248 h 454932"/>
                <a:gd name="connsiteX18" fmla="*/ 470343 w 557609"/>
                <a:gd name="connsiteY18" fmla="*/ 308996 h 454932"/>
                <a:gd name="connsiteX19" fmla="*/ 477648 w 557609"/>
                <a:gd name="connsiteY19" fmla="*/ 312951 h 454932"/>
                <a:gd name="connsiteX20" fmla="*/ 485166 w 557609"/>
                <a:gd name="connsiteY20" fmla="*/ 317116 h 454932"/>
                <a:gd name="connsiteX21" fmla="*/ 492053 w 557609"/>
                <a:gd name="connsiteY21" fmla="*/ 321487 h 454932"/>
                <a:gd name="connsiteX22" fmla="*/ 498735 w 557609"/>
                <a:gd name="connsiteY22" fmla="*/ 326276 h 454932"/>
                <a:gd name="connsiteX23" fmla="*/ 504999 w 557609"/>
                <a:gd name="connsiteY23" fmla="*/ 331480 h 454932"/>
                <a:gd name="connsiteX24" fmla="*/ 511053 w 557609"/>
                <a:gd name="connsiteY24" fmla="*/ 336684 h 454932"/>
                <a:gd name="connsiteX25" fmla="*/ 516690 w 557609"/>
                <a:gd name="connsiteY25" fmla="*/ 342097 h 454932"/>
                <a:gd name="connsiteX26" fmla="*/ 521908 w 557609"/>
                <a:gd name="connsiteY26" fmla="*/ 348135 h 454932"/>
                <a:gd name="connsiteX27" fmla="*/ 527336 w 557609"/>
                <a:gd name="connsiteY27" fmla="*/ 354380 h 454932"/>
                <a:gd name="connsiteX28" fmla="*/ 531927 w 557609"/>
                <a:gd name="connsiteY28" fmla="*/ 360834 h 454932"/>
                <a:gd name="connsiteX29" fmla="*/ 536104 w 557609"/>
                <a:gd name="connsiteY29" fmla="*/ 367704 h 454932"/>
                <a:gd name="connsiteX30" fmla="*/ 540072 w 557609"/>
                <a:gd name="connsiteY30" fmla="*/ 374782 h 454932"/>
                <a:gd name="connsiteX31" fmla="*/ 543827 w 557609"/>
                <a:gd name="connsiteY31" fmla="*/ 382277 h 454932"/>
                <a:gd name="connsiteX32" fmla="*/ 546959 w 557609"/>
                <a:gd name="connsiteY32" fmla="*/ 390187 h 454932"/>
                <a:gd name="connsiteX33" fmla="*/ 549463 w 557609"/>
                <a:gd name="connsiteY33" fmla="*/ 398307 h 454932"/>
                <a:gd name="connsiteX34" fmla="*/ 551764 w 557609"/>
                <a:gd name="connsiteY34" fmla="*/ 406842 h 454932"/>
                <a:gd name="connsiteX35" fmla="*/ 553850 w 557609"/>
                <a:gd name="connsiteY35" fmla="*/ 415794 h 454932"/>
                <a:gd name="connsiteX36" fmla="*/ 555518 w 557609"/>
                <a:gd name="connsiteY36" fmla="*/ 424954 h 454932"/>
                <a:gd name="connsiteX37" fmla="*/ 556564 w 557609"/>
                <a:gd name="connsiteY37" fmla="*/ 434531 h 454932"/>
                <a:gd name="connsiteX38" fmla="*/ 557400 w 557609"/>
                <a:gd name="connsiteY38" fmla="*/ 444523 h 454932"/>
                <a:gd name="connsiteX39" fmla="*/ 557609 w 557609"/>
                <a:gd name="connsiteY39" fmla="*/ 454932 h 454932"/>
                <a:gd name="connsiteX40" fmla="*/ 0 w 557609"/>
                <a:gd name="connsiteY40" fmla="*/ 454932 h 454932"/>
                <a:gd name="connsiteX41" fmla="*/ 204 w 557609"/>
                <a:gd name="connsiteY41" fmla="*/ 444523 h 454932"/>
                <a:gd name="connsiteX42" fmla="*/ 1041 w 557609"/>
                <a:gd name="connsiteY42" fmla="*/ 434531 h 454932"/>
                <a:gd name="connsiteX43" fmla="*/ 2086 w 557609"/>
                <a:gd name="connsiteY43" fmla="*/ 424954 h 454932"/>
                <a:gd name="connsiteX44" fmla="*/ 3545 w 557609"/>
                <a:gd name="connsiteY44" fmla="*/ 415794 h 454932"/>
                <a:gd name="connsiteX45" fmla="*/ 5427 w 557609"/>
                <a:gd name="connsiteY45" fmla="*/ 406842 h 454932"/>
                <a:gd name="connsiteX46" fmla="*/ 7723 w 557609"/>
                <a:gd name="connsiteY46" fmla="*/ 398307 h 454932"/>
                <a:gd name="connsiteX47" fmla="*/ 10646 w 557609"/>
                <a:gd name="connsiteY47" fmla="*/ 390187 h 454932"/>
                <a:gd name="connsiteX48" fmla="*/ 13777 w 557609"/>
                <a:gd name="connsiteY48" fmla="*/ 382277 h 454932"/>
                <a:gd name="connsiteX49" fmla="*/ 17532 w 557609"/>
                <a:gd name="connsiteY49" fmla="*/ 374782 h 454932"/>
                <a:gd name="connsiteX50" fmla="*/ 21291 w 557609"/>
                <a:gd name="connsiteY50" fmla="*/ 367704 h 454932"/>
                <a:gd name="connsiteX51" fmla="*/ 25469 w 557609"/>
                <a:gd name="connsiteY51" fmla="*/ 360834 h 454932"/>
                <a:gd name="connsiteX52" fmla="*/ 30269 w 557609"/>
                <a:gd name="connsiteY52" fmla="*/ 354380 h 454932"/>
                <a:gd name="connsiteX53" fmla="*/ 35278 w 557609"/>
                <a:gd name="connsiteY53" fmla="*/ 348135 h 454932"/>
                <a:gd name="connsiteX54" fmla="*/ 40705 w 557609"/>
                <a:gd name="connsiteY54" fmla="*/ 342097 h 454932"/>
                <a:gd name="connsiteX55" fmla="*/ 46342 w 557609"/>
                <a:gd name="connsiteY55" fmla="*/ 336684 h 454932"/>
                <a:gd name="connsiteX56" fmla="*/ 52606 w 557609"/>
                <a:gd name="connsiteY56" fmla="*/ 331480 h 454932"/>
                <a:gd name="connsiteX57" fmla="*/ 58869 w 557609"/>
                <a:gd name="connsiteY57" fmla="*/ 326484 h 454932"/>
                <a:gd name="connsiteX58" fmla="*/ 65342 w 557609"/>
                <a:gd name="connsiteY58" fmla="*/ 321487 h 454932"/>
                <a:gd name="connsiteX59" fmla="*/ 72438 w 557609"/>
                <a:gd name="connsiteY59" fmla="*/ 317116 h 454932"/>
                <a:gd name="connsiteX60" fmla="*/ 79538 w 557609"/>
                <a:gd name="connsiteY60" fmla="*/ 312951 h 454932"/>
                <a:gd name="connsiteX61" fmla="*/ 87052 w 557609"/>
                <a:gd name="connsiteY61" fmla="*/ 308996 h 454932"/>
                <a:gd name="connsiteX62" fmla="*/ 94984 w 557609"/>
                <a:gd name="connsiteY62" fmla="*/ 305248 h 454932"/>
                <a:gd name="connsiteX63" fmla="*/ 103125 w 557609"/>
                <a:gd name="connsiteY63" fmla="*/ 301918 h 454932"/>
                <a:gd name="connsiteX64" fmla="*/ 111480 w 557609"/>
                <a:gd name="connsiteY64" fmla="*/ 298795 h 454932"/>
                <a:gd name="connsiteX65" fmla="*/ 119830 w 557609"/>
                <a:gd name="connsiteY65" fmla="*/ 295880 h 454932"/>
                <a:gd name="connsiteX66" fmla="*/ 128803 w 557609"/>
                <a:gd name="connsiteY66" fmla="*/ 292966 h 454932"/>
                <a:gd name="connsiteX67" fmla="*/ 137780 w 557609"/>
                <a:gd name="connsiteY67" fmla="*/ 290675 h 454932"/>
                <a:gd name="connsiteX68" fmla="*/ 146967 w 557609"/>
                <a:gd name="connsiteY68" fmla="*/ 288386 h 454932"/>
                <a:gd name="connsiteX69" fmla="*/ 156572 w 557609"/>
                <a:gd name="connsiteY69" fmla="*/ 286304 h 454932"/>
                <a:gd name="connsiteX70" fmla="*/ 166172 w 557609"/>
                <a:gd name="connsiteY70" fmla="*/ 284431 h 454932"/>
                <a:gd name="connsiteX71" fmla="*/ 176195 w 557609"/>
                <a:gd name="connsiteY71" fmla="*/ 282765 h 454932"/>
                <a:gd name="connsiteX72" fmla="*/ 278697 w 557609"/>
                <a:gd name="connsiteY72" fmla="*/ 0 h 454932"/>
                <a:gd name="connsiteX73" fmla="*/ 285390 w 557609"/>
                <a:gd name="connsiteY73" fmla="*/ 208 h 454932"/>
                <a:gd name="connsiteX74" fmla="*/ 291875 w 557609"/>
                <a:gd name="connsiteY74" fmla="*/ 628 h 454932"/>
                <a:gd name="connsiteX75" fmla="*/ 298150 w 557609"/>
                <a:gd name="connsiteY75" fmla="*/ 1466 h 454932"/>
                <a:gd name="connsiteX76" fmla="*/ 304636 w 557609"/>
                <a:gd name="connsiteY76" fmla="*/ 2511 h 454932"/>
                <a:gd name="connsiteX77" fmla="*/ 310703 w 557609"/>
                <a:gd name="connsiteY77" fmla="*/ 4187 h 454932"/>
                <a:gd name="connsiteX78" fmla="*/ 316769 w 557609"/>
                <a:gd name="connsiteY78" fmla="*/ 5652 h 454932"/>
                <a:gd name="connsiteX79" fmla="*/ 322836 w 557609"/>
                <a:gd name="connsiteY79" fmla="*/ 7745 h 454932"/>
                <a:gd name="connsiteX80" fmla="*/ 328694 w 557609"/>
                <a:gd name="connsiteY80" fmla="*/ 10258 h 454932"/>
                <a:gd name="connsiteX81" fmla="*/ 334341 w 557609"/>
                <a:gd name="connsiteY81" fmla="*/ 12769 h 454932"/>
                <a:gd name="connsiteX82" fmla="*/ 339781 w 557609"/>
                <a:gd name="connsiteY82" fmla="*/ 15493 h 454932"/>
                <a:gd name="connsiteX83" fmla="*/ 345429 w 557609"/>
                <a:gd name="connsiteY83" fmla="*/ 18633 h 454932"/>
                <a:gd name="connsiteX84" fmla="*/ 350659 w 557609"/>
                <a:gd name="connsiteY84" fmla="*/ 21982 h 454932"/>
                <a:gd name="connsiteX85" fmla="*/ 355679 w 557609"/>
                <a:gd name="connsiteY85" fmla="*/ 25751 h 454932"/>
                <a:gd name="connsiteX86" fmla="*/ 360281 w 557609"/>
                <a:gd name="connsiteY86" fmla="*/ 29309 h 454932"/>
                <a:gd name="connsiteX87" fmla="*/ 365093 w 557609"/>
                <a:gd name="connsiteY87" fmla="*/ 33498 h 454932"/>
                <a:gd name="connsiteX88" fmla="*/ 369487 w 557609"/>
                <a:gd name="connsiteY88" fmla="*/ 37684 h 454932"/>
                <a:gd name="connsiteX89" fmla="*/ 373669 w 557609"/>
                <a:gd name="connsiteY89" fmla="*/ 42291 h 454932"/>
                <a:gd name="connsiteX90" fmla="*/ 377853 w 557609"/>
                <a:gd name="connsiteY90" fmla="*/ 46897 h 454932"/>
                <a:gd name="connsiteX91" fmla="*/ 381620 w 557609"/>
                <a:gd name="connsiteY91" fmla="*/ 51711 h 454932"/>
                <a:gd name="connsiteX92" fmla="*/ 385176 w 557609"/>
                <a:gd name="connsiteY92" fmla="*/ 56528 h 454932"/>
                <a:gd name="connsiteX93" fmla="*/ 388733 w 557609"/>
                <a:gd name="connsiteY93" fmla="*/ 61972 h 454932"/>
                <a:gd name="connsiteX94" fmla="*/ 391660 w 557609"/>
                <a:gd name="connsiteY94" fmla="*/ 67413 h 454932"/>
                <a:gd name="connsiteX95" fmla="*/ 394380 w 557609"/>
                <a:gd name="connsiteY95" fmla="*/ 72858 h 454932"/>
                <a:gd name="connsiteX96" fmla="*/ 397099 w 557609"/>
                <a:gd name="connsiteY96" fmla="*/ 78509 h 454932"/>
                <a:gd name="connsiteX97" fmla="*/ 399400 w 557609"/>
                <a:gd name="connsiteY97" fmla="*/ 84373 h 454932"/>
                <a:gd name="connsiteX98" fmla="*/ 401494 w 557609"/>
                <a:gd name="connsiteY98" fmla="*/ 90235 h 454932"/>
                <a:gd name="connsiteX99" fmla="*/ 403167 w 557609"/>
                <a:gd name="connsiteY99" fmla="*/ 96515 h 454932"/>
                <a:gd name="connsiteX100" fmla="*/ 404630 w 557609"/>
                <a:gd name="connsiteY100" fmla="*/ 102587 h 454932"/>
                <a:gd name="connsiteX101" fmla="*/ 405676 w 557609"/>
                <a:gd name="connsiteY101" fmla="*/ 109078 h 454932"/>
                <a:gd name="connsiteX102" fmla="*/ 406513 w 557609"/>
                <a:gd name="connsiteY102" fmla="*/ 115358 h 454932"/>
                <a:gd name="connsiteX103" fmla="*/ 407141 w 557609"/>
                <a:gd name="connsiteY103" fmla="*/ 122058 h 454932"/>
                <a:gd name="connsiteX104" fmla="*/ 407351 w 557609"/>
                <a:gd name="connsiteY104" fmla="*/ 128547 h 454932"/>
                <a:gd name="connsiteX105" fmla="*/ 407141 w 557609"/>
                <a:gd name="connsiteY105" fmla="*/ 135039 h 454932"/>
                <a:gd name="connsiteX106" fmla="*/ 406513 w 557609"/>
                <a:gd name="connsiteY106" fmla="*/ 141738 h 454932"/>
                <a:gd name="connsiteX107" fmla="*/ 405676 w 557609"/>
                <a:gd name="connsiteY107" fmla="*/ 148228 h 454932"/>
                <a:gd name="connsiteX108" fmla="*/ 404630 w 557609"/>
                <a:gd name="connsiteY108" fmla="*/ 154510 h 454932"/>
                <a:gd name="connsiteX109" fmla="*/ 403167 w 557609"/>
                <a:gd name="connsiteY109" fmla="*/ 160789 h 454932"/>
                <a:gd name="connsiteX110" fmla="*/ 401494 w 557609"/>
                <a:gd name="connsiteY110" fmla="*/ 166861 h 454932"/>
                <a:gd name="connsiteX111" fmla="*/ 399400 w 557609"/>
                <a:gd name="connsiteY111" fmla="*/ 172933 h 454932"/>
                <a:gd name="connsiteX112" fmla="*/ 397099 w 557609"/>
                <a:gd name="connsiteY112" fmla="*/ 178587 h 454932"/>
                <a:gd name="connsiteX113" fmla="*/ 394380 w 557609"/>
                <a:gd name="connsiteY113" fmla="*/ 184239 h 454932"/>
                <a:gd name="connsiteX114" fmla="*/ 391660 w 557609"/>
                <a:gd name="connsiteY114" fmla="*/ 189891 h 454932"/>
                <a:gd name="connsiteX115" fmla="*/ 388733 w 557609"/>
                <a:gd name="connsiteY115" fmla="*/ 195125 h 454932"/>
                <a:gd name="connsiteX116" fmla="*/ 385176 w 557609"/>
                <a:gd name="connsiteY116" fmla="*/ 200569 h 454932"/>
                <a:gd name="connsiteX117" fmla="*/ 381620 w 557609"/>
                <a:gd name="connsiteY117" fmla="*/ 205385 h 454932"/>
                <a:gd name="connsiteX118" fmla="*/ 377853 w 557609"/>
                <a:gd name="connsiteY118" fmla="*/ 210409 h 454932"/>
                <a:gd name="connsiteX119" fmla="*/ 373669 w 557609"/>
                <a:gd name="connsiteY119" fmla="*/ 215016 h 454932"/>
                <a:gd name="connsiteX120" fmla="*/ 369487 w 557609"/>
                <a:gd name="connsiteY120" fmla="*/ 219412 h 454932"/>
                <a:gd name="connsiteX121" fmla="*/ 365093 w 557609"/>
                <a:gd name="connsiteY121" fmla="*/ 223808 h 454932"/>
                <a:gd name="connsiteX122" fmla="*/ 360281 w 557609"/>
                <a:gd name="connsiteY122" fmla="*/ 227787 h 454932"/>
                <a:gd name="connsiteX123" fmla="*/ 355679 w 557609"/>
                <a:gd name="connsiteY123" fmla="*/ 231763 h 454932"/>
                <a:gd name="connsiteX124" fmla="*/ 350659 w 557609"/>
                <a:gd name="connsiteY124" fmla="*/ 235114 h 454932"/>
                <a:gd name="connsiteX125" fmla="*/ 345429 w 557609"/>
                <a:gd name="connsiteY125" fmla="*/ 238463 h 454932"/>
                <a:gd name="connsiteX126" fmla="*/ 339781 w 557609"/>
                <a:gd name="connsiteY126" fmla="*/ 241604 h 454932"/>
                <a:gd name="connsiteX127" fmla="*/ 334341 w 557609"/>
                <a:gd name="connsiteY127" fmla="*/ 244535 h 454932"/>
                <a:gd name="connsiteX128" fmla="*/ 328694 w 557609"/>
                <a:gd name="connsiteY128" fmla="*/ 246838 h 454932"/>
                <a:gd name="connsiteX129" fmla="*/ 322836 w 557609"/>
                <a:gd name="connsiteY129" fmla="*/ 249351 h 454932"/>
                <a:gd name="connsiteX130" fmla="*/ 316769 w 557609"/>
                <a:gd name="connsiteY130" fmla="*/ 251444 h 454932"/>
                <a:gd name="connsiteX131" fmla="*/ 310703 w 557609"/>
                <a:gd name="connsiteY131" fmla="*/ 252910 h 454932"/>
                <a:gd name="connsiteX132" fmla="*/ 304636 w 557609"/>
                <a:gd name="connsiteY132" fmla="*/ 254585 h 454932"/>
                <a:gd name="connsiteX133" fmla="*/ 298150 w 557609"/>
                <a:gd name="connsiteY133" fmla="*/ 255631 h 454932"/>
                <a:gd name="connsiteX134" fmla="*/ 291875 w 557609"/>
                <a:gd name="connsiteY134" fmla="*/ 256468 h 454932"/>
                <a:gd name="connsiteX135" fmla="*/ 285390 w 557609"/>
                <a:gd name="connsiteY135" fmla="*/ 256888 h 454932"/>
                <a:gd name="connsiteX136" fmla="*/ 278697 w 557609"/>
                <a:gd name="connsiteY136" fmla="*/ 257096 h 454932"/>
                <a:gd name="connsiteX137" fmla="*/ 272211 w 557609"/>
                <a:gd name="connsiteY137" fmla="*/ 256888 h 454932"/>
                <a:gd name="connsiteX138" fmla="*/ 265726 w 557609"/>
                <a:gd name="connsiteY138" fmla="*/ 256468 h 454932"/>
                <a:gd name="connsiteX139" fmla="*/ 259031 w 557609"/>
                <a:gd name="connsiteY139" fmla="*/ 255631 h 454932"/>
                <a:gd name="connsiteX140" fmla="*/ 252755 w 557609"/>
                <a:gd name="connsiteY140" fmla="*/ 254585 h 454932"/>
                <a:gd name="connsiteX141" fmla="*/ 246480 w 557609"/>
                <a:gd name="connsiteY141" fmla="*/ 252910 h 454932"/>
                <a:gd name="connsiteX142" fmla="*/ 240412 w 557609"/>
                <a:gd name="connsiteY142" fmla="*/ 251444 h 454932"/>
                <a:gd name="connsiteX143" fmla="*/ 234347 w 557609"/>
                <a:gd name="connsiteY143" fmla="*/ 249351 h 454932"/>
                <a:gd name="connsiteX144" fmla="*/ 228699 w 557609"/>
                <a:gd name="connsiteY144" fmla="*/ 246838 h 454932"/>
                <a:gd name="connsiteX145" fmla="*/ 223050 w 557609"/>
                <a:gd name="connsiteY145" fmla="*/ 244535 h 454932"/>
                <a:gd name="connsiteX146" fmla="*/ 217402 w 557609"/>
                <a:gd name="connsiteY146" fmla="*/ 241604 h 454932"/>
                <a:gd name="connsiteX147" fmla="*/ 212172 w 557609"/>
                <a:gd name="connsiteY147" fmla="*/ 238463 h 454932"/>
                <a:gd name="connsiteX148" fmla="*/ 206942 w 557609"/>
                <a:gd name="connsiteY148" fmla="*/ 235114 h 454932"/>
                <a:gd name="connsiteX149" fmla="*/ 201923 w 557609"/>
                <a:gd name="connsiteY149" fmla="*/ 231763 h 454932"/>
                <a:gd name="connsiteX150" fmla="*/ 196901 w 557609"/>
                <a:gd name="connsiteY150" fmla="*/ 227787 h 454932"/>
                <a:gd name="connsiteX151" fmla="*/ 192508 w 557609"/>
                <a:gd name="connsiteY151" fmla="*/ 223808 h 454932"/>
                <a:gd name="connsiteX152" fmla="*/ 187906 w 557609"/>
                <a:gd name="connsiteY152" fmla="*/ 219412 h 454932"/>
                <a:gd name="connsiteX153" fmla="*/ 183512 w 557609"/>
                <a:gd name="connsiteY153" fmla="*/ 215016 h 454932"/>
                <a:gd name="connsiteX154" fmla="*/ 179538 w 557609"/>
                <a:gd name="connsiteY154" fmla="*/ 210409 h 454932"/>
                <a:gd name="connsiteX155" fmla="*/ 175564 w 557609"/>
                <a:gd name="connsiteY155" fmla="*/ 205385 h 454932"/>
                <a:gd name="connsiteX156" fmla="*/ 172217 w 557609"/>
                <a:gd name="connsiteY156" fmla="*/ 200569 h 454932"/>
                <a:gd name="connsiteX157" fmla="*/ 168868 w 557609"/>
                <a:gd name="connsiteY157" fmla="*/ 195125 h 454932"/>
                <a:gd name="connsiteX158" fmla="*/ 165732 w 557609"/>
                <a:gd name="connsiteY158" fmla="*/ 189891 h 454932"/>
                <a:gd name="connsiteX159" fmla="*/ 162803 w 557609"/>
                <a:gd name="connsiteY159" fmla="*/ 184239 h 454932"/>
                <a:gd name="connsiteX160" fmla="*/ 160502 w 557609"/>
                <a:gd name="connsiteY160" fmla="*/ 178587 h 454932"/>
                <a:gd name="connsiteX161" fmla="*/ 157991 w 557609"/>
                <a:gd name="connsiteY161" fmla="*/ 172933 h 454932"/>
                <a:gd name="connsiteX162" fmla="*/ 155900 w 557609"/>
                <a:gd name="connsiteY162" fmla="*/ 166861 h 454932"/>
                <a:gd name="connsiteX163" fmla="*/ 154434 w 557609"/>
                <a:gd name="connsiteY163" fmla="*/ 160789 h 454932"/>
                <a:gd name="connsiteX164" fmla="*/ 152761 w 557609"/>
                <a:gd name="connsiteY164" fmla="*/ 154510 h 454932"/>
                <a:gd name="connsiteX165" fmla="*/ 151715 w 557609"/>
                <a:gd name="connsiteY165" fmla="*/ 148228 h 454932"/>
                <a:gd name="connsiteX166" fmla="*/ 150878 w 557609"/>
                <a:gd name="connsiteY166" fmla="*/ 141738 h 454932"/>
                <a:gd name="connsiteX167" fmla="*/ 150460 w 557609"/>
                <a:gd name="connsiteY167" fmla="*/ 135039 h 454932"/>
                <a:gd name="connsiteX168" fmla="*/ 150252 w 557609"/>
                <a:gd name="connsiteY168" fmla="*/ 128547 h 454932"/>
                <a:gd name="connsiteX169" fmla="*/ 150460 w 557609"/>
                <a:gd name="connsiteY169" fmla="*/ 122058 h 454932"/>
                <a:gd name="connsiteX170" fmla="*/ 150878 w 557609"/>
                <a:gd name="connsiteY170" fmla="*/ 115358 h 454932"/>
                <a:gd name="connsiteX171" fmla="*/ 151715 w 557609"/>
                <a:gd name="connsiteY171" fmla="*/ 109078 h 454932"/>
                <a:gd name="connsiteX172" fmla="*/ 152761 w 557609"/>
                <a:gd name="connsiteY172" fmla="*/ 102587 h 454932"/>
                <a:gd name="connsiteX173" fmla="*/ 154434 w 557609"/>
                <a:gd name="connsiteY173" fmla="*/ 96515 h 454932"/>
                <a:gd name="connsiteX174" fmla="*/ 155900 w 557609"/>
                <a:gd name="connsiteY174" fmla="*/ 90235 h 454932"/>
                <a:gd name="connsiteX175" fmla="*/ 157991 w 557609"/>
                <a:gd name="connsiteY175" fmla="*/ 84373 h 454932"/>
                <a:gd name="connsiteX176" fmla="*/ 160502 w 557609"/>
                <a:gd name="connsiteY176" fmla="*/ 78509 h 454932"/>
                <a:gd name="connsiteX177" fmla="*/ 162803 w 557609"/>
                <a:gd name="connsiteY177" fmla="*/ 72858 h 454932"/>
                <a:gd name="connsiteX178" fmla="*/ 165732 w 557609"/>
                <a:gd name="connsiteY178" fmla="*/ 67413 h 454932"/>
                <a:gd name="connsiteX179" fmla="*/ 168868 w 557609"/>
                <a:gd name="connsiteY179" fmla="*/ 61972 h 454932"/>
                <a:gd name="connsiteX180" fmla="*/ 172217 w 557609"/>
                <a:gd name="connsiteY180" fmla="*/ 56528 h 454932"/>
                <a:gd name="connsiteX181" fmla="*/ 175564 w 557609"/>
                <a:gd name="connsiteY181" fmla="*/ 51711 h 454932"/>
                <a:gd name="connsiteX182" fmla="*/ 179538 w 557609"/>
                <a:gd name="connsiteY182" fmla="*/ 46897 h 454932"/>
                <a:gd name="connsiteX183" fmla="*/ 183512 w 557609"/>
                <a:gd name="connsiteY183" fmla="*/ 42291 h 454932"/>
                <a:gd name="connsiteX184" fmla="*/ 187906 w 557609"/>
                <a:gd name="connsiteY184" fmla="*/ 37684 h 454932"/>
                <a:gd name="connsiteX185" fmla="*/ 192508 w 557609"/>
                <a:gd name="connsiteY185" fmla="*/ 33498 h 454932"/>
                <a:gd name="connsiteX186" fmla="*/ 196901 w 557609"/>
                <a:gd name="connsiteY186" fmla="*/ 29309 h 454932"/>
                <a:gd name="connsiteX187" fmla="*/ 201923 w 557609"/>
                <a:gd name="connsiteY187" fmla="*/ 25751 h 454932"/>
                <a:gd name="connsiteX188" fmla="*/ 206942 w 557609"/>
                <a:gd name="connsiteY188" fmla="*/ 21982 h 454932"/>
                <a:gd name="connsiteX189" fmla="*/ 212172 w 557609"/>
                <a:gd name="connsiteY189" fmla="*/ 18633 h 454932"/>
                <a:gd name="connsiteX190" fmla="*/ 217402 w 557609"/>
                <a:gd name="connsiteY190" fmla="*/ 15493 h 454932"/>
                <a:gd name="connsiteX191" fmla="*/ 223050 w 557609"/>
                <a:gd name="connsiteY191" fmla="*/ 12769 h 454932"/>
                <a:gd name="connsiteX192" fmla="*/ 228699 w 557609"/>
                <a:gd name="connsiteY192" fmla="*/ 10258 h 454932"/>
                <a:gd name="connsiteX193" fmla="*/ 234347 w 557609"/>
                <a:gd name="connsiteY193" fmla="*/ 7745 h 454932"/>
                <a:gd name="connsiteX194" fmla="*/ 240412 w 557609"/>
                <a:gd name="connsiteY194" fmla="*/ 5652 h 454932"/>
                <a:gd name="connsiteX195" fmla="*/ 246480 w 557609"/>
                <a:gd name="connsiteY195" fmla="*/ 4187 h 454932"/>
                <a:gd name="connsiteX196" fmla="*/ 252755 w 557609"/>
                <a:gd name="connsiteY196" fmla="*/ 2511 h 454932"/>
                <a:gd name="connsiteX197" fmla="*/ 259031 w 557609"/>
                <a:gd name="connsiteY197" fmla="*/ 1466 h 454932"/>
                <a:gd name="connsiteX198" fmla="*/ 265726 w 557609"/>
                <a:gd name="connsiteY198" fmla="*/ 628 h 454932"/>
                <a:gd name="connsiteX199" fmla="*/ 272211 w 557609"/>
                <a:gd name="connsiteY199" fmla="*/ 208 h 4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7609" h="454932">
                  <a:moveTo>
                    <a:pt x="186423" y="281308"/>
                  </a:moveTo>
                  <a:lnTo>
                    <a:pt x="248638" y="403095"/>
                  </a:lnTo>
                  <a:lnTo>
                    <a:pt x="258238" y="323777"/>
                  </a:lnTo>
                  <a:lnTo>
                    <a:pt x="242792" y="311286"/>
                  </a:lnTo>
                  <a:lnTo>
                    <a:pt x="314399" y="311286"/>
                  </a:lnTo>
                  <a:lnTo>
                    <a:pt x="298948" y="323777"/>
                  </a:lnTo>
                  <a:lnTo>
                    <a:pt x="308762" y="403095"/>
                  </a:lnTo>
                  <a:lnTo>
                    <a:pt x="371182" y="281308"/>
                  </a:lnTo>
                  <a:lnTo>
                    <a:pt x="381409" y="282765"/>
                  </a:lnTo>
                  <a:lnTo>
                    <a:pt x="391432" y="284431"/>
                  </a:lnTo>
                  <a:lnTo>
                    <a:pt x="401033" y="286304"/>
                  </a:lnTo>
                  <a:lnTo>
                    <a:pt x="410428" y="288386"/>
                  </a:lnTo>
                  <a:lnTo>
                    <a:pt x="419615" y="290675"/>
                  </a:lnTo>
                  <a:lnTo>
                    <a:pt x="428801" y="292966"/>
                  </a:lnTo>
                  <a:lnTo>
                    <a:pt x="437361" y="295880"/>
                  </a:lnTo>
                  <a:lnTo>
                    <a:pt x="446125" y="298795"/>
                  </a:lnTo>
                  <a:lnTo>
                    <a:pt x="454479" y="301918"/>
                  </a:lnTo>
                  <a:lnTo>
                    <a:pt x="462620" y="305248"/>
                  </a:lnTo>
                  <a:lnTo>
                    <a:pt x="470343" y="308996"/>
                  </a:lnTo>
                  <a:lnTo>
                    <a:pt x="477648" y="312951"/>
                  </a:lnTo>
                  <a:lnTo>
                    <a:pt x="485166" y="317116"/>
                  </a:lnTo>
                  <a:lnTo>
                    <a:pt x="492053" y="321487"/>
                  </a:lnTo>
                  <a:lnTo>
                    <a:pt x="498735" y="326276"/>
                  </a:lnTo>
                  <a:lnTo>
                    <a:pt x="504999" y="331480"/>
                  </a:lnTo>
                  <a:lnTo>
                    <a:pt x="511053" y="336684"/>
                  </a:lnTo>
                  <a:lnTo>
                    <a:pt x="516690" y="342097"/>
                  </a:lnTo>
                  <a:lnTo>
                    <a:pt x="521908" y="348135"/>
                  </a:lnTo>
                  <a:lnTo>
                    <a:pt x="527336" y="354380"/>
                  </a:lnTo>
                  <a:lnTo>
                    <a:pt x="531927" y="360834"/>
                  </a:lnTo>
                  <a:lnTo>
                    <a:pt x="536104" y="367704"/>
                  </a:lnTo>
                  <a:lnTo>
                    <a:pt x="540072" y="374782"/>
                  </a:lnTo>
                  <a:lnTo>
                    <a:pt x="543827" y="382277"/>
                  </a:lnTo>
                  <a:lnTo>
                    <a:pt x="546959" y="390187"/>
                  </a:lnTo>
                  <a:lnTo>
                    <a:pt x="549463" y="398307"/>
                  </a:lnTo>
                  <a:lnTo>
                    <a:pt x="551764" y="406842"/>
                  </a:lnTo>
                  <a:lnTo>
                    <a:pt x="553850" y="415794"/>
                  </a:lnTo>
                  <a:lnTo>
                    <a:pt x="555518" y="424954"/>
                  </a:lnTo>
                  <a:lnTo>
                    <a:pt x="556564" y="434531"/>
                  </a:lnTo>
                  <a:lnTo>
                    <a:pt x="557400" y="444523"/>
                  </a:lnTo>
                  <a:lnTo>
                    <a:pt x="557609" y="454932"/>
                  </a:lnTo>
                  <a:lnTo>
                    <a:pt x="0" y="454932"/>
                  </a:lnTo>
                  <a:lnTo>
                    <a:pt x="204" y="444523"/>
                  </a:lnTo>
                  <a:lnTo>
                    <a:pt x="1041" y="434531"/>
                  </a:lnTo>
                  <a:lnTo>
                    <a:pt x="2086" y="424954"/>
                  </a:lnTo>
                  <a:lnTo>
                    <a:pt x="3545" y="415794"/>
                  </a:lnTo>
                  <a:lnTo>
                    <a:pt x="5427" y="406842"/>
                  </a:lnTo>
                  <a:lnTo>
                    <a:pt x="7723" y="398307"/>
                  </a:lnTo>
                  <a:lnTo>
                    <a:pt x="10646" y="390187"/>
                  </a:lnTo>
                  <a:lnTo>
                    <a:pt x="13777" y="382277"/>
                  </a:lnTo>
                  <a:lnTo>
                    <a:pt x="17532" y="374782"/>
                  </a:lnTo>
                  <a:lnTo>
                    <a:pt x="21291" y="367704"/>
                  </a:lnTo>
                  <a:lnTo>
                    <a:pt x="25469" y="360834"/>
                  </a:lnTo>
                  <a:lnTo>
                    <a:pt x="30269" y="354380"/>
                  </a:lnTo>
                  <a:lnTo>
                    <a:pt x="35278" y="348135"/>
                  </a:lnTo>
                  <a:lnTo>
                    <a:pt x="40705" y="342097"/>
                  </a:lnTo>
                  <a:lnTo>
                    <a:pt x="46342" y="336684"/>
                  </a:lnTo>
                  <a:lnTo>
                    <a:pt x="52606" y="331480"/>
                  </a:lnTo>
                  <a:lnTo>
                    <a:pt x="58869" y="326484"/>
                  </a:lnTo>
                  <a:lnTo>
                    <a:pt x="65342" y="321487"/>
                  </a:lnTo>
                  <a:lnTo>
                    <a:pt x="72438" y="317116"/>
                  </a:lnTo>
                  <a:lnTo>
                    <a:pt x="79538" y="312951"/>
                  </a:lnTo>
                  <a:lnTo>
                    <a:pt x="87052" y="308996"/>
                  </a:lnTo>
                  <a:lnTo>
                    <a:pt x="94984" y="305248"/>
                  </a:lnTo>
                  <a:lnTo>
                    <a:pt x="103125" y="301918"/>
                  </a:lnTo>
                  <a:lnTo>
                    <a:pt x="111480" y="298795"/>
                  </a:lnTo>
                  <a:lnTo>
                    <a:pt x="119830" y="295880"/>
                  </a:lnTo>
                  <a:lnTo>
                    <a:pt x="128803" y="292966"/>
                  </a:lnTo>
                  <a:lnTo>
                    <a:pt x="137780" y="290675"/>
                  </a:lnTo>
                  <a:lnTo>
                    <a:pt x="146967" y="288386"/>
                  </a:lnTo>
                  <a:lnTo>
                    <a:pt x="156572" y="286304"/>
                  </a:lnTo>
                  <a:lnTo>
                    <a:pt x="166172" y="284431"/>
                  </a:lnTo>
                  <a:lnTo>
                    <a:pt x="176195" y="282765"/>
                  </a:lnTo>
                  <a:close/>
                  <a:moveTo>
                    <a:pt x="278697" y="0"/>
                  </a:moveTo>
                  <a:lnTo>
                    <a:pt x="285390" y="208"/>
                  </a:lnTo>
                  <a:lnTo>
                    <a:pt x="291875" y="628"/>
                  </a:lnTo>
                  <a:lnTo>
                    <a:pt x="298150" y="1466"/>
                  </a:lnTo>
                  <a:lnTo>
                    <a:pt x="304636" y="2511"/>
                  </a:lnTo>
                  <a:lnTo>
                    <a:pt x="310703" y="4187"/>
                  </a:lnTo>
                  <a:lnTo>
                    <a:pt x="316769" y="5652"/>
                  </a:lnTo>
                  <a:lnTo>
                    <a:pt x="322836" y="7745"/>
                  </a:lnTo>
                  <a:lnTo>
                    <a:pt x="328694" y="10258"/>
                  </a:lnTo>
                  <a:lnTo>
                    <a:pt x="334341" y="12769"/>
                  </a:lnTo>
                  <a:lnTo>
                    <a:pt x="339781" y="15493"/>
                  </a:lnTo>
                  <a:lnTo>
                    <a:pt x="345429" y="18633"/>
                  </a:lnTo>
                  <a:lnTo>
                    <a:pt x="350659" y="21982"/>
                  </a:lnTo>
                  <a:lnTo>
                    <a:pt x="355679" y="25751"/>
                  </a:lnTo>
                  <a:lnTo>
                    <a:pt x="360281" y="29309"/>
                  </a:lnTo>
                  <a:lnTo>
                    <a:pt x="365093" y="33498"/>
                  </a:lnTo>
                  <a:lnTo>
                    <a:pt x="369487" y="37684"/>
                  </a:lnTo>
                  <a:lnTo>
                    <a:pt x="373669" y="42291"/>
                  </a:lnTo>
                  <a:lnTo>
                    <a:pt x="377853" y="46897"/>
                  </a:lnTo>
                  <a:lnTo>
                    <a:pt x="381620" y="51711"/>
                  </a:lnTo>
                  <a:lnTo>
                    <a:pt x="385176" y="56528"/>
                  </a:lnTo>
                  <a:lnTo>
                    <a:pt x="388733" y="61972"/>
                  </a:lnTo>
                  <a:lnTo>
                    <a:pt x="391660" y="67413"/>
                  </a:lnTo>
                  <a:lnTo>
                    <a:pt x="394380" y="72858"/>
                  </a:lnTo>
                  <a:lnTo>
                    <a:pt x="397099" y="78509"/>
                  </a:lnTo>
                  <a:lnTo>
                    <a:pt x="399400" y="84373"/>
                  </a:lnTo>
                  <a:lnTo>
                    <a:pt x="401494" y="90235"/>
                  </a:lnTo>
                  <a:lnTo>
                    <a:pt x="403167" y="96515"/>
                  </a:lnTo>
                  <a:lnTo>
                    <a:pt x="404630" y="102587"/>
                  </a:lnTo>
                  <a:lnTo>
                    <a:pt x="405676" y="109078"/>
                  </a:lnTo>
                  <a:lnTo>
                    <a:pt x="406513" y="115358"/>
                  </a:lnTo>
                  <a:lnTo>
                    <a:pt x="407141" y="122058"/>
                  </a:lnTo>
                  <a:lnTo>
                    <a:pt x="407351" y="128547"/>
                  </a:lnTo>
                  <a:lnTo>
                    <a:pt x="407141" y="135039"/>
                  </a:lnTo>
                  <a:lnTo>
                    <a:pt x="406513" y="141738"/>
                  </a:lnTo>
                  <a:lnTo>
                    <a:pt x="405676" y="148228"/>
                  </a:lnTo>
                  <a:lnTo>
                    <a:pt x="404630" y="154510"/>
                  </a:lnTo>
                  <a:lnTo>
                    <a:pt x="403167" y="160789"/>
                  </a:lnTo>
                  <a:lnTo>
                    <a:pt x="401494" y="166861"/>
                  </a:lnTo>
                  <a:lnTo>
                    <a:pt x="399400" y="172933"/>
                  </a:lnTo>
                  <a:lnTo>
                    <a:pt x="397099" y="178587"/>
                  </a:lnTo>
                  <a:lnTo>
                    <a:pt x="394380" y="184239"/>
                  </a:lnTo>
                  <a:lnTo>
                    <a:pt x="391660" y="189891"/>
                  </a:lnTo>
                  <a:lnTo>
                    <a:pt x="388733" y="195125"/>
                  </a:lnTo>
                  <a:lnTo>
                    <a:pt x="385176" y="200569"/>
                  </a:lnTo>
                  <a:lnTo>
                    <a:pt x="381620" y="205385"/>
                  </a:lnTo>
                  <a:lnTo>
                    <a:pt x="377853" y="210409"/>
                  </a:lnTo>
                  <a:lnTo>
                    <a:pt x="373669" y="215016"/>
                  </a:lnTo>
                  <a:lnTo>
                    <a:pt x="369487" y="219412"/>
                  </a:lnTo>
                  <a:lnTo>
                    <a:pt x="365093" y="223808"/>
                  </a:lnTo>
                  <a:lnTo>
                    <a:pt x="360281" y="227787"/>
                  </a:lnTo>
                  <a:lnTo>
                    <a:pt x="355679" y="231763"/>
                  </a:lnTo>
                  <a:lnTo>
                    <a:pt x="350659" y="235114"/>
                  </a:lnTo>
                  <a:lnTo>
                    <a:pt x="345429" y="238463"/>
                  </a:lnTo>
                  <a:lnTo>
                    <a:pt x="339781" y="241604"/>
                  </a:lnTo>
                  <a:lnTo>
                    <a:pt x="334341" y="244535"/>
                  </a:lnTo>
                  <a:lnTo>
                    <a:pt x="328694" y="246838"/>
                  </a:lnTo>
                  <a:lnTo>
                    <a:pt x="322836" y="249351"/>
                  </a:lnTo>
                  <a:lnTo>
                    <a:pt x="316769" y="251444"/>
                  </a:lnTo>
                  <a:lnTo>
                    <a:pt x="310703" y="252910"/>
                  </a:lnTo>
                  <a:lnTo>
                    <a:pt x="304636" y="254585"/>
                  </a:lnTo>
                  <a:lnTo>
                    <a:pt x="298150" y="255631"/>
                  </a:lnTo>
                  <a:lnTo>
                    <a:pt x="291875" y="256468"/>
                  </a:lnTo>
                  <a:lnTo>
                    <a:pt x="285390" y="256888"/>
                  </a:lnTo>
                  <a:lnTo>
                    <a:pt x="278697" y="257096"/>
                  </a:lnTo>
                  <a:lnTo>
                    <a:pt x="272211" y="256888"/>
                  </a:lnTo>
                  <a:lnTo>
                    <a:pt x="265726" y="256468"/>
                  </a:lnTo>
                  <a:lnTo>
                    <a:pt x="259031" y="255631"/>
                  </a:lnTo>
                  <a:lnTo>
                    <a:pt x="252755" y="254585"/>
                  </a:lnTo>
                  <a:lnTo>
                    <a:pt x="246480" y="252910"/>
                  </a:lnTo>
                  <a:lnTo>
                    <a:pt x="240412" y="251444"/>
                  </a:lnTo>
                  <a:lnTo>
                    <a:pt x="234347" y="249351"/>
                  </a:lnTo>
                  <a:lnTo>
                    <a:pt x="228699" y="246838"/>
                  </a:lnTo>
                  <a:lnTo>
                    <a:pt x="223050" y="244535"/>
                  </a:lnTo>
                  <a:lnTo>
                    <a:pt x="217402" y="241604"/>
                  </a:lnTo>
                  <a:lnTo>
                    <a:pt x="212172" y="238463"/>
                  </a:lnTo>
                  <a:lnTo>
                    <a:pt x="206942" y="235114"/>
                  </a:lnTo>
                  <a:lnTo>
                    <a:pt x="201923" y="231763"/>
                  </a:lnTo>
                  <a:lnTo>
                    <a:pt x="196901" y="227787"/>
                  </a:lnTo>
                  <a:lnTo>
                    <a:pt x="192508" y="223808"/>
                  </a:lnTo>
                  <a:lnTo>
                    <a:pt x="187906" y="219412"/>
                  </a:lnTo>
                  <a:lnTo>
                    <a:pt x="183512" y="215016"/>
                  </a:lnTo>
                  <a:lnTo>
                    <a:pt x="179538" y="210409"/>
                  </a:lnTo>
                  <a:lnTo>
                    <a:pt x="175564" y="205385"/>
                  </a:lnTo>
                  <a:lnTo>
                    <a:pt x="172217" y="200569"/>
                  </a:lnTo>
                  <a:lnTo>
                    <a:pt x="168868" y="195125"/>
                  </a:lnTo>
                  <a:lnTo>
                    <a:pt x="165732" y="189891"/>
                  </a:lnTo>
                  <a:lnTo>
                    <a:pt x="162803" y="184239"/>
                  </a:lnTo>
                  <a:lnTo>
                    <a:pt x="160502" y="178587"/>
                  </a:lnTo>
                  <a:lnTo>
                    <a:pt x="157991" y="172933"/>
                  </a:lnTo>
                  <a:lnTo>
                    <a:pt x="155900" y="166861"/>
                  </a:lnTo>
                  <a:lnTo>
                    <a:pt x="154434" y="160789"/>
                  </a:lnTo>
                  <a:lnTo>
                    <a:pt x="152761" y="154510"/>
                  </a:lnTo>
                  <a:lnTo>
                    <a:pt x="151715" y="148228"/>
                  </a:lnTo>
                  <a:lnTo>
                    <a:pt x="150878" y="141738"/>
                  </a:lnTo>
                  <a:lnTo>
                    <a:pt x="150460" y="135039"/>
                  </a:lnTo>
                  <a:lnTo>
                    <a:pt x="150252" y="128547"/>
                  </a:lnTo>
                  <a:lnTo>
                    <a:pt x="150460" y="122058"/>
                  </a:lnTo>
                  <a:lnTo>
                    <a:pt x="150878" y="115358"/>
                  </a:lnTo>
                  <a:lnTo>
                    <a:pt x="151715" y="109078"/>
                  </a:lnTo>
                  <a:lnTo>
                    <a:pt x="152761" y="102587"/>
                  </a:lnTo>
                  <a:lnTo>
                    <a:pt x="154434" y="96515"/>
                  </a:lnTo>
                  <a:lnTo>
                    <a:pt x="155900" y="90235"/>
                  </a:lnTo>
                  <a:lnTo>
                    <a:pt x="157991" y="84373"/>
                  </a:lnTo>
                  <a:lnTo>
                    <a:pt x="160502" y="78509"/>
                  </a:lnTo>
                  <a:lnTo>
                    <a:pt x="162803" y="72858"/>
                  </a:lnTo>
                  <a:lnTo>
                    <a:pt x="165732" y="67413"/>
                  </a:lnTo>
                  <a:lnTo>
                    <a:pt x="168868" y="61972"/>
                  </a:lnTo>
                  <a:lnTo>
                    <a:pt x="172217" y="56528"/>
                  </a:lnTo>
                  <a:lnTo>
                    <a:pt x="175564" y="51711"/>
                  </a:lnTo>
                  <a:lnTo>
                    <a:pt x="179538" y="46897"/>
                  </a:lnTo>
                  <a:lnTo>
                    <a:pt x="183512" y="42291"/>
                  </a:lnTo>
                  <a:lnTo>
                    <a:pt x="187906" y="37684"/>
                  </a:lnTo>
                  <a:lnTo>
                    <a:pt x="192508" y="33498"/>
                  </a:lnTo>
                  <a:lnTo>
                    <a:pt x="196901" y="29309"/>
                  </a:lnTo>
                  <a:lnTo>
                    <a:pt x="201923" y="25751"/>
                  </a:lnTo>
                  <a:lnTo>
                    <a:pt x="206942" y="21982"/>
                  </a:lnTo>
                  <a:lnTo>
                    <a:pt x="212172" y="18633"/>
                  </a:lnTo>
                  <a:lnTo>
                    <a:pt x="217402" y="15493"/>
                  </a:lnTo>
                  <a:lnTo>
                    <a:pt x="223050" y="12769"/>
                  </a:lnTo>
                  <a:lnTo>
                    <a:pt x="228699" y="10258"/>
                  </a:lnTo>
                  <a:lnTo>
                    <a:pt x="234347" y="7745"/>
                  </a:lnTo>
                  <a:lnTo>
                    <a:pt x="240412" y="5652"/>
                  </a:lnTo>
                  <a:lnTo>
                    <a:pt x="246480" y="4187"/>
                  </a:lnTo>
                  <a:lnTo>
                    <a:pt x="252755" y="2511"/>
                  </a:lnTo>
                  <a:lnTo>
                    <a:pt x="259031" y="1466"/>
                  </a:lnTo>
                  <a:lnTo>
                    <a:pt x="265726" y="628"/>
                  </a:lnTo>
                  <a:lnTo>
                    <a:pt x="272211" y="208"/>
                  </a:lnTo>
                  <a:close/>
                </a:path>
              </a:pathLst>
            </a:custGeom>
            <a:solidFill>
              <a:schemeClr val="tx1">
                <a:lumMod val="50000"/>
                <a:lumOff val="50000"/>
              </a:schemeClr>
            </a:solidFill>
            <a:ln>
              <a:noFill/>
            </a:ln>
          </p:spPr>
          <p:txBody>
            <a:bodyPr wrap="square" anchor="ctr">
              <a:noAutofit/>
            </a:bodyPr>
            <a:lstStyle/>
            <a:p>
              <a:pPr algn="ctr"/>
              <a:endParaRPr>
                <a:solidFill>
                  <a:srgbClr val="48486A"/>
                </a:solidFill>
              </a:endParaRPr>
            </a:p>
          </p:txBody>
        </p:sp>
      </p:grpSp>
      <p:cxnSp>
        <p:nvCxnSpPr>
          <p:cNvPr id="21" name="直接箭头连接符 20"/>
          <p:cNvCxnSpPr/>
          <p:nvPr/>
        </p:nvCxnSpPr>
        <p:spPr>
          <a:xfrm>
            <a:off x="3253240" y="3901314"/>
            <a:ext cx="682565" cy="0"/>
          </a:xfrm>
          <a:prstGeom prst="straightConnector1">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117594" y="5319447"/>
            <a:ext cx="3156707" cy="922020"/>
          </a:xfrm>
          <a:prstGeom prst="rect">
            <a:avLst/>
          </a:prstGeom>
        </p:spPr>
        <p:txBody>
          <a:bodyPr wrap="square">
            <a:spAutoFit/>
          </a:bodyPr>
          <a:lstStyle/>
          <a:p>
            <a:pPr algn="l"/>
            <a:r>
              <a:rPr lang="zh-CN" altLang="en-US" b="1" dirty="0">
                <a:solidFill>
                  <a:srgbClr val="167C9C"/>
                </a:solidFill>
                <a:latin typeface="+mn-ea"/>
              </a:rPr>
              <a:t>提供当地</a:t>
            </a:r>
            <a:r>
              <a:rPr lang="zh-CN" altLang="en-US" b="1" dirty="0">
                <a:solidFill>
                  <a:srgbClr val="D24132"/>
                </a:solidFill>
                <a:latin typeface="+mn-ea"/>
              </a:rPr>
              <a:t>施工项目风险评估</a:t>
            </a:r>
            <a:r>
              <a:rPr lang="zh-CN" altLang="en-US" b="1" dirty="0">
                <a:solidFill>
                  <a:srgbClr val="167C9C"/>
                </a:solidFill>
                <a:latin typeface="+mn-ea"/>
              </a:rPr>
              <a:t>（例如项目停滞，拖欠工资等），宏观把控地方行业发展。</a:t>
            </a:r>
            <a:endParaRPr lang="zh-CN" altLang="en-US" b="1" dirty="0">
              <a:solidFill>
                <a:srgbClr val="167C9C"/>
              </a:solidFill>
              <a:latin typeface="+mn-ea"/>
            </a:endParaRPr>
          </a:p>
        </p:txBody>
      </p:sp>
      <p:grpSp>
        <p:nvGrpSpPr>
          <p:cNvPr id="23" name="íṥḷiḋe"/>
          <p:cNvGrpSpPr/>
          <p:nvPr/>
        </p:nvGrpSpPr>
        <p:grpSpPr>
          <a:xfrm>
            <a:off x="340678" y="5076944"/>
            <a:ext cx="2613676" cy="1272543"/>
            <a:chOff x="1039023" y="4648693"/>
            <a:chExt cx="2613676" cy="1272543"/>
          </a:xfrm>
        </p:grpSpPr>
        <p:sp>
          <p:nvSpPr>
            <p:cNvPr id="24" name="ïṡľïḋe"/>
            <p:cNvSpPr/>
            <p:nvPr/>
          </p:nvSpPr>
          <p:spPr>
            <a:xfrm>
              <a:off x="1039023" y="5268951"/>
              <a:ext cx="2613676" cy="652285"/>
            </a:xfrm>
            <a:prstGeom prst="roundRect">
              <a:avLst>
                <a:gd name="adj" fmla="val 50000"/>
              </a:avLst>
            </a:prstGeom>
            <a:solidFill>
              <a:schemeClr val="bg1">
                <a:lumMod val="95000"/>
              </a:schemeClr>
            </a:solidFill>
            <a:ln>
              <a:noFill/>
            </a:ln>
          </p:spPr>
          <p:txBody>
            <a:bodyPr wrap="none" lIns="91425" tIns="45700" rIns="91425" bIns="45700" anchor="ctr" anchorCtr="0">
              <a:noAutofit/>
            </a:bodyPr>
            <a:lstStyle/>
            <a:p>
              <a:pPr algn="ctr"/>
              <a:r>
                <a:rPr lang="zh-CN" altLang="en-US" sz="1400" b="1" dirty="0">
                  <a:solidFill>
                    <a:srgbClr val="167C9C"/>
                  </a:solidFill>
                </a:rPr>
                <a:t>政府机构</a:t>
              </a:r>
              <a:endParaRPr lang="zh-CN" altLang="en-US" sz="1400" b="1" dirty="0">
                <a:solidFill>
                  <a:srgbClr val="167C9C"/>
                </a:solidFill>
              </a:endParaRPr>
            </a:p>
          </p:txBody>
        </p:sp>
        <p:sp>
          <p:nvSpPr>
            <p:cNvPr id="25" name="îṡlíḑe"/>
            <p:cNvSpPr/>
            <p:nvPr/>
          </p:nvSpPr>
          <p:spPr>
            <a:xfrm>
              <a:off x="1965741" y="4648693"/>
              <a:ext cx="760243" cy="620255"/>
            </a:xfrm>
            <a:custGeom>
              <a:avLst/>
              <a:gdLst>
                <a:gd name="connsiteX0" fmla="*/ 254168 w 760243"/>
                <a:gd name="connsiteY0" fmla="*/ 383536 h 620255"/>
                <a:gd name="connsiteX1" fmla="*/ 338992 w 760243"/>
                <a:gd name="connsiteY1" fmla="*/ 549580 h 620255"/>
                <a:gd name="connsiteX2" fmla="*/ 352081 w 760243"/>
                <a:gd name="connsiteY2" fmla="*/ 441438 h 620255"/>
                <a:gd name="connsiteX3" fmla="*/ 331023 w 760243"/>
                <a:gd name="connsiteY3" fmla="*/ 424408 h 620255"/>
                <a:gd name="connsiteX4" fmla="*/ 428650 w 760243"/>
                <a:gd name="connsiteY4" fmla="*/ 424408 h 620255"/>
                <a:gd name="connsiteX5" fmla="*/ 407585 w 760243"/>
                <a:gd name="connsiteY5" fmla="*/ 441438 h 620255"/>
                <a:gd name="connsiteX6" fmla="*/ 420966 w 760243"/>
                <a:gd name="connsiteY6" fmla="*/ 549580 h 620255"/>
                <a:gd name="connsiteX7" fmla="*/ 506069 w 760243"/>
                <a:gd name="connsiteY7" fmla="*/ 383536 h 620255"/>
                <a:gd name="connsiteX8" fmla="*/ 520013 w 760243"/>
                <a:gd name="connsiteY8" fmla="*/ 385523 h 620255"/>
                <a:gd name="connsiteX9" fmla="*/ 533678 w 760243"/>
                <a:gd name="connsiteY9" fmla="*/ 387793 h 620255"/>
                <a:gd name="connsiteX10" fmla="*/ 546767 w 760243"/>
                <a:gd name="connsiteY10" fmla="*/ 390348 h 620255"/>
                <a:gd name="connsiteX11" fmla="*/ 559577 w 760243"/>
                <a:gd name="connsiteY11" fmla="*/ 393187 h 620255"/>
                <a:gd name="connsiteX12" fmla="*/ 572102 w 760243"/>
                <a:gd name="connsiteY12" fmla="*/ 396307 h 620255"/>
                <a:gd name="connsiteX13" fmla="*/ 584627 w 760243"/>
                <a:gd name="connsiteY13" fmla="*/ 399430 h 620255"/>
                <a:gd name="connsiteX14" fmla="*/ 596297 w 760243"/>
                <a:gd name="connsiteY14" fmla="*/ 403403 h 620255"/>
                <a:gd name="connsiteX15" fmla="*/ 608245 w 760243"/>
                <a:gd name="connsiteY15" fmla="*/ 407378 h 620255"/>
                <a:gd name="connsiteX16" fmla="*/ 619636 w 760243"/>
                <a:gd name="connsiteY16" fmla="*/ 411635 h 620255"/>
                <a:gd name="connsiteX17" fmla="*/ 630736 w 760243"/>
                <a:gd name="connsiteY17" fmla="*/ 416176 h 620255"/>
                <a:gd name="connsiteX18" fmla="*/ 641265 w 760243"/>
                <a:gd name="connsiteY18" fmla="*/ 421285 h 620255"/>
                <a:gd name="connsiteX19" fmla="*/ 651224 w 760243"/>
                <a:gd name="connsiteY19" fmla="*/ 426679 h 620255"/>
                <a:gd name="connsiteX20" fmla="*/ 661475 w 760243"/>
                <a:gd name="connsiteY20" fmla="*/ 432356 h 620255"/>
                <a:gd name="connsiteX21" fmla="*/ 670864 w 760243"/>
                <a:gd name="connsiteY21" fmla="*/ 438315 h 620255"/>
                <a:gd name="connsiteX22" fmla="*/ 679974 w 760243"/>
                <a:gd name="connsiteY22" fmla="*/ 444845 h 620255"/>
                <a:gd name="connsiteX23" fmla="*/ 688514 w 760243"/>
                <a:gd name="connsiteY23" fmla="*/ 451941 h 620255"/>
                <a:gd name="connsiteX24" fmla="*/ 696769 w 760243"/>
                <a:gd name="connsiteY24" fmla="*/ 459036 h 620255"/>
                <a:gd name="connsiteX25" fmla="*/ 704454 w 760243"/>
                <a:gd name="connsiteY25" fmla="*/ 466416 h 620255"/>
                <a:gd name="connsiteX26" fmla="*/ 711569 w 760243"/>
                <a:gd name="connsiteY26" fmla="*/ 474648 h 620255"/>
                <a:gd name="connsiteX27" fmla="*/ 718968 w 760243"/>
                <a:gd name="connsiteY27" fmla="*/ 483162 h 620255"/>
                <a:gd name="connsiteX28" fmla="*/ 725228 w 760243"/>
                <a:gd name="connsiteY28" fmla="*/ 491962 h 620255"/>
                <a:gd name="connsiteX29" fmla="*/ 730923 w 760243"/>
                <a:gd name="connsiteY29" fmla="*/ 501329 h 620255"/>
                <a:gd name="connsiteX30" fmla="*/ 736334 w 760243"/>
                <a:gd name="connsiteY30" fmla="*/ 510979 h 620255"/>
                <a:gd name="connsiteX31" fmla="*/ 741452 w 760243"/>
                <a:gd name="connsiteY31" fmla="*/ 521197 h 620255"/>
                <a:gd name="connsiteX32" fmla="*/ 745723 w 760243"/>
                <a:gd name="connsiteY32" fmla="*/ 531982 h 620255"/>
                <a:gd name="connsiteX33" fmla="*/ 749137 w 760243"/>
                <a:gd name="connsiteY33" fmla="*/ 543053 h 620255"/>
                <a:gd name="connsiteX34" fmla="*/ 752273 w 760243"/>
                <a:gd name="connsiteY34" fmla="*/ 554689 h 620255"/>
                <a:gd name="connsiteX35" fmla="*/ 755118 w 760243"/>
                <a:gd name="connsiteY35" fmla="*/ 566894 h 620255"/>
                <a:gd name="connsiteX36" fmla="*/ 757392 w 760243"/>
                <a:gd name="connsiteY36" fmla="*/ 579383 h 620255"/>
                <a:gd name="connsiteX37" fmla="*/ 758818 w 760243"/>
                <a:gd name="connsiteY37" fmla="*/ 592441 h 620255"/>
                <a:gd name="connsiteX38" fmla="*/ 759958 w 760243"/>
                <a:gd name="connsiteY38" fmla="*/ 606064 h 620255"/>
                <a:gd name="connsiteX39" fmla="*/ 760243 w 760243"/>
                <a:gd name="connsiteY39" fmla="*/ 620255 h 620255"/>
                <a:gd name="connsiteX40" fmla="*/ 0 w 760243"/>
                <a:gd name="connsiteY40" fmla="*/ 620255 h 620255"/>
                <a:gd name="connsiteX41" fmla="*/ 279 w 760243"/>
                <a:gd name="connsiteY41" fmla="*/ 606064 h 620255"/>
                <a:gd name="connsiteX42" fmla="*/ 1419 w 760243"/>
                <a:gd name="connsiteY42" fmla="*/ 592441 h 620255"/>
                <a:gd name="connsiteX43" fmla="*/ 2845 w 760243"/>
                <a:gd name="connsiteY43" fmla="*/ 579383 h 620255"/>
                <a:gd name="connsiteX44" fmla="*/ 4834 w 760243"/>
                <a:gd name="connsiteY44" fmla="*/ 566894 h 620255"/>
                <a:gd name="connsiteX45" fmla="*/ 7400 w 760243"/>
                <a:gd name="connsiteY45" fmla="*/ 554689 h 620255"/>
                <a:gd name="connsiteX46" fmla="*/ 10529 w 760243"/>
                <a:gd name="connsiteY46" fmla="*/ 543053 h 620255"/>
                <a:gd name="connsiteX47" fmla="*/ 14514 w 760243"/>
                <a:gd name="connsiteY47" fmla="*/ 531982 h 620255"/>
                <a:gd name="connsiteX48" fmla="*/ 18784 w 760243"/>
                <a:gd name="connsiteY48" fmla="*/ 521197 h 620255"/>
                <a:gd name="connsiteX49" fmla="*/ 23903 w 760243"/>
                <a:gd name="connsiteY49" fmla="*/ 510979 h 620255"/>
                <a:gd name="connsiteX50" fmla="*/ 29029 w 760243"/>
                <a:gd name="connsiteY50" fmla="*/ 501329 h 620255"/>
                <a:gd name="connsiteX51" fmla="*/ 34724 w 760243"/>
                <a:gd name="connsiteY51" fmla="*/ 491962 h 620255"/>
                <a:gd name="connsiteX52" fmla="*/ 41268 w 760243"/>
                <a:gd name="connsiteY52" fmla="*/ 483162 h 620255"/>
                <a:gd name="connsiteX53" fmla="*/ 48098 w 760243"/>
                <a:gd name="connsiteY53" fmla="*/ 474648 h 620255"/>
                <a:gd name="connsiteX54" fmla="*/ 55498 w 760243"/>
                <a:gd name="connsiteY54" fmla="*/ 466416 h 620255"/>
                <a:gd name="connsiteX55" fmla="*/ 63182 w 760243"/>
                <a:gd name="connsiteY55" fmla="*/ 459036 h 620255"/>
                <a:gd name="connsiteX56" fmla="*/ 71723 w 760243"/>
                <a:gd name="connsiteY56" fmla="*/ 451941 h 620255"/>
                <a:gd name="connsiteX57" fmla="*/ 80263 w 760243"/>
                <a:gd name="connsiteY57" fmla="*/ 445129 h 620255"/>
                <a:gd name="connsiteX58" fmla="*/ 89088 w 760243"/>
                <a:gd name="connsiteY58" fmla="*/ 438315 h 620255"/>
                <a:gd name="connsiteX59" fmla="*/ 98762 w 760243"/>
                <a:gd name="connsiteY59" fmla="*/ 432356 h 620255"/>
                <a:gd name="connsiteX60" fmla="*/ 108442 w 760243"/>
                <a:gd name="connsiteY60" fmla="*/ 426679 h 620255"/>
                <a:gd name="connsiteX61" fmla="*/ 118687 w 760243"/>
                <a:gd name="connsiteY61" fmla="*/ 421285 h 620255"/>
                <a:gd name="connsiteX62" fmla="*/ 129501 w 760243"/>
                <a:gd name="connsiteY62" fmla="*/ 416176 h 620255"/>
                <a:gd name="connsiteX63" fmla="*/ 140600 w 760243"/>
                <a:gd name="connsiteY63" fmla="*/ 411635 h 620255"/>
                <a:gd name="connsiteX64" fmla="*/ 151991 w 760243"/>
                <a:gd name="connsiteY64" fmla="*/ 407378 h 620255"/>
                <a:gd name="connsiteX65" fmla="*/ 163376 w 760243"/>
                <a:gd name="connsiteY65" fmla="*/ 403403 h 620255"/>
                <a:gd name="connsiteX66" fmla="*/ 175610 w 760243"/>
                <a:gd name="connsiteY66" fmla="*/ 399430 h 620255"/>
                <a:gd name="connsiteX67" fmla="*/ 187850 w 760243"/>
                <a:gd name="connsiteY67" fmla="*/ 396307 h 620255"/>
                <a:gd name="connsiteX68" fmla="*/ 200375 w 760243"/>
                <a:gd name="connsiteY68" fmla="*/ 393187 h 620255"/>
                <a:gd name="connsiteX69" fmla="*/ 213470 w 760243"/>
                <a:gd name="connsiteY69" fmla="*/ 390348 h 620255"/>
                <a:gd name="connsiteX70" fmla="*/ 226559 w 760243"/>
                <a:gd name="connsiteY70" fmla="*/ 387793 h 620255"/>
                <a:gd name="connsiteX71" fmla="*/ 240224 w 760243"/>
                <a:gd name="connsiteY71" fmla="*/ 385523 h 620255"/>
                <a:gd name="connsiteX72" fmla="*/ 379976 w 760243"/>
                <a:gd name="connsiteY72" fmla="*/ 0 h 620255"/>
                <a:gd name="connsiteX73" fmla="*/ 389101 w 760243"/>
                <a:gd name="connsiteY73" fmla="*/ 284 h 620255"/>
                <a:gd name="connsiteX74" fmla="*/ 397943 w 760243"/>
                <a:gd name="connsiteY74" fmla="*/ 856 h 620255"/>
                <a:gd name="connsiteX75" fmla="*/ 406499 w 760243"/>
                <a:gd name="connsiteY75" fmla="*/ 1998 h 620255"/>
                <a:gd name="connsiteX76" fmla="*/ 415341 w 760243"/>
                <a:gd name="connsiteY76" fmla="*/ 3424 h 620255"/>
                <a:gd name="connsiteX77" fmla="*/ 423613 w 760243"/>
                <a:gd name="connsiteY77" fmla="*/ 5708 h 620255"/>
                <a:gd name="connsiteX78" fmla="*/ 431883 w 760243"/>
                <a:gd name="connsiteY78" fmla="*/ 7706 h 620255"/>
                <a:gd name="connsiteX79" fmla="*/ 440155 w 760243"/>
                <a:gd name="connsiteY79" fmla="*/ 10560 h 620255"/>
                <a:gd name="connsiteX80" fmla="*/ 448142 w 760243"/>
                <a:gd name="connsiteY80" fmla="*/ 13986 h 620255"/>
                <a:gd name="connsiteX81" fmla="*/ 455842 w 760243"/>
                <a:gd name="connsiteY81" fmla="*/ 17410 h 620255"/>
                <a:gd name="connsiteX82" fmla="*/ 463258 w 760243"/>
                <a:gd name="connsiteY82" fmla="*/ 21123 h 620255"/>
                <a:gd name="connsiteX83" fmla="*/ 470958 w 760243"/>
                <a:gd name="connsiteY83" fmla="*/ 25405 h 620255"/>
                <a:gd name="connsiteX84" fmla="*/ 478089 w 760243"/>
                <a:gd name="connsiteY84" fmla="*/ 29970 h 620255"/>
                <a:gd name="connsiteX85" fmla="*/ 484933 w 760243"/>
                <a:gd name="connsiteY85" fmla="*/ 35109 h 620255"/>
                <a:gd name="connsiteX86" fmla="*/ 491207 w 760243"/>
                <a:gd name="connsiteY86" fmla="*/ 39961 h 620255"/>
                <a:gd name="connsiteX87" fmla="*/ 497768 w 760243"/>
                <a:gd name="connsiteY87" fmla="*/ 45671 h 620255"/>
                <a:gd name="connsiteX88" fmla="*/ 503759 w 760243"/>
                <a:gd name="connsiteY88" fmla="*/ 51379 h 620255"/>
                <a:gd name="connsiteX89" fmla="*/ 509461 w 760243"/>
                <a:gd name="connsiteY89" fmla="*/ 57659 h 620255"/>
                <a:gd name="connsiteX90" fmla="*/ 515166 w 760243"/>
                <a:gd name="connsiteY90" fmla="*/ 63940 h 620255"/>
                <a:gd name="connsiteX91" fmla="*/ 520301 w 760243"/>
                <a:gd name="connsiteY91" fmla="*/ 70503 h 620255"/>
                <a:gd name="connsiteX92" fmla="*/ 525150 w 760243"/>
                <a:gd name="connsiteY92" fmla="*/ 77070 h 620255"/>
                <a:gd name="connsiteX93" fmla="*/ 529999 w 760243"/>
                <a:gd name="connsiteY93" fmla="*/ 84492 h 620255"/>
                <a:gd name="connsiteX94" fmla="*/ 533989 w 760243"/>
                <a:gd name="connsiteY94" fmla="*/ 91912 h 620255"/>
                <a:gd name="connsiteX95" fmla="*/ 537699 w 760243"/>
                <a:gd name="connsiteY95" fmla="*/ 99334 h 620255"/>
                <a:gd name="connsiteX96" fmla="*/ 541406 w 760243"/>
                <a:gd name="connsiteY96" fmla="*/ 107040 h 620255"/>
                <a:gd name="connsiteX97" fmla="*/ 544543 w 760243"/>
                <a:gd name="connsiteY97" fmla="*/ 115035 h 620255"/>
                <a:gd name="connsiteX98" fmla="*/ 547397 w 760243"/>
                <a:gd name="connsiteY98" fmla="*/ 123027 h 620255"/>
                <a:gd name="connsiteX99" fmla="*/ 549678 w 760243"/>
                <a:gd name="connsiteY99" fmla="*/ 131589 h 620255"/>
                <a:gd name="connsiteX100" fmla="*/ 551673 w 760243"/>
                <a:gd name="connsiteY100" fmla="*/ 139867 h 620255"/>
                <a:gd name="connsiteX101" fmla="*/ 553099 w 760243"/>
                <a:gd name="connsiteY101" fmla="*/ 148718 h 620255"/>
                <a:gd name="connsiteX102" fmla="*/ 554241 w 760243"/>
                <a:gd name="connsiteY102" fmla="*/ 157280 h 620255"/>
                <a:gd name="connsiteX103" fmla="*/ 555097 w 760243"/>
                <a:gd name="connsiteY103" fmla="*/ 166414 h 620255"/>
                <a:gd name="connsiteX104" fmla="*/ 555383 w 760243"/>
                <a:gd name="connsiteY104" fmla="*/ 175262 h 620255"/>
                <a:gd name="connsiteX105" fmla="*/ 555097 w 760243"/>
                <a:gd name="connsiteY105" fmla="*/ 184113 h 620255"/>
                <a:gd name="connsiteX106" fmla="*/ 554241 w 760243"/>
                <a:gd name="connsiteY106" fmla="*/ 193247 h 620255"/>
                <a:gd name="connsiteX107" fmla="*/ 553099 w 760243"/>
                <a:gd name="connsiteY107" fmla="*/ 202095 h 620255"/>
                <a:gd name="connsiteX108" fmla="*/ 551673 w 760243"/>
                <a:gd name="connsiteY108" fmla="*/ 210659 h 620255"/>
                <a:gd name="connsiteX109" fmla="*/ 549678 w 760243"/>
                <a:gd name="connsiteY109" fmla="*/ 219221 h 620255"/>
                <a:gd name="connsiteX110" fmla="*/ 547397 w 760243"/>
                <a:gd name="connsiteY110" fmla="*/ 227499 h 620255"/>
                <a:gd name="connsiteX111" fmla="*/ 544543 w 760243"/>
                <a:gd name="connsiteY111" fmla="*/ 235778 h 620255"/>
                <a:gd name="connsiteX112" fmla="*/ 541406 w 760243"/>
                <a:gd name="connsiteY112" fmla="*/ 243486 h 620255"/>
                <a:gd name="connsiteX113" fmla="*/ 537699 w 760243"/>
                <a:gd name="connsiteY113" fmla="*/ 251192 h 620255"/>
                <a:gd name="connsiteX114" fmla="*/ 533989 w 760243"/>
                <a:gd name="connsiteY114" fmla="*/ 258898 h 620255"/>
                <a:gd name="connsiteX115" fmla="*/ 529999 w 760243"/>
                <a:gd name="connsiteY115" fmla="*/ 266034 h 620255"/>
                <a:gd name="connsiteX116" fmla="*/ 525150 w 760243"/>
                <a:gd name="connsiteY116" fmla="*/ 273457 h 620255"/>
                <a:gd name="connsiteX117" fmla="*/ 520301 w 760243"/>
                <a:gd name="connsiteY117" fmla="*/ 280023 h 620255"/>
                <a:gd name="connsiteX118" fmla="*/ 515166 w 760243"/>
                <a:gd name="connsiteY118" fmla="*/ 286873 h 620255"/>
                <a:gd name="connsiteX119" fmla="*/ 509461 w 760243"/>
                <a:gd name="connsiteY119" fmla="*/ 293153 h 620255"/>
                <a:gd name="connsiteX120" fmla="*/ 503759 w 760243"/>
                <a:gd name="connsiteY120" fmla="*/ 299148 h 620255"/>
                <a:gd name="connsiteX121" fmla="*/ 497768 w 760243"/>
                <a:gd name="connsiteY121" fmla="*/ 305142 h 620255"/>
                <a:gd name="connsiteX122" fmla="*/ 491207 w 760243"/>
                <a:gd name="connsiteY122" fmla="*/ 310566 h 620255"/>
                <a:gd name="connsiteX123" fmla="*/ 484933 w 760243"/>
                <a:gd name="connsiteY123" fmla="*/ 315988 h 620255"/>
                <a:gd name="connsiteX124" fmla="*/ 478089 w 760243"/>
                <a:gd name="connsiteY124" fmla="*/ 320556 h 620255"/>
                <a:gd name="connsiteX125" fmla="*/ 470958 w 760243"/>
                <a:gd name="connsiteY125" fmla="*/ 325122 h 620255"/>
                <a:gd name="connsiteX126" fmla="*/ 463258 w 760243"/>
                <a:gd name="connsiteY126" fmla="*/ 329404 h 620255"/>
                <a:gd name="connsiteX127" fmla="*/ 455842 w 760243"/>
                <a:gd name="connsiteY127" fmla="*/ 333400 h 620255"/>
                <a:gd name="connsiteX128" fmla="*/ 448142 w 760243"/>
                <a:gd name="connsiteY128" fmla="*/ 336540 h 620255"/>
                <a:gd name="connsiteX129" fmla="*/ 440155 w 760243"/>
                <a:gd name="connsiteY129" fmla="*/ 339967 h 620255"/>
                <a:gd name="connsiteX130" fmla="*/ 431883 w 760243"/>
                <a:gd name="connsiteY130" fmla="*/ 342821 h 620255"/>
                <a:gd name="connsiteX131" fmla="*/ 423613 w 760243"/>
                <a:gd name="connsiteY131" fmla="*/ 344819 h 620255"/>
                <a:gd name="connsiteX132" fmla="*/ 415341 w 760243"/>
                <a:gd name="connsiteY132" fmla="*/ 347103 h 620255"/>
                <a:gd name="connsiteX133" fmla="*/ 406499 w 760243"/>
                <a:gd name="connsiteY133" fmla="*/ 348528 h 620255"/>
                <a:gd name="connsiteX134" fmla="*/ 397943 w 760243"/>
                <a:gd name="connsiteY134" fmla="*/ 349670 h 620255"/>
                <a:gd name="connsiteX135" fmla="*/ 389101 w 760243"/>
                <a:gd name="connsiteY135" fmla="*/ 350243 h 620255"/>
                <a:gd name="connsiteX136" fmla="*/ 379976 w 760243"/>
                <a:gd name="connsiteY136" fmla="*/ 350526 h 620255"/>
                <a:gd name="connsiteX137" fmla="*/ 371133 w 760243"/>
                <a:gd name="connsiteY137" fmla="*/ 350243 h 620255"/>
                <a:gd name="connsiteX138" fmla="*/ 362291 w 760243"/>
                <a:gd name="connsiteY138" fmla="*/ 349670 h 620255"/>
                <a:gd name="connsiteX139" fmla="*/ 353163 w 760243"/>
                <a:gd name="connsiteY139" fmla="*/ 348528 h 620255"/>
                <a:gd name="connsiteX140" fmla="*/ 344607 w 760243"/>
                <a:gd name="connsiteY140" fmla="*/ 347103 h 620255"/>
                <a:gd name="connsiteX141" fmla="*/ 336051 w 760243"/>
                <a:gd name="connsiteY141" fmla="*/ 344819 h 620255"/>
                <a:gd name="connsiteX142" fmla="*/ 327779 w 760243"/>
                <a:gd name="connsiteY142" fmla="*/ 342821 h 620255"/>
                <a:gd name="connsiteX143" fmla="*/ 319509 w 760243"/>
                <a:gd name="connsiteY143" fmla="*/ 339967 h 620255"/>
                <a:gd name="connsiteX144" fmla="*/ 311809 w 760243"/>
                <a:gd name="connsiteY144" fmla="*/ 336540 h 620255"/>
                <a:gd name="connsiteX145" fmla="*/ 304106 w 760243"/>
                <a:gd name="connsiteY145" fmla="*/ 333400 h 620255"/>
                <a:gd name="connsiteX146" fmla="*/ 296406 w 760243"/>
                <a:gd name="connsiteY146" fmla="*/ 329404 h 620255"/>
                <a:gd name="connsiteX147" fmla="*/ 289276 w 760243"/>
                <a:gd name="connsiteY147" fmla="*/ 325122 h 620255"/>
                <a:gd name="connsiteX148" fmla="*/ 282146 w 760243"/>
                <a:gd name="connsiteY148" fmla="*/ 320556 h 620255"/>
                <a:gd name="connsiteX149" fmla="*/ 275302 w 760243"/>
                <a:gd name="connsiteY149" fmla="*/ 315988 h 620255"/>
                <a:gd name="connsiteX150" fmla="*/ 268455 w 760243"/>
                <a:gd name="connsiteY150" fmla="*/ 310566 h 620255"/>
                <a:gd name="connsiteX151" fmla="*/ 262466 w 760243"/>
                <a:gd name="connsiteY151" fmla="*/ 305142 h 620255"/>
                <a:gd name="connsiteX152" fmla="*/ 256192 w 760243"/>
                <a:gd name="connsiteY152" fmla="*/ 299148 h 620255"/>
                <a:gd name="connsiteX153" fmla="*/ 250201 w 760243"/>
                <a:gd name="connsiteY153" fmla="*/ 293153 h 620255"/>
                <a:gd name="connsiteX154" fmla="*/ 244782 w 760243"/>
                <a:gd name="connsiteY154" fmla="*/ 286873 h 620255"/>
                <a:gd name="connsiteX155" fmla="*/ 239364 w 760243"/>
                <a:gd name="connsiteY155" fmla="*/ 280023 h 620255"/>
                <a:gd name="connsiteX156" fmla="*/ 234801 w 760243"/>
                <a:gd name="connsiteY156" fmla="*/ 273457 h 620255"/>
                <a:gd name="connsiteX157" fmla="*/ 230235 w 760243"/>
                <a:gd name="connsiteY157" fmla="*/ 266034 h 620255"/>
                <a:gd name="connsiteX158" fmla="*/ 225959 w 760243"/>
                <a:gd name="connsiteY158" fmla="*/ 258898 h 620255"/>
                <a:gd name="connsiteX159" fmla="*/ 221966 w 760243"/>
                <a:gd name="connsiteY159" fmla="*/ 251192 h 620255"/>
                <a:gd name="connsiteX160" fmla="*/ 218829 w 760243"/>
                <a:gd name="connsiteY160" fmla="*/ 243486 h 620255"/>
                <a:gd name="connsiteX161" fmla="*/ 215405 w 760243"/>
                <a:gd name="connsiteY161" fmla="*/ 235778 h 620255"/>
                <a:gd name="connsiteX162" fmla="*/ 212554 w 760243"/>
                <a:gd name="connsiteY162" fmla="*/ 227499 h 620255"/>
                <a:gd name="connsiteX163" fmla="*/ 210556 w 760243"/>
                <a:gd name="connsiteY163" fmla="*/ 219221 h 620255"/>
                <a:gd name="connsiteX164" fmla="*/ 208275 w 760243"/>
                <a:gd name="connsiteY164" fmla="*/ 210659 h 620255"/>
                <a:gd name="connsiteX165" fmla="*/ 206849 w 760243"/>
                <a:gd name="connsiteY165" fmla="*/ 202095 h 620255"/>
                <a:gd name="connsiteX166" fmla="*/ 205707 w 760243"/>
                <a:gd name="connsiteY166" fmla="*/ 193247 h 620255"/>
                <a:gd name="connsiteX167" fmla="*/ 205137 w 760243"/>
                <a:gd name="connsiteY167" fmla="*/ 184113 h 620255"/>
                <a:gd name="connsiteX168" fmla="*/ 204854 w 760243"/>
                <a:gd name="connsiteY168" fmla="*/ 175262 h 620255"/>
                <a:gd name="connsiteX169" fmla="*/ 205137 w 760243"/>
                <a:gd name="connsiteY169" fmla="*/ 166414 h 620255"/>
                <a:gd name="connsiteX170" fmla="*/ 205707 w 760243"/>
                <a:gd name="connsiteY170" fmla="*/ 157280 h 620255"/>
                <a:gd name="connsiteX171" fmla="*/ 206849 w 760243"/>
                <a:gd name="connsiteY171" fmla="*/ 148718 h 620255"/>
                <a:gd name="connsiteX172" fmla="*/ 208275 w 760243"/>
                <a:gd name="connsiteY172" fmla="*/ 139867 h 620255"/>
                <a:gd name="connsiteX173" fmla="*/ 210556 w 760243"/>
                <a:gd name="connsiteY173" fmla="*/ 131589 h 620255"/>
                <a:gd name="connsiteX174" fmla="*/ 212554 w 760243"/>
                <a:gd name="connsiteY174" fmla="*/ 123027 h 620255"/>
                <a:gd name="connsiteX175" fmla="*/ 215405 w 760243"/>
                <a:gd name="connsiteY175" fmla="*/ 115035 h 620255"/>
                <a:gd name="connsiteX176" fmla="*/ 218829 w 760243"/>
                <a:gd name="connsiteY176" fmla="*/ 107040 h 620255"/>
                <a:gd name="connsiteX177" fmla="*/ 221966 w 760243"/>
                <a:gd name="connsiteY177" fmla="*/ 99334 h 620255"/>
                <a:gd name="connsiteX178" fmla="*/ 225959 w 760243"/>
                <a:gd name="connsiteY178" fmla="*/ 91912 h 620255"/>
                <a:gd name="connsiteX179" fmla="*/ 230235 w 760243"/>
                <a:gd name="connsiteY179" fmla="*/ 84492 h 620255"/>
                <a:gd name="connsiteX180" fmla="*/ 234801 w 760243"/>
                <a:gd name="connsiteY180" fmla="*/ 77070 h 620255"/>
                <a:gd name="connsiteX181" fmla="*/ 239364 w 760243"/>
                <a:gd name="connsiteY181" fmla="*/ 70503 h 620255"/>
                <a:gd name="connsiteX182" fmla="*/ 244782 w 760243"/>
                <a:gd name="connsiteY182" fmla="*/ 63940 h 620255"/>
                <a:gd name="connsiteX183" fmla="*/ 250201 w 760243"/>
                <a:gd name="connsiteY183" fmla="*/ 57659 h 620255"/>
                <a:gd name="connsiteX184" fmla="*/ 256192 w 760243"/>
                <a:gd name="connsiteY184" fmla="*/ 51379 h 620255"/>
                <a:gd name="connsiteX185" fmla="*/ 262466 w 760243"/>
                <a:gd name="connsiteY185" fmla="*/ 45671 h 620255"/>
                <a:gd name="connsiteX186" fmla="*/ 268455 w 760243"/>
                <a:gd name="connsiteY186" fmla="*/ 39961 h 620255"/>
                <a:gd name="connsiteX187" fmla="*/ 275302 w 760243"/>
                <a:gd name="connsiteY187" fmla="*/ 35109 h 620255"/>
                <a:gd name="connsiteX188" fmla="*/ 282146 w 760243"/>
                <a:gd name="connsiteY188" fmla="*/ 29970 h 620255"/>
                <a:gd name="connsiteX189" fmla="*/ 289276 w 760243"/>
                <a:gd name="connsiteY189" fmla="*/ 25405 h 620255"/>
                <a:gd name="connsiteX190" fmla="*/ 296406 w 760243"/>
                <a:gd name="connsiteY190" fmla="*/ 21123 h 620255"/>
                <a:gd name="connsiteX191" fmla="*/ 304106 w 760243"/>
                <a:gd name="connsiteY191" fmla="*/ 17410 h 620255"/>
                <a:gd name="connsiteX192" fmla="*/ 311809 w 760243"/>
                <a:gd name="connsiteY192" fmla="*/ 13986 h 620255"/>
                <a:gd name="connsiteX193" fmla="*/ 319509 w 760243"/>
                <a:gd name="connsiteY193" fmla="*/ 10560 h 620255"/>
                <a:gd name="connsiteX194" fmla="*/ 327779 w 760243"/>
                <a:gd name="connsiteY194" fmla="*/ 7706 h 620255"/>
                <a:gd name="connsiteX195" fmla="*/ 336051 w 760243"/>
                <a:gd name="connsiteY195" fmla="*/ 5708 h 620255"/>
                <a:gd name="connsiteX196" fmla="*/ 344607 w 760243"/>
                <a:gd name="connsiteY196" fmla="*/ 3424 h 620255"/>
                <a:gd name="connsiteX197" fmla="*/ 353163 w 760243"/>
                <a:gd name="connsiteY197" fmla="*/ 1998 h 620255"/>
                <a:gd name="connsiteX198" fmla="*/ 362291 w 760243"/>
                <a:gd name="connsiteY198" fmla="*/ 856 h 620255"/>
                <a:gd name="connsiteX199" fmla="*/ 371133 w 760243"/>
                <a:gd name="connsiteY199" fmla="*/ 284 h 6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760243" h="620255">
                  <a:moveTo>
                    <a:pt x="254168" y="383536"/>
                  </a:moveTo>
                  <a:lnTo>
                    <a:pt x="338992" y="549580"/>
                  </a:lnTo>
                  <a:lnTo>
                    <a:pt x="352081" y="441438"/>
                  </a:lnTo>
                  <a:lnTo>
                    <a:pt x="331023" y="424408"/>
                  </a:lnTo>
                  <a:lnTo>
                    <a:pt x="428650" y="424408"/>
                  </a:lnTo>
                  <a:lnTo>
                    <a:pt x="407585" y="441438"/>
                  </a:lnTo>
                  <a:lnTo>
                    <a:pt x="420966" y="549580"/>
                  </a:lnTo>
                  <a:lnTo>
                    <a:pt x="506069" y="383536"/>
                  </a:lnTo>
                  <a:lnTo>
                    <a:pt x="520013" y="385523"/>
                  </a:lnTo>
                  <a:lnTo>
                    <a:pt x="533678" y="387793"/>
                  </a:lnTo>
                  <a:lnTo>
                    <a:pt x="546767" y="390348"/>
                  </a:lnTo>
                  <a:lnTo>
                    <a:pt x="559577" y="393187"/>
                  </a:lnTo>
                  <a:lnTo>
                    <a:pt x="572102" y="396307"/>
                  </a:lnTo>
                  <a:lnTo>
                    <a:pt x="584627" y="399430"/>
                  </a:lnTo>
                  <a:lnTo>
                    <a:pt x="596297" y="403403"/>
                  </a:lnTo>
                  <a:lnTo>
                    <a:pt x="608245" y="407378"/>
                  </a:lnTo>
                  <a:lnTo>
                    <a:pt x="619636" y="411635"/>
                  </a:lnTo>
                  <a:lnTo>
                    <a:pt x="630736" y="416176"/>
                  </a:lnTo>
                  <a:lnTo>
                    <a:pt x="641265" y="421285"/>
                  </a:lnTo>
                  <a:lnTo>
                    <a:pt x="651224" y="426679"/>
                  </a:lnTo>
                  <a:lnTo>
                    <a:pt x="661475" y="432356"/>
                  </a:lnTo>
                  <a:lnTo>
                    <a:pt x="670864" y="438315"/>
                  </a:lnTo>
                  <a:lnTo>
                    <a:pt x="679974" y="444845"/>
                  </a:lnTo>
                  <a:lnTo>
                    <a:pt x="688514" y="451941"/>
                  </a:lnTo>
                  <a:lnTo>
                    <a:pt x="696769" y="459036"/>
                  </a:lnTo>
                  <a:lnTo>
                    <a:pt x="704454" y="466416"/>
                  </a:lnTo>
                  <a:lnTo>
                    <a:pt x="711569" y="474648"/>
                  </a:lnTo>
                  <a:lnTo>
                    <a:pt x="718968" y="483162"/>
                  </a:lnTo>
                  <a:lnTo>
                    <a:pt x="725228" y="491962"/>
                  </a:lnTo>
                  <a:lnTo>
                    <a:pt x="730923" y="501329"/>
                  </a:lnTo>
                  <a:lnTo>
                    <a:pt x="736334" y="510979"/>
                  </a:lnTo>
                  <a:lnTo>
                    <a:pt x="741452" y="521197"/>
                  </a:lnTo>
                  <a:lnTo>
                    <a:pt x="745723" y="531982"/>
                  </a:lnTo>
                  <a:lnTo>
                    <a:pt x="749137" y="543053"/>
                  </a:lnTo>
                  <a:lnTo>
                    <a:pt x="752273" y="554689"/>
                  </a:lnTo>
                  <a:lnTo>
                    <a:pt x="755118" y="566894"/>
                  </a:lnTo>
                  <a:lnTo>
                    <a:pt x="757392" y="579383"/>
                  </a:lnTo>
                  <a:lnTo>
                    <a:pt x="758818" y="592441"/>
                  </a:lnTo>
                  <a:lnTo>
                    <a:pt x="759958" y="606064"/>
                  </a:lnTo>
                  <a:lnTo>
                    <a:pt x="760243" y="620255"/>
                  </a:lnTo>
                  <a:lnTo>
                    <a:pt x="0" y="620255"/>
                  </a:lnTo>
                  <a:lnTo>
                    <a:pt x="279" y="606064"/>
                  </a:lnTo>
                  <a:lnTo>
                    <a:pt x="1419" y="592441"/>
                  </a:lnTo>
                  <a:lnTo>
                    <a:pt x="2845" y="579383"/>
                  </a:lnTo>
                  <a:lnTo>
                    <a:pt x="4834" y="566894"/>
                  </a:lnTo>
                  <a:lnTo>
                    <a:pt x="7400" y="554689"/>
                  </a:lnTo>
                  <a:lnTo>
                    <a:pt x="10529" y="543053"/>
                  </a:lnTo>
                  <a:lnTo>
                    <a:pt x="14514" y="531982"/>
                  </a:lnTo>
                  <a:lnTo>
                    <a:pt x="18784" y="521197"/>
                  </a:lnTo>
                  <a:lnTo>
                    <a:pt x="23903" y="510979"/>
                  </a:lnTo>
                  <a:lnTo>
                    <a:pt x="29029" y="501329"/>
                  </a:lnTo>
                  <a:lnTo>
                    <a:pt x="34724" y="491962"/>
                  </a:lnTo>
                  <a:lnTo>
                    <a:pt x="41268" y="483162"/>
                  </a:lnTo>
                  <a:lnTo>
                    <a:pt x="48098" y="474648"/>
                  </a:lnTo>
                  <a:lnTo>
                    <a:pt x="55498" y="466416"/>
                  </a:lnTo>
                  <a:lnTo>
                    <a:pt x="63182" y="459036"/>
                  </a:lnTo>
                  <a:lnTo>
                    <a:pt x="71723" y="451941"/>
                  </a:lnTo>
                  <a:lnTo>
                    <a:pt x="80263" y="445129"/>
                  </a:lnTo>
                  <a:lnTo>
                    <a:pt x="89088" y="438315"/>
                  </a:lnTo>
                  <a:lnTo>
                    <a:pt x="98762" y="432356"/>
                  </a:lnTo>
                  <a:lnTo>
                    <a:pt x="108442" y="426679"/>
                  </a:lnTo>
                  <a:lnTo>
                    <a:pt x="118687" y="421285"/>
                  </a:lnTo>
                  <a:lnTo>
                    <a:pt x="129501" y="416176"/>
                  </a:lnTo>
                  <a:lnTo>
                    <a:pt x="140600" y="411635"/>
                  </a:lnTo>
                  <a:lnTo>
                    <a:pt x="151991" y="407378"/>
                  </a:lnTo>
                  <a:lnTo>
                    <a:pt x="163376" y="403403"/>
                  </a:lnTo>
                  <a:lnTo>
                    <a:pt x="175610" y="399430"/>
                  </a:lnTo>
                  <a:lnTo>
                    <a:pt x="187850" y="396307"/>
                  </a:lnTo>
                  <a:lnTo>
                    <a:pt x="200375" y="393187"/>
                  </a:lnTo>
                  <a:lnTo>
                    <a:pt x="213470" y="390348"/>
                  </a:lnTo>
                  <a:lnTo>
                    <a:pt x="226559" y="387793"/>
                  </a:lnTo>
                  <a:lnTo>
                    <a:pt x="240224" y="385523"/>
                  </a:lnTo>
                  <a:close/>
                  <a:moveTo>
                    <a:pt x="379976" y="0"/>
                  </a:moveTo>
                  <a:lnTo>
                    <a:pt x="389101" y="284"/>
                  </a:lnTo>
                  <a:lnTo>
                    <a:pt x="397943" y="856"/>
                  </a:lnTo>
                  <a:lnTo>
                    <a:pt x="406499" y="1998"/>
                  </a:lnTo>
                  <a:lnTo>
                    <a:pt x="415341" y="3424"/>
                  </a:lnTo>
                  <a:lnTo>
                    <a:pt x="423613" y="5708"/>
                  </a:lnTo>
                  <a:lnTo>
                    <a:pt x="431883" y="7706"/>
                  </a:lnTo>
                  <a:lnTo>
                    <a:pt x="440155" y="10560"/>
                  </a:lnTo>
                  <a:lnTo>
                    <a:pt x="448142" y="13986"/>
                  </a:lnTo>
                  <a:lnTo>
                    <a:pt x="455842" y="17410"/>
                  </a:lnTo>
                  <a:lnTo>
                    <a:pt x="463258" y="21123"/>
                  </a:lnTo>
                  <a:lnTo>
                    <a:pt x="470958" y="25405"/>
                  </a:lnTo>
                  <a:lnTo>
                    <a:pt x="478089" y="29970"/>
                  </a:lnTo>
                  <a:lnTo>
                    <a:pt x="484933" y="35109"/>
                  </a:lnTo>
                  <a:lnTo>
                    <a:pt x="491207" y="39961"/>
                  </a:lnTo>
                  <a:lnTo>
                    <a:pt x="497768" y="45671"/>
                  </a:lnTo>
                  <a:lnTo>
                    <a:pt x="503759" y="51379"/>
                  </a:lnTo>
                  <a:lnTo>
                    <a:pt x="509461" y="57659"/>
                  </a:lnTo>
                  <a:lnTo>
                    <a:pt x="515166" y="63940"/>
                  </a:lnTo>
                  <a:lnTo>
                    <a:pt x="520301" y="70503"/>
                  </a:lnTo>
                  <a:lnTo>
                    <a:pt x="525150" y="77070"/>
                  </a:lnTo>
                  <a:lnTo>
                    <a:pt x="529999" y="84492"/>
                  </a:lnTo>
                  <a:lnTo>
                    <a:pt x="533989" y="91912"/>
                  </a:lnTo>
                  <a:lnTo>
                    <a:pt x="537699" y="99334"/>
                  </a:lnTo>
                  <a:lnTo>
                    <a:pt x="541406" y="107040"/>
                  </a:lnTo>
                  <a:lnTo>
                    <a:pt x="544543" y="115035"/>
                  </a:lnTo>
                  <a:lnTo>
                    <a:pt x="547397" y="123027"/>
                  </a:lnTo>
                  <a:lnTo>
                    <a:pt x="549678" y="131589"/>
                  </a:lnTo>
                  <a:lnTo>
                    <a:pt x="551673" y="139867"/>
                  </a:lnTo>
                  <a:lnTo>
                    <a:pt x="553099" y="148718"/>
                  </a:lnTo>
                  <a:lnTo>
                    <a:pt x="554241" y="157280"/>
                  </a:lnTo>
                  <a:lnTo>
                    <a:pt x="555097" y="166414"/>
                  </a:lnTo>
                  <a:lnTo>
                    <a:pt x="555383" y="175262"/>
                  </a:lnTo>
                  <a:lnTo>
                    <a:pt x="555097" y="184113"/>
                  </a:lnTo>
                  <a:lnTo>
                    <a:pt x="554241" y="193247"/>
                  </a:lnTo>
                  <a:lnTo>
                    <a:pt x="553099" y="202095"/>
                  </a:lnTo>
                  <a:lnTo>
                    <a:pt x="551673" y="210659"/>
                  </a:lnTo>
                  <a:lnTo>
                    <a:pt x="549678" y="219221"/>
                  </a:lnTo>
                  <a:lnTo>
                    <a:pt x="547397" y="227499"/>
                  </a:lnTo>
                  <a:lnTo>
                    <a:pt x="544543" y="235778"/>
                  </a:lnTo>
                  <a:lnTo>
                    <a:pt x="541406" y="243486"/>
                  </a:lnTo>
                  <a:lnTo>
                    <a:pt x="537699" y="251192"/>
                  </a:lnTo>
                  <a:lnTo>
                    <a:pt x="533989" y="258898"/>
                  </a:lnTo>
                  <a:lnTo>
                    <a:pt x="529999" y="266034"/>
                  </a:lnTo>
                  <a:lnTo>
                    <a:pt x="525150" y="273457"/>
                  </a:lnTo>
                  <a:lnTo>
                    <a:pt x="520301" y="280023"/>
                  </a:lnTo>
                  <a:lnTo>
                    <a:pt x="515166" y="286873"/>
                  </a:lnTo>
                  <a:lnTo>
                    <a:pt x="509461" y="293153"/>
                  </a:lnTo>
                  <a:lnTo>
                    <a:pt x="503759" y="299148"/>
                  </a:lnTo>
                  <a:lnTo>
                    <a:pt x="497768" y="305142"/>
                  </a:lnTo>
                  <a:lnTo>
                    <a:pt x="491207" y="310566"/>
                  </a:lnTo>
                  <a:lnTo>
                    <a:pt x="484933" y="315988"/>
                  </a:lnTo>
                  <a:lnTo>
                    <a:pt x="478089" y="320556"/>
                  </a:lnTo>
                  <a:lnTo>
                    <a:pt x="470958" y="325122"/>
                  </a:lnTo>
                  <a:lnTo>
                    <a:pt x="463258" y="329404"/>
                  </a:lnTo>
                  <a:lnTo>
                    <a:pt x="455842" y="333400"/>
                  </a:lnTo>
                  <a:lnTo>
                    <a:pt x="448142" y="336540"/>
                  </a:lnTo>
                  <a:lnTo>
                    <a:pt x="440155" y="339967"/>
                  </a:lnTo>
                  <a:lnTo>
                    <a:pt x="431883" y="342821"/>
                  </a:lnTo>
                  <a:lnTo>
                    <a:pt x="423613" y="344819"/>
                  </a:lnTo>
                  <a:lnTo>
                    <a:pt x="415341" y="347103"/>
                  </a:lnTo>
                  <a:lnTo>
                    <a:pt x="406499" y="348528"/>
                  </a:lnTo>
                  <a:lnTo>
                    <a:pt x="397943" y="349670"/>
                  </a:lnTo>
                  <a:lnTo>
                    <a:pt x="389101" y="350243"/>
                  </a:lnTo>
                  <a:lnTo>
                    <a:pt x="379976" y="350526"/>
                  </a:lnTo>
                  <a:lnTo>
                    <a:pt x="371133" y="350243"/>
                  </a:lnTo>
                  <a:lnTo>
                    <a:pt x="362291" y="349670"/>
                  </a:lnTo>
                  <a:lnTo>
                    <a:pt x="353163" y="348528"/>
                  </a:lnTo>
                  <a:lnTo>
                    <a:pt x="344607" y="347103"/>
                  </a:lnTo>
                  <a:lnTo>
                    <a:pt x="336051" y="344819"/>
                  </a:lnTo>
                  <a:lnTo>
                    <a:pt x="327779" y="342821"/>
                  </a:lnTo>
                  <a:lnTo>
                    <a:pt x="319509" y="339967"/>
                  </a:lnTo>
                  <a:lnTo>
                    <a:pt x="311809" y="336540"/>
                  </a:lnTo>
                  <a:lnTo>
                    <a:pt x="304106" y="333400"/>
                  </a:lnTo>
                  <a:lnTo>
                    <a:pt x="296406" y="329404"/>
                  </a:lnTo>
                  <a:lnTo>
                    <a:pt x="289276" y="325122"/>
                  </a:lnTo>
                  <a:lnTo>
                    <a:pt x="282146" y="320556"/>
                  </a:lnTo>
                  <a:lnTo>
                    <a:pt x="275302" y="315988"/>
                  </a:lnTo>
                  <a:lnTo>
                    <a:pt x="268455" y="310566"/>
                  </a:lnTo>
                  <a:lnTo>
                    <a:pt x="262466" y="305142"/>
                  </a:lnTo>
                  <a:lnTo>
                    <a:pt x="256192" y="299148"/>
                  </a:lnTo>
                  <a:lnTo>
                    <a:pt x="250201" y="293153"/>
                  </a:lnTo>
                  <a:lnTo>
                    <a:pt x="244782" y="286873"/>
                  </a:lnTo>
                  <a:lnTo>
                    <a:pt x="239364" y="280023"/>
                  </a:lnTo>
                  <a:lnTo>
                    <a:pt x="234801" y="273457"/>
                  </a:lnTo>
                  <a:lnTo>
                    <a:pt x="230235" y="266034"/>
                  </a:lnTo>
                  <a:lnTo>
                    <a:pt x="225959" y="258898"/>
                  </a:lnTo>
                  <a:lnTo>
                    <a:pt x="221966" y="251192"/>
                  </a:lnTo>
                  <a:lnTo>
                    <a:pt x="218829" y="243486"/>
                  </a:lnTo>
                  <a:lnTo>
                    <a:pt x="215405" y="235778"/>
                  </a:lnTo>
                  <a:lnTo>
                    <a:pt x="212554" y="227499"/>
                  </a:lnTo>
                  <a:lnTo>
                    <a:pt x="210556" y="219221"/>
                  </a:lnTo>
                  <a:lnTo>
                    <a:pt x="208275" y="210659"/>
                  </a:lnTo>
                  <a:lnTo>
                    <a:pt x="206849" y="202095"/>
                  </a:lnTo>
                  <a:lnTo>
                    <a:pt x="205707" y="193247"/>
                  </a:lnTo>
                  <a:lnTo>
                    <a:pt x="205137" y="184113"/>
                  </a:lnTo>
                  <a:lnTo>
                    <a:pt x="204854" y="175262"/>
                  </a:lnTo>
                  <a:lnTo>
                    <a:pt x="205137" y="166414"/>
                  </a:lnTo>
                  <a:lnTo>
                    <a:pt x="205707" y="157280"/>
                  </a:lnTo>
                  <a:lnTo>
                    <a:pt x="206849" y="148718"/>
                  </a:lnTo>
                  <a:lnTo>
                    <a:pt x="208275" y="139867"/>
                  </a:lnTo>
                  <a:lnTo>
                    <a:pt x="210556" y="131589"/>
                  </a:lnTo>
                  <a:lnTo>
                    <a:pt x="212554" y="123027"/>
                  </a:lnTo>
                  <a:lnTo>
                    <a:pt x="215405" y="115035"/>
                  </a:lnTo>
                  <a:lnTo>
                    <a:pt x="218829" y="107040"/>
                  </a:lnTo>
                  <a:lnTo>
                    <a:pt x="221966" y="99334"/>
                  </a:lnTo>
                  <a:lnTo>
                    <a:pt x="225959" y="91912"/>
                  </a:lnTo>
                  <a:lnTo>
                    <a:pt x="230235" y="84492"/>
                  </a:lnTo>
                  <a:lnTo>
                    <a:pt x="234801" y="77070"/>
                  </a:lnTo>
                  <a:lnTo>
                    <a:pt x="239364" y="70503"/>
                  </a:lnTo>
                  <a:lnTo>
                    <a:pt x="244782" y="63940"/>
                  </a:lnTo>
                  <a:lnTo>
                    <a:pt x="250201" y="57659"/>
                  </a:lnTo>
                  <a:lnTo>
                    <a:pt x="256192" y="51379"/>
                  </a:lnTo>
                  <a:lnTo>
                    <a:pt x="262466" y="45671"/>
                  </a:lnTo>
                  <a:lnTo>
                    <a:pt x="268455" y="39961"/>
                  </a:lnTo>
                  <a:lnTo>
                    <a:pt x="275302" y="35109"/>
                  </a:lnTo>
                  <a:lnTo>
                    <a:pt x="282146" y="29970"/>
                  </a:lnTo>
                  <a:lnTo>
                    <a:pt x="289276" y="25405"/>
                  </a:lnTo>
                  <a:lnTo>
                    <a:pt x="296406" y="21123"/>
                  </a:lnTo>
                  <a:lnTo>
                    <a:pt x="304106" y="17410"/>
                  </a:lnTo>
                  <a:lnTo>
                    <a:pt x="311809" y="13986"/>
                  </a:lnTo>
                  <a:lnTo>
                    <a:pt x="319509" y="10560"/>
                  </a:lnTo>
                  <a:lnTo>
                    <a:pt x="327779" y="7706"/>
                  </a:lnTo>
                  <a:lnTo>
                    <a:pt x="336051" y="5708"/>
                  </a:lnTo>
                  <a:lnTo>
                    <a:pt x="344607" y="3424"/>
                  </a:lnTo>
                  <a:lnTo>
                    <a:pt x="353163" y="1998"/>
                  </a:lnTo>
                  <a:lnTo>
                    <a:pt x="362291" y="856"/>
                  </a:lnTo>
                  <a:lnTo>
                    <a:pt x="371133" y="284"/>
                  </a:lnTo>
                  <a:close/>
                </a:path>
              </a:pathLst>
            </a:custGeom>
            <a:solidFill>
              <a:schemeClr val="tx1">
                <a:lumMod val="50000"/>
                <a:lumOff val="50000"/>
              </a:schemeClr>
            </a:solidFill>
            <a:ln>
              <a:noFill/>
            </a:ln>
          </p:spPr>
          <p:txBody>
            <a:bodyPr wrap="square" anchor="ctr">
              <a:noAutofit/>
            </a:bodyPr>
            <a:lstStyle/>
            <a:p>
              <a:pPr algn="ctr"/>
            </a:p>
          </p:txBody>
        </p:sp>
        <p:sp>
          <p:nvSpPr>
            <p:cNvPr id="26" name="íŝľíḍe"/>
            <p:cNvSpPr/>
            <p:nvPr/>
          </p:nvSpPr>
          <p:spPr>
            <a:xfrm>
              <a:off x="1408132" y="4814008"/>
              <a:ext cx="557609" cy="454932"/>
            </a:xfrm>
            <a:custGeom>
              <a:avLst/>
              <a:gdLst>
                <a:gd name="connsiteX0" fmla="*/ 186423 w 557609"/>
                <a:gd name="connsiteY0" fmla="*/ 281308 h 454932"/>
                <a:gd name="connsiteX1" fmla="*/ 248638 w 557609"/>
                <a:gd name="connsiteY1" fmla="*/ 403095 h 454932"/>
                <a:gd name="connsiteX2" fmla="*/ 258238 w 557609"/>
                <a:gd name="connsiteY2" fmla="*/ 323777 h 454932"/>
                <a:gd name="connsiteX3" fmla="*/ 242792 w 557609"/>
                <a:gd name="connsiteY3" fmla="*/ 311286 h 454932"/>
                <a:gd name="connsiteX4" fmla="*/ 314399 w 557609"/>
                <a:gd name="connsiteY4" fmla="*/ 311286 h 454932"/>
                <a:gd name="connsiteX5" fmla="*/ 298948 w 557609"/>
                <a:gd name="connsiteY5" fmla="*/ 323777 h 454932"/>
                <a:gd name="connsiteX6" fmla="*/ 308762 w 557609"/>
                <a:gd name="connsiteY6" fmla="*/ 403095 h 454932"/>
                <a:gd name="connsiteX7" fmla="*/ 371182 w 557609"/>
                <a:gd name="connsiteY7" fmla="*/ 281308 h 454932"/>
                <a:gd name="connsiteX8" fmla="*/ 381409 w 557609"/>
                <a:gd name="connsiteY8" fmla="*/ 282765 h 454932"/>
                <a:gd name="connsiteX9" fmla="*/ 391432 w 557609"/>
                <a:gd name="connsiteY9" fmla="*/ 284431 h 454932"/>
                <a:gd name="connsiteX10" fmla="*/ 401032 w 557609"/>
                <a:gd name="connsiteY10" fmla="*/ 286304 h 454932"/>
                <a:gd name="connsiteX11" fmla="*/ 410428 w 557609"/>
                <a:gd name="connsiteY11" fmla="*/ 288386 h 454932"/>
                <a:gd name="connsiteX12" fmla="*/ 419615 w 557609"/>
                <a:gd name="connsiteY12" fmla="*/ 290675 h 454932"/>
                <a:gd name="connsiteX13" fmla="*/ 428801 w 557609"/>
                <a:gd name="connsiteY13" fmla="*/ 292966 h 454932"/>
                <a:gd name="connsiteX14" fmla="*/ 437361 w 557609"/>
                <a:gd name="connsiteY14" fmla="*/ 295880 h 454932"/>
                <a:gd name="connsiteX15" fmla="*/ 446124 w 557609"/>
                <a:gd name="connsiteY15" fmla="*/ 298795 h 454932"/>
                <a:gd name="connsiteX16" fmla="*/ 454479 w 557609"/>
                <a:gd name="connsiteY16" fmla="*/ 301918 h 454932"/>
                <a:gd name="connsiteX17" fmla="*/ 462620 w 557609"/>
                <a:gd name="connsiteY17" fmla="*/ 305248 h 454932"/>
                <a:gd name="connsiteX18" fmla="*/ 470343 w 557609"/>
                <a:gd name="connsiteY18" fmla="*/ 308996 h 454932"/>
                <a:gd name="connsiteX19" fmla="*/ 477648 w 557609"/>
                <a:gd name="connsiteY19" fmla="*/ 312951 h 454932"/>
                <a:gd name="connsiteX20" fmla="*/ 485166 w 557609"/>
                <a:gd name="connsiteY20" fmla="*/ 317116 h 454932"/>
                <a:gd name="connsiteX21" fmla="*/ 492053 w 557609"/>
                <a:gd name="connsiteY21" fmla="*/ 321487 h 454932"/>
                <a:gd name="connsiteX22" fmla="*/ 498735 w 557609"/>
                <a:gd name="connsiteY22" fmla="*/ 326276 h 454932"/>
                <a:gd name="connsiteX23" fmla="*/ 504999 w 557609"/>
                <a:gd name="connsiteY23" fmla="*/ 331480 h 454932"/>
                <a:gd name="connsiteX24" fmla="*/ 511053 w 557609"/>
                <a:gd name="connsiteY24" fmla="*/ 336684 h 454932"/>
                <a:gd name="connsiteX25" fmla="*/ 516690 w 557609"/>
                <a:gd name="connsiteY25" fmla="*/ 342097 h 454932"/>
                <a:gd name="connsiteX26" fmla="*/ 521908 w 557609"/>
                <a:gd name="connsiteY26" fmla="*/ 348135 h 454932"/>
                <a:gd name="connsiteX27" fmla="*/ 527336 w 557609"/>
                <a:gd name="connsiteY27" fmla="*/ 354380 h 454932"/>
                <a:gd name="connsiteX28" fmla="*/ 531927 w 557609"/>
                <a:gd name="connsiteY28" fmla="*/ 360834 h 454932"/>
                <a:gd name="connsiteX29" fmla="*/ 536104 w 557609"/>
                <a:gd name="connsiteY29" fmla="*/ 367704 h 454932"/>
                <a:gd name="connsiteX30" fmla="*/ 540072 w 557609"/>
                <a:gd name="connsiteY30" fmla="*/ 374782 h 454932"/>
                <a:gd name="connsiteX31" fmla="*/ 543827 w 557609"/>
                <a:gd name="connsiteY31" fmla="*/ 382277 h 454932"/>
                <a:gd name="connsiteX32" fmla="*/ 546959 w 557609"/>
                <a:gd name="connsiteY32" fmla="*/ 390187 h 454932"/>
                <a:gd name="connsiteX33" fmla="*/ 549463 w 557609"/>
                <a:gd name="connsiteY33" fmla="*/ 398307 h 454932"/>
                <a:gd name="connsiteX34" fmla="*/ 551763 w 557609"/>
                <a:gd name="connsiteY34" fmla="*/ 406842 h 454932"/>
                <a:gd name="connsiteX35" fmla="*/ 553850 w 557609"/>
                <a:gd name="connsiteY35" fmla="*/ 415794 h 454932"/>
                <a:gd name="connsiteX36" fmla="*/ 555518 w 557609"/>
                <a:gd name="connsiteY36" fmla="*/ 424954 h 454932"/>
                <a:gd name="connsiteX37" fmla="*/ 556564 w 557609"/>
                <a:gd name="connsiteY37" fmla="*/ 434531 h 454932"/>
                <a:gd name="connsiteX38" fmla="*/ 557400 w 557609"/>
                <a:gd name="connsiteY38" fmla="*/ 444523 h 454932"/>
                <a:gd name="connsiteX39" fmla="*/ 557609 w 557609"/>
                <a:gd name="connsiteY39" fmla="*/ 454932 h 454932"/>
                <a:gd name="connsiteX40" fmla="*/ 0 w 557609"/>
                <a:gd name="connsiteY40" fmla="*/ 454932 h 454932"/>
                <a:gd name="connsiteX41" fmla="*/ 204 w 557609"/>
                <a:gd name="connsiteY41" fmla="*/ 444523 h 454932"/>
                <a:gd name="connsiteX42" fmla="*/ 1041 w 557609"/>
                <a:gd name="connsiteY42" fmla="*/ 434531 h 454932"/>
                <a:gd name="connsiteX43" fmla="*/ 2086 w 557609"/>
                <a:gd name="connsiteY43" fmla="*/ 424954 h 454932"/>
                <a:gd name="connsiteX44" fmla="*/ 3545 w 557609"/>
                <a:gd name="connsiteY44" fmla="*/ 415794 h 454932"/>
                <a:gd name="connsiteX45" fmla="*/ 5427 w 557609"/>
                <a:gd name="connsiteY45" fmla="*/ 406842 h 454932"/>
                <a:gd name="connsiteX46" fmla="*/ 7723 w 557609"/>
                <a:gd name="connsiteY46" fmla="*/ 398307 h 454932"/>
                <a:gd name="connsiteX47" fmla="*/ 10646 w 557609"/>
                <a:gd name="connsiteY47" fmla="*/ 390187 h 454932"/>
                <a:gd name="connsiteX48" fmla="*/ 13778 w 557609"/>
                <a:gd name="connsiteY48" fmla="*/ 382277 h 454932"/>
                <a:gd name="connsiteX49" fmla="*/ 17532 w 557609"/>
                <a:gd name="connsiteY49" fmla="*/ 374782 h 454932"/>
                <a:gd name="connsiteX50" fmla="*/ 21291 w 557609"/>
                <a:gd name="connsiteY50" fmla="*/ 367704 h 454932"/>
                <a:gd name="connsiteX51" fmla="*/ 25469 w 557609"/>
                <a:gd name="connsiteY51" fmla="*/ 360834 h 454932"/>
                <a:gd name="connsiteX52" fmla="*/ 30269 w 557609"/>
                <a:gd name="connsiteY52" fmla="*/ 354380 h 454932"/>
                <a:gd name="connsiteX53" fmla="*/ 35278 w 557609"/>
                <a:gd name="connsiteY53" fmla="*/ 348135 h 454932"/>
                <a:gd name="connsiteX54" fmla="*/ 40705 w 557609"/>
                <a:gd name="connsiteY54" fmla="*/ 342097 h 454932"/>
                <a:gd name="connsiteX55" fmla="*/ 46342 w 557609"/>
                <a:gd name="connsiteY55" fmla="*/ 336684 h 454932"/>
                <a:gd name="connsiteX56" fmla="*/ 52606 w 557609"/>
                <a:gd name="connsiteY56" fmla="*/ 331480 h 454932"/>
                <a:gd name="connsiteX57" fmla="*/ 58870 w 557609"/>
                <a:gd name="connsiteY57" fmla="*/ 326484 h 454932"/>
                <a:gd name="connsiteX58" fmla="*/ 65342 w 557609"/>
                <a:gd name="connsiteY58" fmla="*/ 321487 h 454932"/>
                <a:gd name="connsiteX59" fmla="*/ 72438 w 557609"/>
                <a:gd name="connsiteY59" fmla="*/ 317116 h 454932"/>
                <a:gd name="connsiteX60" fmla="*/ 79538 w 557609"/>
                <a:gd name="connsiteY60" fmla="*/ 312951 h 454932"/>
                <a:gd name="connsiteX61" fmla="*/ 87052 w 557609"/>
                <a:gd name="connsiteY61" fmla="*/ 308996 h 454932"/>
                <a:gd name="connsiteX62" fmla="*/ 94984 w 557609"/>
                <a:gd name="connsiteY62" fmla="*/ 305248 h 454932"/>
                <a:gd name="connsiteX63" fmla="*/ 103125 w 557609"/>
                <a:gd name="connsiteY63" fmla="*/ 301918 h 454932"/>
                <a:gd name="connsiteX64" fmla="*/ 111480 w 557609"/>
                <a:gd name="connsiteY64" fmla="*/ 298795 h 454932"/>
                <a:gd name="connsiteX65" fmla="*/ 119830 w 557609"/>
                <a:gd name="connsiteY65" fmla="*/ 295880 h 454932"/>
                <a:gd name="connsiteX66" fmla="*/ 128803 w 557609"/>
                <a:gd name="connsiteY66" fmla="*/ 292966 h 454932"/>
                <a:gd name="connsiteX67" fmla="*/ 137780 w 557609"/>
                <a:gd name="connsiteY67" fmla="*/ 290675 h 454932"/>
                <a:gd name="connsiteX68" fmla="*/ 146967 w 557609"/>
                <a:gd name="connsiteY68" fmla="*/ 288386 h 454932"/>
                <a:gd name="connsiteX69" fmla="*/ 156572 w 557609"/>
                <a:gd name="connsiteY69" fmla="*/ 286304 h 454932"/>
                <a:gd name="connsiteX70" fmla="*/ 166172 w 557609"/>
                <a:gd name="connsiteY70" fmla="*/ 284431 h 454932"/>
                <a:gd name="connsiteX71" fmla="*/ 176195 w 557609"/>
                <a:gd name="connsiteY71" fmla="*/ 282765 h 454932"/>
                <a:gd name="connsiteX72" fmla="*/ 278697 w 557609"/>
                <a:gd name="connsiteY72" fmla="*/ 0 h 454932"/>
                <a:gd name="connsiteX73" fmla="*/ 285390 w 557609"/>
                <a:gd name="connsiteY73" fmla="*/ 208 h 454932"/>
                <a:gd name="connsiteX74" fmla="*/ 291875 w 557609"/>
                <a:gd name="connsiteY74" fmla="*/ 628 h 454932"/>
                <a:gd name="connsiteX75" fmla="*/ 298150 w 557609"/>
                <a:gd name="connsiteY75" fmla="*/ 1466 h 454932"/>
                <a:gd name="connsiteX76" fmla="*/ 304636 w 557609"/>
                <a:gd name="connsiteY76" fmla="*/ 2511 h 454932"/>
                <a:gd name="connsiteX77" fmla="*/ 310703 w 557609"/>
                <a:gd name="connsiteY77" fmla="*/ 4187 h 454932"/>
                <a:gd name="connsiteX78" fmla="*/ 316769 w 557609"/>
                <a:gd name="connsiteY78" fmla="*/ 5652 h 454932"/>
                <a:gd name="connsiteX79" fmla="*/ 322836 w 557609"/>
                <a:gd name="connsiteY79" fmla="*/ 7745 h 454932"/>
                <a:gd name="connsiteX80" fmla="*/ 328694 w 557609"/>
                <a:gd name="connsiteY80" fmla="*/ 10258 h 454932"/>
                <a:gd name="connsiteX81" fmla="*/ 334341 w 557609"/>
                <a:gd name="connsiteY81" fmla="*/ 12769 h 454932"/>
                <a:gd name="connsiteX82" fmla="*/ 339781 w 557609"/>
                <a:gd name="connsiteY82" fmla="*/ 15493 h 454932"/>
                <a:gd name="connsiteX83" fmla="*/ 345429 w 557609"/>
                <a:gd name="connsiteY83" fmla="*/ 18633 h 454932"/>
                <a:gd name="connsiteX84" fmla="*/ 350659 w 557609"/>
                <a:gd name="connsiteY84" fmla="*/ 21982 h 454932"/>
                <a:gd name="connsiteX85" fmla="*/ 355678 w 557609"/>
                <a:gd name="connsiteY85" fmla="*/ 25751 h 454932"/>
                <a:gd name="connsiteX86" fmla="*/ 360281 w 557609"/>
                <a:gd name="connsiteY86" fmla="*/ 29309 h 454932"/>
                <a:gd name="connsiteX87" fmla="*/ 365093 w 557609"/>
                <a:gd name="connsiteY87" fmla="*/ 33498 h 454932"/>
                <a:gd name="connsiteX88" fmla="*/ 369487 w 557609"/>
                <a:gd name="connsiteY88" fmla="*/ 37684 h 454932"/>
                <a:gd name="connsiteX89" fmla="*/ 373669 w 557609"/>
                <a:gd name="connsiteY89" fmla="*/ 42291 h 454932"/>
                <a:gd name="connsiteX90" fmla="*/ 377853 w 557609"/>
                <a:gd name="connsiteY90" fmla="*/ 46897 h 454932"/>
                <a:gd name="connsiteX91" fmla="*/ 381620 w 557609"/>
                <a:gd name="connsiteY91" fmla="*/ 51711 h 454932"/>
                <a:gd name="connsiteX92" fmla="*/ 385176 w 557609"/>
                <a:gd name="connsiteY92" fmla="*/ 56528 h 454932"/>
                <a:gd name="connsiteX93" fmla="*/ 388733 w 557609"/>
                <a:gd name="connsiteY93" fmla="*/ 61972 h 454932"/>
                <a:gd name="connsiteX94" fmla="*/ 391659 w 557609"/>
                <a:gd name="connsiteY94" fmla="*/ 67413 h 454932"/>
                <a:gd name="connsiteX95" fmla="*/ 394380 w 557609"/>
                <a:gd name="connsiteY95" fmla="*/ 72858 h 454932"/>
                <a:gd name="connsiteX96" fmla="*/ 397099 w 557609"/>
                <a:gd name="connsiteY96" fmla="*/ 78509 h 454932"/>
                <a:gd name="connsiteX97" fmla="*/ 399400 w 557609"/>
                <a:gd name="connsiteY97" fmla="*/ 84373 h 454932"/>
                <a:gd name="connsiteX98" fmla="*/ 401493 w 557609"/>
                <a:gd name="connsiteY98" fmla="*/ 90235 h 454932"/>
                <a:gd name="connsiteX99" fmla="*/ 403167 w 557609"/>
                <a:gd name="connsiteY99" fmla="*/ 96515 h 454932"/>
                <a:gd name="connsiteX100" fmla="*/ 404630 w 557609"/>
                <a:gd name="connsiteY100" fmla="*/ 102587 h 454932"/>
                <a:gd name="connsiteX101" fmla="*/ 405676 w 557609"/>
                <a:gd name="connsiteY101" fmla="*/ 109078 h 454932"/>
                <a:gd name="connsiteX102" fmla="*/ 406513 w 557609"/>
                <a:gd name="connsiteY102" fmla="*/ 115358 h 454932"/>
                <a:gd name="connsiteX103" fmla="*/ 407141 w 557609"/>
                <a:gd name="connsiteY103" fmla="*/ 122058 h 454932"/>
                <a:gd name="connsiteX104" fmla="*/ 407351 w 557609"/>
                <a:gd name="connsiteY104" fmla="*/ 128547 h 454932"/>
                <a:gd name="connsiteX105" fmla="*/ 407141 w 557609"/>
                <a:gd name="connsiteY105" fmla="*/ 135039 h 454932"/>
                <a:gd name="connsiteX106" fmla="*/ 406513 w 557609"/>
                <a:gd name="connsiteY106" fmla="*/ 141738 h 454932"/>
                <a:gd name="connsiteX107" fmla="*/ 405676 w 557609"/>
                <a:gd name="connsiteY107" fmla="*/ 148228 h 454932"/>
                <a:gd name="connsiteX108" fmla="*/ 404630 w 557609"/>
                <a:gd name="connsiteY108" fmla="*/ 154510 h 454932"/>
                <a:gd name="connsiteX109" fmla="*/ 403167 w 557609"/>
                <a:gd name="connsiteY109" fmla="*/ 160789 h 454932"/>
                <a:gd name="connsiteX110" fmla="*/ 401493 w 557609"/>
                <a:gd name="connsiteY110" fmla="*/ 166861 h 454932"/>
                <a:gd name="connsiteX111" fmla="*/ 399400 w 557609"/>
                <a:gd name="connsiteY111" fmla="*/ 172933 h 454932"/>
                <a:gd name="connsiteX112" fmla="*/ 397099 w 557609"/>
                <a:gd name="connsiteY112" fmla="*/ 178587 h 454932"/>
                <a:gd name="connsiteX113" fmla="*/ 394380 w 557609"/>
                <a:gd name="connsiteY113" fmla="*/ 184239 h 454932"/>
                <a:gd name="connsiteX114" fmla="*/ 391659 w 557609"/>
                <a:gd name="connsiteY114" fmla="*/ 189891 h 454932"/>
                <a:gd name="connsiteX115" fmla="*/ 388733 w 557609"/>
                <a:gd name="connsiteY115" fmla="*/ 195125 h 454932"/>
                <a:gd name="connsiteX116" fmla="*/ 385176 w 557609"/>
                <a:gd name="connsiteY116" fmla="*/ 200569 h 454932"/>
                <a:gd name="connsiteX117" fmla="*/ 381620 w 557609"/>
                <a:gd name="connsiteY117" fmla="*/ 205385 h 454932"/>
                <a:gd name="connsiteX118" fmla="*/ 377853 w 557609"/>
                <a:gd name="connsiteY118" fmla="*/ 210409 h 454932"/>
                <a:gd name="connsiteX119" fmla="*/ 373669 w 557609"/>
                <a:gd name="connsiteY119" fmla="*/ 215016 h 454932"/>
                <a:gd name="connsiteX120" fmla="*/ 369487 w 557609"/>
                <a:gd name="connsiteY120" fmla="*/ 219412 h 454932"/>
                <a:gd name="connsiteX121" fmla="*/ 365093 w 557609"/>
                <a:gd name="connsiteY121" fmla="*/ 223808 h 454932"/>
                <a:gd name="connsiteX122" fmla="*/ 360281 w 557609"/>
                <a:gd name="connsiteY122" fmla="*/ 227787 h 454932"/>
                <a:gd name="connsiteX123" fmla="*/ 355678 w 557609"/>
                <a:gd name="connsiteY123" fmla="*/ 231763 h 454932"/>
                <a:gd name="connsiteX124" fmla="*/ 350659 w 557609"/>
                <a:gd name="connsiteY124" fmla="*/ 235114 h 454932"/>
                <a:gd name="connsiteX125" fmla="*/ 345429 w 557609"/>
                <a:gd name="connsiteY125" fmla="*/ 238463 h 454932"/>
                <a:gd name="connsiteX126" fmla="*/ 339781 w 557609"/>
                <a:gd name="connsiteY126" fmla="*/ 241604 h 454932"/>
                <a:gd name="connsiteX127" fmla="*/ 334341 w 557609"/>
                <a:gd name="connsiteY127" fmla="*/ 244535 h 454932"/>
                <a:gd name="connsiteX128" fmla="*/ 328694 w 557609"/>
                <a:gd name="connsiteY128" fmla="*/ 246838 h 454932"/>
                <a:gd name="connsiteX129" fmla="*/ 322836 w 557609"/>
                <a:gd name="connsiteY129" fmla="*/ 249351 h 454932"/>
                <a:gd name="connsiteX130" fmla="*/ 316769 w 557609"/>
                <a:gd name="connsiteY130" fmla="*/ 251444 h 454932"/>
                <a:gd name="connsiteX131" fmla="*/ 310703 w 557609"/>
                <a:gd name="connsiteY131" fmla="*/ 252910 h 454932"/>
                <a:gd name="connsiteX132" fmla="*/ 304636 w 557609"/>
                <a:gd name="connsiteY132" fmla="*/ 254585 h 454932"/>
                <a:gd name="connsiteX133" fmla="*/ 298150 w 557609"/>
                <a:gd name="connsiteY133" fmla="*/ 255631 h 454932"/>
                <a:gd name="connsiteX134" fmla="*/ 291875 w 557609"/>
                <a:gd name="connsiteY134" fmla="*/ 256468 h 454932"/>
                <a:gd name="connsiteX135" fmla="*/ 285390 w 557609"/>
                <a:gd name="connsiteY135" fmla="*/ 256888 h 454932"/>
                <a:gd name="connsiteX136" fmla="*/ 278697 w 557609"/>
                <a:gd name="connsiteY136" fmla="*/ 257096 h 454932"/>
                <a:gd name="connsiteX137" fmla="*/ 272211 w 557609"/>
                <a:gd name="connsiteY137" fmla="*/ 256888 h 454932"/>
                <a:gd name="connsiteX138" fmla="*/ 265726 w 557609"/>
                <a:gd name="connsiteY138" fmla="*/ 256468 h 454932"/>
                <a:gd name="connsiteX139" fmla="*/ 259031 w 557609"/>
                <a:gd name="connsiteY139" fmla="*/ 255631 h 454932"/>
                <a:gd name="connsiteX140" fmla="*/ 252755 w 557609"/>
                <a:gd name="connsiteY140" fmla="*/ 254585 h 454932"/>
                <a:gd name="connsiteX141" fmla="*/ 246480 w 557609"/>
                <a:gd name="connsiteY141" fmla="*/ 252910 h 454932"/>
                <a:gd name="connsiteX142" fmla="*/ 240412 w 557609"/>
                <a:gd name="connsiteY142" fmla="*/ 251444 h 454932"/>
                <a:gd name="connsiteX143" fmla="*/ 234347 w 557609"/>
                <a:gd name="connsiteY143" fmla="*/ 249351 h 454932"/>
                <a:gd name="connsiteX144" fmla="*/ 228699 w 557609"/>
                <a:gd name="connsiteY144" fmla="*/ 246838 h 454932"/>
                <a:gd name="connsiteX145" fmla="*/ 223050 w 557609"/>
                <a:gd name="connsiteY145" fmla="*/ 244535 h 454932"/>
                <a:gd name="connsiteX146" fmla="*/ 217402 w 557609"/>
                <a:gd name="connsiteY146" fmla="*/ 241604 h 454932"/>
                <a:gd name="connsiteX147" fmla="*/ 212172 w 557609"/>
                <a:gd name="connsiteY147" fmla="*/ 238463 h 454932"/>
                <a:gd name="connsiteX148" fmla="*/ 206942 w 557609"/>
                <a:gd name="connsiteY148" fmla="*/ 235114 h 454932"/>
                <a:gd name="connsiteX149" fmla="*/ 201923 w 557609"/>
                <a:gd name="connsiteY149" fmla="*/ 231763 h 454932"/>
                <a:gd name="connsiteX150" fmla="*/ 196901 w 557609"/>
                <a:gd name="connsiteY150" fmla="*/ 227787 h 454932"/>
                <a:gd name="connsiteX151" fmla="*/ 192508 w 557609"/>
                <a:gd name="connsiteY151" fmla="*/ 223808 h 454932"/>
                <a:gd name="connsiteX152" fmla="*/ 187906 w 557609"/>
                <a:gd name="connsiteY152" fmla="*/ 219412 h 454932"/>
                <a:gd name="connsiteX153" fmla="*/ 183512 w 557609"/>
                <a:gd name="connsiteY153" fmla="*/ 215016 h 454932"/>
                <a:gd name="connsiteX154" fmla="*/ 179538 w 557609"/>
                <a:gd name="connsiteY154" fmla="*/ 210409 h 454932"/>
                <a:gd name="connsiteX155" fmla="*/ 175563 w 557609"/>
                <a:gd name="connsiteY155" fmla="*/ 205385 h 454932"/>
                <a:gd name="connsiteX156" fmla="*/ 172217 w 557609"/>
                <a:gd name="connsiteY156" fmla="*/ 200569 h 454932"/>
                <a:gd name="connsiteX157" fmla="*/ 168868 w 557609"/>
                <a:gd name="connsiteY157" fmla="*/ 195125 h 454932"/>
                <a:gd name="connsiteX158" fmla="*/ 165732 w 557609"/>
                <a:gd name="connsiteY158" fmla="*/ 189891 h 454932"/>
                <a:gd name="connsiteX159" fmla="*/ 162803 w 557609"/>
                <a:gd name="connsiteY159" fmla="*/ 184239 h 454932"/>
                <a:gd name="connsiteX160" fmla="*/ 160502 w 557609"/>
                <a:gd name="connsiteY160" fmla="*/ 178587 h 454932"/>
                <a:gd name="connsiteX161" fmla="*/ 157991 w 557609"/>
                <a:gd name="connsiteY161" fmla="*/ 172933 h 454932"/>
                <a:gd name="connsiteX162" fmla="*/ 155900 w 557609"/>
                <a:gd name="connsiteY162" fmla="*/ 166861 h 454932"/>
                <a:gd name="connsiteX163" fmla="*/ 154434 w 557609"/>
                <a:gd name="connsiteY163" fmla="*/ 160789 h 454932"/>
                <a:gd name="connsiteX164" fmla="*/ 152761 w 557609"/>
                <a:gd name="connsiteY164" fmla="*/ 154510 h 454932"/>
                <a:gd name="connsiteX165" fmla="*/ 151715 w 557609"/>
                <a:gd name="connsiteY165" fmla="*/ 148228 h 454932"/>
                <a:gd name="connsiteX166" fmla="*/ 150878 w 557609"/>
                <a:gd name="connsiteY166" fmla="*/ 141738 h 454932"/>
                <a:gd name="connsiteX167" fmla="*/ 150460 w 557609"/>
                <a:gd name="connsiteY167" fmla="*/ 135039 h 454932"/>
                <a:gd name="connsiteX168" fmla="*/ 150252 w 557609"/>
                <a:gd name="connsiteY168" fmla="*/ 128547 h 454932"/>
                <a:gd name="connsiteX169" fmla="*/ 150460 w 557609"/>
                <a:gd name="connsiteY169" fmla="*/ 122058 h 454932"/>
                <a:gd name="connsiteX170" fmla="*/ 150878 w 557609"/>
                <a:gd name="connsiteY170" fmla="*/ 115358 h 454932"/>
                <a:gd name="connsiteX171" fmla="*/ 151715 w 557609"/>
                <a:gd name="connsiteY171" fmla="*/ 109078 h 454932"/>
                <a:gd name="connsiteX172" fmla="*/ 152761 w 557609"/>
                <a:gd name="connsiteY172" fmla="*/ 102587 h 454932"/>
                <a:gd name="connsiteX173" fmla="*/ 154434 w 557609"/>
                <a:gd name="connsiteY173" fmla="*/ 96515 h 454932"/>
                <a:gd name="connsiteX174" fmla="*/ 155900 w 557609"/>
                <a:gd name="connsiteY174" fmla="*/ 90235 h 454932"/>
                <a:gd name="connsiteX175" fmla="*/ 157991 w 557609"/>
                <a:gd name="connsiteY175" fmla="*/ 84373 h 454932"/>
                <a:gd name="connsiteX176" fmla="*/ 160502 w 557609"/>
                <a:gd name="connsiteY176" fmla="*/ 78509 h 454932"/>
                <a:gd name="connsiteX177" fmla="*/ 162803 w 557609"/>
                <a:gd name="connsiteY177" fmla="*/ 72858 h 454932"/>
                <a:gd name="connsiteX178" fmla="*/ 165732 w 557609"/>
                <a:gd name="connsiteY178" fmla="*/ 67413 h 454932"/>
                <a:gd name="connsiteX179" fmla="*/ 168868 w 557609"/>
                <a:gd name="connsiteY179" fmla="*/ 61972 h 454932"/>
                <a:gd name="connsiteX180" fmla="*/ 172217 w 557609"/>
                <a:gd name="connsiteY180" fmla="*/ 56528 h 454932"/>
                <a:gd name="connsiteX181" fmla="*/ 175563 w 557609"/>
                <a:gd name="connsiteY181" fmla="*/ 51711 h 454932"/>
                <a:gd name="connsiteX182" fmla="*/ 179538 w 557609"/>
                <a:gd name="connsiteY182" fmla="*/ 46897 h 454932"/>
                <a:gd name="connsiteX183" fmla="*/ 183512 w 557609"/>
                <a:gd name="connsiteY183" fmla="*/ 42291 h 454932"/>
                <a:gd name="connsiteX184" fmla="*/ 187906 w 557609"/>
                <a:gd name="connsiteY184" fmla="*/ 37684 h 454932"/>
                <a:gd name="connsiteX185" fmla="*/ 192508 w 557609"/>
                <a:gd name="connsiteY185" fmla="*/ 33498 h 454932"/>
                <a:gd name="connsiteX186" fmla="*/ 196901 w 557609"/>
                <a:gd name="connsiteY186" fmla="*/ 29309 h 454932"/>
                <a:gd name="connsiteX187" fmla="*/ 201923 w 557609"/>
                <a:gd name="connsiteY187" fmla="*/ 25751 h 454932"/>
                <a:gd name="connsiteX188" fmla="*/ 206942 w 557609"/>
                <a:gd name="connsiteY188" fmla="*/ 21982 h 454932"/>
                <a:gd name="connsiteX189" fmla="*/ 212172 w 557609"/>
                <a:gd name="connsiteY189" fmla="*/ 18633 h 454932"/>
                <a:gd name="connsiteX190" fmla="*/ 217402 w 557609"/>
                <a:gd name="connsiteY190" fmla="*/ 15493 h 454932"/>
                <a:gd name="connsiteX191" fmla="*/ 223050 w 557609"/>
                <a:gd name="connsiteY191" fmla="*/ 12769 h 454932"/>
                <a:gd name="connsiteX192" fmla="*/ 228699 w 557609"/>
                <a:gd name="connsiteY192" fmla="*/ 10258 h 454932"/>
                <a:gd name="connsiteX193" fmla="*/ 234347 w 557609"/>
                <a:gd name="connsiteY193" fmla="*/ 7745 h 454932"/>
                <a:gd name="connsiteX194" fmla="*/ 240412 w 557609"/>
                <a:gd name="connsiteY194" fmla="*/ 5652 h 454932"/>
                <a:gd name="connsiteX195" fmla="*/ 246480 w 557609"/>
                <a:gd name="connsiteY195" fmla="*/ 4187 h 454932"/>
                <a:gd name="connsiteX196" fmla="*/ 252755 w 557609"/>
                <a:gd name="connsiteY196" fmla="*/ 2511 h 454932"/>
                <a:gd name="connsiteX197" fmla="*/ 259031 w 557609"/>
                <a:gd name="connsiteY197" fmla="*/ 1466 h 454932"/>
                <a:gd name="connsiteX198" fmla="*/ 265726 w 557609"/>
                <a:gd name="connsiteY198" fmla="*/ 628 h 454932"/>
                <a:gd name="connsiteX199" fmla="*/ 272211 w 557609"/>
                <a:gd name="connsiteY199" fmla="*/ 208 h 4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7609" h="454932">
                  <a:moveTo>
                    <a:pt x="186423" y="281308"/>
                  </a:moveTo>
                  <a:lnTo>
                    <a:pt x="248638" y="403095"/>
                  </a:lnTo>
                  <a:lnTo>
                    <a:pt x="258238" y="323777"/>
                  </a:lnTo>
                  <a:lnTo>
                    <a:pt x="242792" y="311286"/>
                  </a:lnTo>
                  <a:lnTo>
                    <a:pt x="314399" y="311286"/>
                  </a:lnTo>
                  <a:lnTo>
                    <a:pt x="298948" y="323777"/>
                  </a:lnTo>
                  <a:lnTo>
                    <a:pt x="308762" y="403095"/>
                  </a:lnTo>
                  <a:lnTo>
                    <a:pt x="371182" y="281308"/>
                  </a:lnTo>
                  <a:lnTo>
                    <a:pt x="381409" y="282765"/>
                  </a:lnTo>
                  <a:lnTo>
                    <a:pt x="391432" y="284431"/>
                  </a:lnTo>
                  <a:lnTo>
                    <a:pt x="401032" y="286304"/>
                  </a:lnTo>
                  <a:lnTo>
                    <a:pt x="410428" y="288386"/>
                  </a:lnTo>
                  <a:lnTo>
                    <a:pt x="419615" y="290675"/>
                  </a:lnTo>
                  <a:lnTo>
                    <a:pt x="428801" y="292966"/>
                  </a:lnTo>
                  <a:lnTo>
                    <a:pt x="437361" y="295880"/>
                  </a:lnTo>
                  <a:lnTo>
                    <a:pt x="446124" y="298795"/>
                  </a:lnTo>
                  <a:lnTo>
                    <a:pt x="454479" y="301918"/>
                  </a:lnTo>
                  <a:lnTo>
                    <a:pt x="462620" y="305248"/>
                  </a:lnTo>
                  <a:lnTo>
                    <a:pt x="470343" y="308996"/>
                  </a:lnTo>
                  <a:lnTo>
                    <a:pt x="477648" y="312951"/>
                  </a:lnTo>
                  <a:lnTo>
                    <a:pt x="485166" y="317116"/>
                  </a:lnTo>
                  <a:lnTo>
                    <a:pt x="492053" y="321487"/>
                  </a:lnTo>
                  <a:lnTo>
                    <a:pt x="498735" y="326276"/>
                  </a:lnTo>
                  <a:lnTo>
                    <a:pt x="504999" y="331480"/>
                  </a:lnTo>
                  <a:lnTo>
                    <a:pt x="511053" y="336684"/>
                  </a:lnTo>
                  <a:lnTo>
                    <a:pt x="516690" y="342097"/>
                  </a:lnTo>
                  <a:lnTo>
                    <a:pt x="521908" y="348135"/>
                  </a:lnTo>
                  <a:lnTo>
                    <a:pt x="527336" y="354380"/>
                  </a:lnTo>
                  <a:lnTo>
                    <a:pt x="531927" y="360834"/>
                  </a:lnTo>
                  <a:lnTo>
                    <a:pt x="536104" y="367704"/>
                  </a:lnTo>
                  <a:lnTo>
                    <a:pt x="540072" y="374782"/>
                  </a:lnTo>
                  <a:lnTo>
                    <a:pt x="543827" y="382277"/>
                  </a:lnTo>
                  <a:lnTo>
                    <a:pt x="546959" y="390187"/>
                  </a:lnTo>
                  <a:lnTo>
                    <a:pt x="549463" y="398307"/>
                  </a:lnTo>
                  <a:lnTo>
                    <a:pt x="551763" y="406842"/>
                  </a:lnTo>
                  <a:lnTo>
                    <a:pt x="553850" y="415794"/>
                  </a:lnTo>
                  <a:lnTo>
                    <a:pt x="555518" y="424954"/>
                  </a:lnTo>
                  <a:lnTo>
                    <a:pt x="556564" y="434531"/>
                  </a:lnTo>
                  <a:lnTo>
                    <a:pt x="557400" y="444523"/>
                  </a:lnTo>
                  <a:lnTo>
                    <a:pt x="557609" y="454932"/>
                  </a:lnTo>
                  <a:lnTo>
                    <a:pt x="0" y="454932"/>
                  </a:lnTo>
                  <a:lnTo>
                    <a:pt x="204" y="444523"/>
                  </a:lnTo>
                  <a:lnTo>
                    <a:pt x="1041" y="434531"/>
                  </a:lnTo>
                  <a:lnTo>
                    <a:pt x="2086" y="424954"/>
                  </a:lnTo>
                  <a:lnTo>
                    <a:pt x="3545" y="415794"/>
                  </a:lnTo>
                  <a:lnTo>
                    <a:pt x="5427" y="406842"/>
                  </a:lnTo>
                  <a:lnTo>
                    <a:pt x="7723" y="398307"/>
                  </a:lnTo>
                  <a:lnTo>
                    <a:pt x="10646" y="390187"/>
                  </a:lnTo>
                  <a:lnTo>
                    <a:pt x="13778" y="382277"/>
                  </a:lnTo>
                  <a:lnTo>
                    <a:pt x="17532" y="374782"/>
                  </a:lnTo>
                  <a:lnTo>
                    <a:pt x="21291" y="367704"/>
                  </a:lnTo>
                  <a:lnTo>
                    <a:pt x="25469" y="360834"/>
                  </a:lnTo>
                  <a:lnTo>
                    <a:pt x="30269" y="354380"/>
                  </a:lnTo>
                  <a:lnTo>
                    <a:pt x="35278" y="348135"/>
                  </a:lnTo>
                  <a:lnTo>
                    <a:pt x="40705" y="342097"/>
                  </a:lnTo>
                  <a:lnTo>
                    <a:pt x="46342" y="336684"/>
                  </a:lnTo>
                  <a:lnTo>
                    <a:pt x="52606" y="331480"/>
                  </a:lnTo>
                  <a:lnTo>
                    <a:pt x="58870" y="326484"/>
                  </a:lnTo>
                  <a:lnTo>
                    <a:pt x="65342" y="321487"/>
                  </a:lnTo>
                  <a:lnTo>
                    <a:pt x="72438" y="317116"/>
                  </a:lnTo>
                  <a:lnTo>
                    <a:pt x="79538" y="312951"/>
                  </a:lnTo>
                  <a:lnTo>
                    <a:pt x="87052" y="308996"/>
                  </a:lnTo>
                  <a:lnTo>
                    <a:pt x="94984" y="305248"/>
                  </a:lnTo>
                  <a:lnTo>
                    <a:pt x="103125" y="301918"/>
                  </a:lnTo>
                  <a:lnTo>
                    <a:pt x="111480" y="298795"/>
                  </a:lnTo>
                  <a:lnTo>
                    <a:pt x="119830" y="295880"/>
                  </a:lnTo>
                  <a:lnTo>
                    <a:pt x="128803" y="292966"/>
                  </a:lnTo>
                  <a:lnTo>
                    <a:pt x="137780" y="290675"/>
                  </a:lnTo>
                  <a:lnTo>
                    <a:pt x="146967" y="288386"/>
                  </a:lnTo>
                  <a:lnTo>
                    <a:pt x="156572" y="286304"/>
                  </a:lnTo>
                  <a:lnTo>
                    <a:pt x="166172" y="284431"/>
                  </a:lnTo>
                  <a:lnTo>
                    <a:pt x="176195" y="282765"/>
                  </a:lnTo>
                  <a:close/>
                  <a:moveTo>
                    <a:pt x="278697" y="0"/>
                  </a:moveTo>
                  <a:lnTo>
                    <a:pt x="285390" y="208"/>
                  </a:lnTo>
                  <a:lnTo>
                    <a:pt x="291875" y="628"/>
                  </a:lnTo>
                  <a:lnTo>
                    <a:pt x="298150" y="1466"/>
                  </a:lnTo>
                  <a:lnTo>
                    <a:pt x="304636" y="2511"/>
                  </a:lnTo>
                  <a:lnTo>
                    <a:pt x="310703" y="4187"/>
                  </a:lnTo>
                  <a:lnTo>
                    <a:pt x="316769" y="5652"/>
                  </a:lnTo>
                  <a:lnTo>
                    <a:pt x="322836" y="7745"/>
                  </a:lnTo>
                  <a:lnTo>
                    <a:pt x="328694" y="10258"/>
                  </a:lnTo>
                  <a:lnTo>
                    <a:pt x="334341" y="12769"/>
                  </a:lnTo>
                  <a:lnTo>
                    <a:pt x="339781" y="15493"/>
                  </a:lnTo>
                  <a:lnTo>
                    <a:pt x="345429" y="18633"/>
                  </a:lnTo>
                  <a:lnTo>
                    <a:pt x="350659" y="21982"/>
                  </a:lnTo>
                  <a:lnTo>
                    <a:pt x="355678" y="25751"/>
                  </a:lnTo>
                  <a:lnTo>
                    <a:pt x="360281" y="29309"/>
                  </a:lnTo>
                  <a:lnTo>
                    <a:pt x="365093" y="33498"/>
                  </a:lnTo>
                  <a:lnTo>
                    <a:pt x="369487" y="37684"/>
                  </a:lnTo>
                  <a:lnTo>
                    <a:pt x="373669" y="42291"/>
                  </a:lnTo>
                  <a:lnTo>
                    <a:pt x="377853" y="46897"/>
                  </a:lnTo>
                  <a:lnTo>
                    <a:pt x="381620" y="51711"/>
                  </a:lnTo>
                  <a:lnTo>
                    <a:pt x="385176" y="56528"/>
                  </a:lnTo>
                  <a:lnTo>
                    <a:pt x="388733" y="61972"/>
                  </a:lnTo>
                  <a:lnTo>
                    <a:pt x="391659" y="67413"/>
                  </a:lnTo>
                  <a:lnTo>
                    <a:pt x="394380" y="72858"/>
                  </a:lnTo>
                  <a:lnTo>
                    <a:pt x="397099" y="78509"/>
                  </a:lnTo>
                  <a:lnTo>
                    <a:pt x="399400" y="84373"/>
                  </a:lnTo>
                  <a:lnTo>
                    <a:pt x="401493" y="90235"/>
                  </a:lnTo>
                  <a:lnTo>
                    <a:pt x="403167" y="96515"/>
                  </a:lnTo>
                  <a:lnTo>
                    <a:pt x="404630" y="102587"/>
                  </a:lnTo>
                  <a:lnTo>
                    <a:pt x="405676" y="109078"/>
                  </a:lnTo>
                  <a:lnTo>
                    <a:pt x="406513" y="115358"/>
                  </a:lnTo>
                  <a:lnTo>
                    <a:pt x="407141" y="122058"/>
                  </a:lnTo>
                  <a:lnTo>
                    <a:pt x="407351" y="128547"/>
                  </a:lnTo>
                  <a:lnTo>
                    <a:pt x="407141" y="135039"/>
                  </a:lnTo>
                  <a:lnTo>
                    <a:pt x="406513" y="141738"/>
                  </a:lnTo>
                  <a:lnTo>
                    <a:pt x="405676" y="148228"/>
                  </a:lnTo>
                  <a:lnTo>
                    <a:pt x="404630" y="154510"/>
                  </a:lnTo>
                  <a:lnTo>
                    <a:pt x="403167" y="160789"/>
                  </a:lnTo>
                  <a:lnTo>
                    <a:pt x="401493" y="166861"/>
                  </a:lnTo>
                  <a:lnTo>
                    <a:pt x="399400" y="172933"/>
                  </a:lnTo>
                  <a:lnTo>
                    <a:pt x="397099" y="178587"/>
                  </a:lnTo>
                  <a:lnTo>
                    <a:pt x="394380" y="184239"/>
                  </a:lnTo>
                  <a:lnTo>
                    <a:pt x="391659" y="189891"/>
                  </a:lnTo>
                  <a:lnTo>
                    <a:pt x="388733" y="195125"/>
                  </a:lnTo>
                  <a:lnTo>
                    <a:pt x="385176" y="200569"/>
                  </a:lnTo>
                  <a:lnTo>
                    <a:pt x="381620" y="205385"/>
                  </a:lnTo>
                  <a:lnTo>
                    <a:pt x="377853" y="210409"/>
                  </a:lnTo>
                  <a:lnTo>
                    <a:pt x="373669" y="215016"/>
                  </a:lnTo>
                  <a:lnTo>
                    <a:pt x="369487" y="219412"/>
                  </a:lnTo>
                  <a:lnTo>
                    <a:pt x="365093" y="223808"/>
                  </a:lnTo>
                  <a:lnTo>
                    <a:pt x="360281" y="227787"/>
                  </a:lnTo>
                  <a:lnTo>
                    <a:pt x="355678" y="231763"/>
                  </a:lnTo>
                  <a:lnTo>
                    <a:pt x="350659" y="235114"/>
                  </a:lnTo>
                  <a:lnTo>
                    <a:pt x="345429" y="238463"/>
                  </a:lnTo>
                  <a:lnTo>
                    <a:pt x="339781" y="241604"/>
                  </a:lnTo>
                  <a:lnTo>
                    <a:pt x="334341" y="244535"/>
                  </a:lnTo>
                  <a:lnTo>
                    <a:pt x="328694" y="246838"/>
                  </a:lnTo>
                  <a:lnTo>
                    <a:pt x="322836" y="249351"/>
                  </a:lnTo>
                  <a:lnTo>
                    <a:pt x="316769" y="251444"/>
                  </a:lnTo>
                  <a:lnTo>
                    <a:pt x="310703" y="252910"/>
                  </a:lnTo>
                  <a:lnTo>
                    <a:pt x="304636" y="254585"/>
                  </a:lnTo>
                  <a:lnTo>
                    <a:pt x="298150" y="255631"/>
                  </a:lnTo>
                  <a:lnTo>
                    <a:pt x="291875" y="256468"/>
                  </a:lnTo>
                  <a:lnTo>
                    <a:pt x="285390" y="256888"/>
                  </a:lnTo>
                  <a:lnTo>
                    <a:pt x="278697" y="257096"/>
                  </a:lnTo>
                  <a:lnTo>
                    <a:pt x="272211" y="256888"/>
                  </a:lnTo>
                  <a:lnTo>
                    <a:pt x="265726" y="256468"/>
                  </a:lnTo>
                  <a:lnTo>
                    <a:pt x="259031" y="255631"/>
                  </a:lnTo>
                  <a:lnTo>
                    <a:pt x="252755" y="254585"/>
                  </a:lnTo>
                  <a:lnTo>
                    <a:pt x="246480" y="252910"/>
                  </a:lnTo>
                  <a:lnTo>
                    <a:pt x="240412" y="251444"/>
                  </a:lnTo>
                  <a:lnTo>
                    <a:pt x="234347" y="249351"/>
                  </a:lnTo>
                  <a:lnTo>
                    <a:pt x="228699" y="246838"/>
                  </a:lnTo>
                  <a:lnTo>
                    <a:pt x="223050" y="244535"/>
                  </a:lnTo>
                  <a:lnTo>
                    <a:pt x="217402" y="241604"/>
                  </a:lnTo>
                  <a:lnTo>
                    <a:pt x="212172" y="238463"/>
                  </a:lnTo>
                  <a:lnTo>
                    <a:pt x="206942" y="235114"/>
                  </a:lnTo>
                  <a:lnTo>
                    <a:pt x="201923" y="231763"/>
                  </a:lnTo>
                  <a:lnTo>
                    <a:pt x="196901" y="227787"/>
                  </a:lnTo>
                  <a:lnTo>
                    <a:pt x="192508" y="223808"/>
                  </a:lnTo>
                  <a:lnTo>
                    <a:pt x="187906" y="219412"/>
                  </a:lnTo>
                  <a:lnTo>
                    <a:pt x="183512" y="215016"/>
                  </a:lnTo>
                  <a:lnTo>
                    <a:pt x="179538" y="210409"/>
                  </a:lnTo>
                  <a:lnTo>
                    <a:pt x="175563" y="205385"/>
                  </a:lnTo>
                  <a:lnTo>
                    <a:pt x="172217" y="200569"/>
                  </a:lnTo>
                  <a:lnTo>
                    <a:pt x="168868" y="195125"/>
                  </a:lnTo>
                  <a:lnTo>
                    <a:pt x="165732" y="189891"/>
                  </a:lnTo>
                  <a:lnTo>
                    <a:pt x="162803" y="184239"/>
                  </a:lnTo>
                  <a:lnTo>
                    <a:pt x="160502" y="178587"/>
                  </a:lnTo>
                  <a:lnTo>
                    <a:pt x="157991" y="172933"/>
                  </a:lnTo>
                  <a:lnTo>
                    <a:pt x="155900" y="166861"/>
                  </a:lnTo>
                  <a:lnTo>
                    <a:pt x="154434" y="160789"/>
                  </a:lnTo>
                  <a:lnTo>
                    <a:pt x="152761" y="154510"/>
                  </a:lnTo>
                  <a:lnTo>
                    <a:pt x="151715" y="148228"/>
                  </a:lnTo>
                  <a:lnTo>
                    <a:pt x="150878" y="141738"/>
                  </a:lnTo>
                  <a:lnTo>
                    <a:pt x="150460" y="135039"/>
                  </a:lnTo>
                  <a:lnTo>
                    <a:pt x="150252" y="128547"/>
                  </a:lnTo>
                  <a:lnTo>
                    <a:pt x="150460" y="122058"/>
                  </a:lnTo>
                  <a:lnTo>
                    <a:pt x="150878" y="115358"/>
                  </a:lnTo>
                  <a:lnTo>
                    <a:pt x="151715" y="109078"/>
                  </a:lnTo>
                  <a:lnTo>
                    <a:pt x="152761" y="102587"/>
                  </a:lnTo>
                  <a:lnTo>
                    <a:pt x="154434" y="96515"/>
                  </a:lnTo>
                  <a:lnTo>
                    <a:pt x="155900" y="90235"/>
                  </a:lnTo>
                  <a:lnTo>
                    <a:pt x="157991" y="84373"/>
                  </a:lnTo>
                  <a:lnTo>
                    <a:pt x="160502" y="78509"/>
                  </a:lnTo>
                  <a:lnTo>
                    <a:pt x="162803" y="72858"/>
                  </a:lnTo>
                  <a:lnTo>
                    <a:pt x="165732" y="67413"/>
                  </a:lnTo>
                  <a:lnTo>
                    <a:pt x="168868" y="61972"/>
                  </a:lnTo>
                  <a:lnTo>
                    <a:pt x="172217" y="56528"/>
                  </a:lnTo>
                  <a:lnTo>
                    <a:pt x="175563" y="51711"/>
                  </a:lnTo>
                  <a:lnTo>
                    <a:pt x="179538" y="46897"/>
                  </a:lnTo>
                  <a:lnTo>
                    <a:pt x="183512" y="42291"/>
                  </a:lnTo>
                  <a:lnTo>
                    <a:pt x="187906" y="37684"/>
                  </a:lnTo>
                  <a:lnTo>
                    <a:pt x="192508" y="33498"/>
                  </a:lnTo>
                  <a:lnTo>
                    <a:pt x="196901" y="29309"/>
                  </a:lnTo>
                  <a:lnTo>
                    <a:pt x="201923" y="25751"/>
                  </a:lnTo>
                  <a:lnTo>
                    <a:pt x="206942" y="21982"/>
                  </a:lnTo>
                  <a:lnTo>
                    <a:pt x="212172" y="18633"/>
                  </a:lnTo>
                  <a:lnTo>
                    <a:pt x="217402" y="15493"/>
                  </a:lnTo>
                  <a:lnTo>
                    <a:pt x="223050" y="12769"/>
                  </a:lnTo>
                  <a:lnTo>
                    <a:pt x="228699" y="10258"/>
                  </a:lnTo>
                  <a:lnTo>
                    <a:pt x="234347" y="7745"/>
                  </a:lnTo>
                  <a:lnTo>
                    <a:pt x="240412" y="5652"/>
                  </a:lnTo>
                  <a:lnTo>
                    <a:pt x="246480" y="4187"/>
                  </a:lnTo>
                  <a:lnTo>
                    <a:pt x="252755" y="2511"/>
                  </a:lnTo>
                  <a:lnTo>
                    <a:pt x="259031" y="1466"/>
                  </a:lnTo>
                  <a:lnTo>
                    <a:pt x="265726" y="628"/>
                  </a:lnTo>
                  <a:lnTo>
                    <a:pt x="272211" y="208"/>
                  </a:lnTo>
                  <a:close/>
                </a:path>
              </a:pathLst>
            </a:custGeom>
            <a:solidFill>
              <a:schemeClr val="tx1">
                <a:lumMod val="50000"/>
                <a:lumOff val="50000"/>
              </a:schemeClr>
            </a:solidFill>
            <a:ln>
              <a:noFill/>
            </a:ln>
          </p:spPr>
          <p:txBody>
            <a:bodyPr wrap="square" anchor="ctr">
              <a:noAutofit/>
            </a:bodyPr>
            <a:lstStyle/>
            <a:p>
              <a:pPr algn="ctr"/>
            </a:p>
          </p:txBody>
        </p:sp>
        <p:sp>
          <p:nvSpPr>
            <p:cNvPr id="27" name="îṥļiḑe"/>
            <p:cNvSpPr/>
            <p:nvPr/>
          </p:nvSpPr>
          <p:spPr>
            <a:xfrm>
              <a:off x="2725984" y="4814008"/>
              <a:ext cx="557609" cy="454932"/>
            </a:xfrm>
            <a:custGeom>
              <a:avLst/>
              <a:gdLst>
                <a:gd name="connsiteX0" fmla="*/ 186423 w 557609"/>
                <a:gd name="connsiteY0" fmla="*/ 281308 h 454932"/>
                <a:gd name="connsiteX1" fmla="*/ 248638 w 557609"/>
                <a:gd name="connsiteY1" fmla="*/ 403095 h 454932"/>
                <a:gd name="connsiteX2" fmla="*/ 258238 w 557609"/>
                <a:gd name="connsiteY2" fmla="*/ 323777 h 454932"/>
                <a:gd name="connsiteX3" fmla="*/ 242792 w 557609"/>
                <a:gd name="connsiteY3" fmla="*/ 311286 h 454932"/>
                <a:gd name="connsiteX4" fmla="*/ 314399 w 557609"/>
                <a:gd name="connsiteY4" fmla="*/ 311286 h 454932"/>
                <a:gd name="connsiteX5" fmla="*/ 298948 w 557609"/>
                <a:gd name="connsiteY5" fmla="*/ 323777 h 454932"/>
                <a:gd name="connsiteX6" fmla="*/ 308762 w 557609"/>
                <a:gd name="connsiteY6" fmla="*/ 403095 h 454932"/>
                <a:gd name="connsiteX7" fmla="*/ 371182 w 557609"/>
                <a:gd name="connsiteY7" fmla="*/ 281308 h 454932"/>
                <a:gd name="connsiteX8" fmla="*/ 381409 w 557609"/>
                <a:gd name="connsiteY8" fmla="*/ 282765 h 454932"/>
                <a:gd name="connsiteX9" fmla="*/ 391432 w 557609"/>
                <a:gd name="connsiteY9" fmla="*/ 284431 h 454932"/>
                <a:gd name="connsiteX10" fmla="*/ 401033 w 557609"/>
                <a:gd name="connsiteY10" fmla="*/ 286304 h 454932"/>
                <a:gd name="connsiteX11" fmla="*/ 410428 w 557609"/>
                <a:gd name="connsiteY11" fmla="*/ 288386 h 454932"/>
                <a:gd name="connsiteX12" fmla="*/ 419615 w 557609"/>
                <a:gd name="connsiteY12" fmla="*/ 290675 h 454932"/>
                <a:gd name="connsiteX13" fmla="*/ 428801 w 557609"/>
                <a:gd name="connsiteY13" fmla="*/ 292966 h 454932"/>
                <a:gd name="connsiteX14" fmla="*/ 437361 w 557609"/>
                <a:gd name="connsiteY14" fmla="*/ 295880 h 454932"/>
                <a:gd name="connsiteX15" fmla="*/ 446125 w 557609"/>
                <a:gd name="connsiteY15" fmla="*/ 298795 h 454932"/>
                <a:gd name="connsiteX16" fmla="*/ 454479 w 557609"/>
                <a:gd name="connsiteY16" fmla="*/ 301918 h 454932"/>
                <a:gd name="connsiteX17" fmla="*/ 462620 w 557609"/>
                <a:gd name="connsiteY17" fmla="*/ 305248 h 454932"/>
                <a:gd name="connsiteX18" fmla="*/ 470343 w 557609"/>
                <a:gd name="connsiteY18" fmla="*/ 308996 h 454932"/>
                <a:gd name="connsiteX19" fmla="*/ 477648 w 557609"/>
                <a:gd name="connsiteY19" fmla="*/ 312951 h 454932"/>
                <a:gd name="connsiteX20" fmla="*/ 485166 w 557609"/>
                <a:gd name="connsiteY20" fmla="*/ 317116 h 454932"/>
                <a:gd name="connsiteX21" fmla="*/ 492053 w 557609"/>
                <a:gd name="connsiteY21" fmla="*/ 321487 h 454932"/>
                <a:gd name="connsiteX22" fmla="*/ 498735 w 557609"/>
                <a:gd name="connsiteY22" fmla="*/ 326276 h 454932"/>
                <a:gd name="connsiteX23" fmla="*/ 504999 w 557609"/>
                <a:gd name="connsiteY23" fmla="*/ 331480 h 454932"/>
                <a:gd name="connsiteX24" fmla="*/ 511053 w 557609"/>
                <a:gd name="connsiteY24" fmla="*/ 336684 h 454932"/>
                <a:gd name="connsiteX25" fmla="*/ 516690 w 557609"/>
                <a:gd name="connsiteY25" fmla="*/ 342097 h 454932"/>
                <a:gd name="connsiteX26" fmla="*/ 521908 w 557609"/>
                <a:gd name="connsiteY26" fmla="*/ 348135 h 454932"/>
                <a:gd name="connsiteX27" fmla="*/ 527336 w 557609"/>
                <a:gd name="connsiteY27" fmla="*/ 354380 h 454932"/>
                <a:gd name="connsiteX28" fmla="*/ 531927 w 557609"/>
                <a:gd name="connsiteY28" fmla="*/ 360834 h 454932"/>
                <a:gd name="connsiteX29" fmla="*/ 536104 w 557609"/>
                <a:gd name="connsiteY29" fmla="*/ 367704 h 454932"/>
                <a:gd name="connsiteX30" fmla="*/ 540072 w 557609"/>
                <a:gd name="connsiteY30" fmla="*/ 374782 h 454932"/>
                <a:gd name="connsiteX31" fmla="*/ 543827 w 557609"/>
                <a:gd name="connsiteY31" fmla="*/ 382277 h 454932"/>
                <a:gd name="connsiteX32" fmla="*/ 546959 w 557609"/>
                <a:gd name="connsiteY32" fmla="*/ 390187 h 454932"/>
                <a:gd name="connsiteX33" fmla="*/ 549463 w 557609"/>
                <a:gd name="connsiteY33" fmla="*/ 398307 h 454932"/>
                <a:gd name="connsiteX34" fmla="*/ 551764 w 557609"/>
                <a:gd name="connsiteY34" fmla="*/ 406842 h 454932"/>
                <a:gd name="connsiteX35" fmla="*/ 553850 w 557609"/>
                <a:gd name="connsiteY35" fmla="*/ 415794 h 454932"/>
                <a:gd name="connsiteX36" fmla="*/ 555518 w 557609"/>
                <a:gd name="connsiteY36" fmla="*/ 424954 h 454932"/>
                <a:gd name="connsiteX37" fmla="*/ 556564 w 557609"/>
                <a:gd name="connsiteY37" fmla="*/ 434531 h 454932"/>
                <a:gd name="connsiteX38" fmla="*/ 557400 w 557609"/>
                <a:gd name="connsiteY38" fmla="*/ 444523 h 454932"/>
                <a:gd name="connsiteX39" fmla="*/ 557609 w 557609"/>
                <a:gd name="connsiteY39" fmla="*/ 454932 h 454932"/>
                <a:gd name="connsiteX40" fmla="*/ 0 w 557609"/>
                <a:gd name="connsiteY40" fmla="*/ 454932 h 454932"/>
                <a:gd name="connsiteX41" fmla="*/ 204 w 557609"/>
                <a:gd name="connsiteY41" fmla="*/ 444523 h 454932"/>
                <a:gd name="connsiteX42" fmla="*/ 1041 w 557609"/>
                <a:gd name="connsiteY42" fmla="*/ 434531 h 454932"/>
                <a:gd name="connsiteX43" fmla="*/ 2086 w 557609"/>
                <a:gd name="connsiteY43" fmla="*/ 424954 h 454932"/>
                <a:gd name="connsiteX44" fmla="*/ 3545 w 557609"/>
                <a:gd name="connsiteY44" fmla="*/ 415794 h 454932"/>
                <a:gd name="connsiteX45" fmla="*/ 5427 w 557609"/>
                <a:gd name="connsiteY45" fmla="*/ 406842 h 454932"/>
                <a:gd name="connsiteX46" fmla="*/ 7723 w 557609"/>
                <a:gd name="connsiteY46" fmla="*/ 398307 h 454932"/>
                <a:gd name="connsiteX47" fmla="*/ 10646 w 557609"/>
                <a:gd name="connsiteY47" fmla="*/ 390187 h 454932"/>
                <a:gd name="connsiteX48" fmla="*/ 13777 w 557609"/>
                <a:gd name="connsiteY48" fmla="*/ 382277 h 454932"/>
                <a:gd name="connsiteX49" fmla="*/ 17532 w 557609"/>
                <a:gd name="connsiteY49" fmla="*/ 374782 h 454932"/>
                <a:gd name="connsiteX50" fmla="*/ 21291 w 557609"/>
                <a:gd name="connsiteY50" fmla="*/ 367704 h 454932"/>
                <a:gd name="connsiteX51" fmla="*/ 25469 w 557609"/>
                <a:gd name="connsiteY51" fmla="*/ 360834 h 454932"/>
                <a:gd name="connsiteX52" fmla="*/ 30269 w 557609"/>
                <a:gd name="connsiteY52" fmla="*/ 354380 h 454932"/>
                <a:gd name="connsiteX53" fmla="*/ 35278 w 557609"/>
                <a:gd name="connsiteY53" fmla="*/ 348135 h 454932"/>
                <a:gd name="connsiteX54" fmla="*/ 40705 w 557609"/>
                <a:gd name="connsiteY54" fmla="*/ 342097 h 454932"/>
                <a:gd name="connsiteX55" fmla="*/ 46342 w 557609"/>
                <a:gd name="connsiteY55" fmla="*/ 336684 h 454932"/>
                <a:gd name="connsiteX56" fmla="*/ 52606 w 557609"/>
                <a:gd name="connsiteY56" fmla="*/ 331480 h 454932"/>
                <a:gd name="connsiteX57" fmla="*/ 58869 w 557609"/>
                <a:gd name="connsiteY57" fmla="*/ 326484 h 454932"/>
                <a:gd name="connsiteX58" fmla="*/ 65342 w 557609"/>
                <a:gd name="connsiteY58" fmla="*/ 321487 h 454932"/>
                <a:gd name="connsiteX59" fmla="*/ 72438 w 557609"/>
                <a:gd name="connsiteY59" fmla="*/ 317116 h 454932"/>
                <a:gd name="connsiteX60" fmla="*/ 79538 w 557609"/>
                <a:gd name="connsiteY60" fmla="*/ 312951 h 454932"/>
                <a:gd name="connsiteX61" fmla="*/ 87052 w 557609"/>
                <a:gd name="connsiteY61" fmla="*/ 308996 h 454932"/>
                <a:gd name="connsiteX62" fmla="*/ 94984 w 557609"/>
                <a:gd name="connsiteY62" fmla="*/ 305248 h 454932"/>
                <a:gd name="connsiteX63" fmla="*/ 103125 w 557609"/>
                <a:gd name="connsiteY63" fmla="*/ 301918 h 454932"/>
                <a:gd name="connsiteX64" fmla="*/ 111480 w 557609"/>
                <a:gd name="connsiteY64" fmla="*/ 298795 h 454932"/>
                <a:gd name="connsiteX65" fmla="*/ 119830 w 557609"/>
                <a:gd name="connsiteY65" fmla="*/ 295880 h 454932"/>
                <a:gd name="connsiteX66" fmla="*/ 128803 w 557609"/>
                <a:gd name="connsiteY66" fmla="*/ 292966 h 454932"/>
                <a:gd name="connsiteX67" fmla="*/ 137780 w 557609"/>
                <a:gd name="connsiteY67" fmla="*/ 290675 h 454932"/>
                <a:gd name="connsiteX68" fmla="*/ 146967 w 557609"/>
                <a:gd name="connsiteY68" fmla="*/ 288386 h 454932"/>
                <a:gd name="connsiteX69" fmla="*/ 156572 w 557609"/>
                <a:gd name="connsiteY69" fmla="*/ 286304 h 454932"/>
                <a:gd name="connsiteX70" fmla="*/ 166172 w 557609"/>
                <a:gd name="connsiteY70" fmla="*/ 284431 h 454932"/>
                <a:gd name="connsiteX71" fmla="*/ 176195 w 557609"/>
                <a:gd name="connsiteY71" fmla="*/ 282765 h 454932"/>
                <a:gd name="connsiteX72" fmla="*/ 278697 w 557609"/>
                <a:gd name="connsiteY72" fmla="*/ 0 h 454932"/>
                <a:gd name="connsiteX73" fmla="*/ 285390 w 557609"/>
                <a:gd name="connsiteY73" fmla="*/ 208 h 454932"/>
                <a:gd name="connsiteX74" fmla="*/ 291875 w 557609"/>
                <a:gd name="connsiteY74" fmla="*/ 628 h 454932"/>
                <a:gd name="connsiteX75" fmla="*/ 298150 w 557609"/>
                <a:gd name="connsiteY75" fmla="*/ 1466 h 454932"/>
                <a:gd name="connsiteX76" fmla="*/ 304636 w 557609"/>
                <a:gd name="connsiteY76" fmla="*/ 2511 h 454932"/>
                <a:gd name="connsiteX77" fmla="*/ 310703 w 557609"/>
                <a:gd name="connsiteY77" fmla="*/ 4187 h 454932"/>
                <a:gd name="connsiteX78" fmla="*/ 316769 w 557609"/>
                <a:gd name="connsiteY78" fmla="*/ 5652 h 454932"/>
                <a:gd name="connsiteX79" fmla="*/ 322836 w 557609"/>
                <a:gd name="connsiteY79" fmla="*/ 7745 h 454932"/>
                <a:gd name="connsiteX80" fmla="*/ 328694 w 557609"/>
                <a:gd name="connsiteY80" fmla="*/ 10258 h 454932"/>
                <a:gd name="connsiteX81" fmla="*/ 334341 w 557609"/>
                <a:gd name="connsiteY81" fmla="*/ 12769 h 454932"/>
                <a:gd name="connsiteX82" fmla="*/ 339781 w 557609"/>
                <a:gd name="connsiteY82" fmla="*/ 15493 h 454932"/>
                <a:gd name="connsiteX83" fmla="*/ 345429 w 557609"/>
                <a:gd name="connsiteY83" fmla="*/ 18633 h 454932"/>
                <a:gd name="connsiteX84" fmla="*/ 350659 w 557609"/>
                <a:gd name="connsiteY84" fmla="*/ 21982 h 454932"/>
                <a:gd name="connsiteX85" fmla="*/ 355679 w 557609"/>
                <a:gd name="connsiteY85" fmla="*/ 25751 h 454932"/>
                <a:gd name="connsiteX86" fmla="*/ 360281 w 557609"/>
                <a:gd name="connsiteY86" fmla="*/ 29309 h 454932"/>
                <a:gd name="connsiteX87" fmla="*/ 365093 w 557609"/>
                <a:gd name="connsiteY87" fmla="*/ 33498 h 454932"/>
                <a:gd name="connsiteX88" fmla="*/ 369487 w 557609"/>
                <a:gd name="connsiteY88" fmla="*/ 37684 h 454932"/>
                <a:gd name="connsiteX89" fmla="*/ 373669 w 557609"/>
                <a:gd name="connsiteY89" fmla="*/ 42291 h 454932"/>
                <a:gd name="connsiteX90" fmla="*/ 377853 w 557609"/>
                <a:gd name="connsiteY90" fmla="*/ 46897 h 454932"/>
                <a:gd name="connsiteX91" fmla="*/ 381620 w 557609"/>
                <a:gd name="connsiteY91" fmla="*/ 51711 h 454932"/>
                <a:gd name="connsiteX92" fmla="*/ 385176 w 557609"/>
                <a:gd name="connsiteY92" fmla="*/ 56528 h 454932"/>
                <a:gd name="connsiteX93" fmla="*/ 388733 w 557609"/>
                <a:gd name="connsiteY93" fmla="*/ 61972 h 454932"/>
                <a:gd name="connsiteX94" fmla="*/ 391660 w 557609"/>
                <a:gd name="connsiteY94" fmla="*/ 67413 h 454932"/>
                <a:gd name="connsiteX95" fmla="*/ 394380 w 557609"/>
                <a:gd name="connsiteY95" fmla="*/ 72858 h 454932"/>
                <a:gd name="connsiteX96" fmla="*/ 397099 w 557609"/>
                <a:gd name="connsiteY96" fmla="*/ 78509 h 454932"/>
                <a:gd name="connsiteX97" fmla="*/ 399400 w 557609"/>
                <a:gd name="connsiteY97" fmla="*/ 84373 h 454932"/>
                <a:gd name="connsiteX98" fmla="*/ 401494 w 557609"/>
                <a:gd name="connsiteY98" fmla="*/ 90235 h 454932"/>
                <a:gd name="connsiteX99" fmla="*/ 403167 w 557609"/>
                <a:gd name="connsiteY99" fmla="*/ 96515 h 454932"/>
                <a:gd name="connsiteX100" fmla="*/ 404630 w 557609"/>
                <a:gd name="connsiteY100" fmla="*/ 102587 h 454932"/>
                <a:gd name="connsiteX101" fmla="*/ 405676 w 557609"/>
                <a:gd name="connsiteY101" fmla="*/ 109078 h 454932"/>
                <a:gd name="connsiteX102" fmla="*/ 406513 w 557609"/>
                <a:gd name="connsiteY102" fmla="*/ 115358 h 454932"/>
                <a:gd name="connsiteX103" fmla="*/ 407141 w 557609"/>
                <a:gd name="connsiteY103" fmla="*/ 122058 h 454932"/>
                <a:gd name="connsiteX104" fmla="*/ 407351 w 557609"/>
                <a:gd name="connsiteY104" fmla="*/ 128547 h 454932"/>
                <a:gd name="connsiteX105" fmla="*/ 407141 w 557609"/>
                <a:gd name="connsiteY105" fmla="*/ 135039 h 454932"/>
                <a:gd name="connsiteX106" fmla="*/ 406513 w 557609"/>
                <a:gd name="connsiteY106" fmla="*/ 141738 h 454932"/>
                <a:gd name="connsiteX107" fmla="*/ 405676 w 557609"/>
                <a:gd name="connsiteY107" fmla="*/ 148228 h 454932"/>
                <a:gd name="connsiteX108" fmla="*/ 404630 w 557609"/>
                <a:gd name="connsiteY108" fmla="*/ 154510 h 454932"/>
                <a:gd name="connsiteX109" fmla="*/ 403167 w 557609"/>
                <a:gd name="connsiteY109" fmla="*/ 160789 h 454932"/>
                <a:gd name="connsiteX110" fmla="*/ 401494 w 557609"/>
                <a:gd name="connsiteY110" fmla="*/ 166861 h 454932"/>
                <a:gd name="connsiteX111" fmla="*/ 399400 w 557609"/>
                <a:gd name="connsiteY111" fmla="*/ 172933 h 454932"/>
                <a:gd name="connsiteX112" fmla="*/ 397099 w 557609"/>
                <a:gd name="connsiteY112" fmla="*/ 178587 h 454932"/>
                <a:gd name="connsiteX113" fmla="*/ 394380 w 557609"/>
                <a:gd name="connsiteY113" fmla="*/ 184239 h 454932"/>
                <a:gd name="connsiteX114" fmla="*/ 391660 w 557609"/>
                <a:gd name="connsiteY114" fmla="*/ 189891 h 454932"/>
                <a:gd name="connsiteX115" fmla="*/ 388733 w 557609"/>
                <a:gd name="connsiteY115" fmla="*/ 195125 h 454932"/>
                <a:gd name="connsiteX116" fmla="*/ 385176 w 557609"/>
                <a:gd name="connsiteY116" fmla="*/ 200569 h 454932"/>
                <a:gd name="connsiteX117" fmla="*/ 381620 w 557609"/>
                <a:gd name="connsiteY117" fmla="*/ 205385 h 454932"/>
                <a:gd name="connsiteX118" fmla="*/ 377853 w 557609"/>
                <a:gd name="connsiteY118" fmla="*/ 210409 h 454932"/>
                <a:gd name="connsiteX119" fmla="*/ 373669 w 557609"/>
                <a:gd name="connsiteY119" fmla="*/ 215016 h 454932"/>
                <a:gd name="connsiteX120" fmla="*/ 369487 w 557609"/>
                <a:gd name="connsiteY120" fmla="*/ 219412 h 454932"/>
                <a:gd name="connsiteX121" fmla="*/ 365093 w 557609"/>
                <a:gd name="connsiteY121" fmla="*/ 223808 h 454932"/>
                <a:gd name="connsiteX122" fmla="*/ 360281 w 557609"/>
                <a:gd name="connsiteY122" fmla="*/ 227787 h 454932"/>
                <a:gd name="connsiteX123" fmla="*/ 355679 w 557609"/>
                <a:gd name="connsiteY123" fmla="*/ 231763 h 454932"/>
                <a:gd name="connsiteX124" fmla="*/ 350659 w 557609"/>
                <a:gd name="connsiteY124" fmla="*/ 235114 h 454932"/>
                <a:gd name="connsiteX125" fmla="*/ 345429 w 557609"/>
                <a:gd name="connsiteY125" fmla="*/ 238463 h 454932"/>
                <a:gd name="connsiteX126" fmla="*/ 339781 w 557609"/>
                <a:gd name="connsiteY126" fmla="*/ 241604 h 454932"/>
                <a:gd name="connsiteX127" fmla="*/ 334341 w 557609"/>
                <a:gd name="connsiteY127" fmla="*/ 244535 h 454932"/>
                <a:gd name="connsiteX128" fmla="*/ 328694 w 557609"/>
                <a:gd name="connsiteY128" fmla="*/ 246838 h 454932"/>
                <a:gd name="connsiteX129" fmla="*/ 322836 w 557609"/>
                <a:gd name="connsiteY129" fmla="*/ 249351 h 454932"/>
                <a:gd name="connsiteX130" fmla="*/ 316769 w 557609"/>
                <a:gd name="connsiteY130" fmla="*/ 251444 h 454932"/>
                <a:gd name="connsiteX131" fmla="*/ 310703 w 557609"/>
                <a:gd name="connsiteY131" fmla="*/ 252910 h 454932"/>
                <a:gd name="connsiteX132" fmla="*/ 304636 w 557609"/>
                <a:gd name="connsiteY132" fmla="*/ 254585 h 454932"/>
                <a:gd name="connsiteX133" fmla="*/ 298150 w 557609"/>
                <a:gd name="connsiteY133" fmla="*/ 255631 h 454932"/>
                <a:gd name="connsiteX134" fmla="*/ 291875 w 557609"/>
                <a:gd name="connsiteY134" fmla="*/ 256468 h 454932"/>
                <a:gd name="connsiteX135" fmla="*/ 285390 w 557609"/>
                <a:gd name="connsiteY135" fmla="*/ 256888 h 454932"/>
                <a:gd name="connsiteX136" fmla="*/ 278697 w 557609"/>
                <a:gd name="connsiteY136" fmla="*/ 257096 h 454932"/>
                <a:gd name="connsiteX137" fmla="*/ 272211 w 557609"/>
                <a:gd name="connsiteY137" fmla="*/ 256888 h 454932"/>
                <a:gd name="connsiteX138" fmla="*/ 265726 w 557609"/>
                <a:gd name="connsiteY138" fmla="*/ 256468 h 454932"/>
                <a:gd name="connsiteX139" fmla="*/ 259031 w 557609"/>
                <a:gd name="connsiteY139" fmla="*/ 255631 h 454932"/>
                <a:gd name="connsiteX140" fmla="*/ 252755 w 557609"/>
                <a:gd name="connsiteY140" fmla="*/ 254585 h 454932"/>
                <a:gd name="connsiteX141" fmla="*/ 246480 w 557609"/>
                <a:gd name="connsiteY141" fmla="*/ 252910 h 454932"/>
                <a:gd name="connsiteX142" fmla="*/ 240412 w 557609"/>
                <a:gd name="connsiteY142" fmla="*/ 251444 h 454932"/>
                <a:gd name="connsiteX143" fmla="*/ 234347 w 557609"/>
                <a:gd name="connsiteY143" fmla="*/ 249351 h 454932"/>
                <a:gd name="connsiteX144" fmla="*/ 228699 w 557609"/>
                <a:gd name="connsiteY144" fmla="*/ 246838 h 454932"/>
                <a:gd name="connsiteX145" fmla="*/ 223050 w 557609"/>
                <a:gd name="connsiteY145" fmla="*/ 244535 h 454932"/>
                <a:gd name="connsiteX146" fmla="*/ 217402 w 557609"/>
                <a:gd name="connsiteY146" fmla="*/ 241604 h 454932"/>
                <a:gd name="connsiteX147" fmla="*/ 212172 w 557609"/>
                <a:gd name="connsiteY147" fmla="*/ 238463 h 454932"/>
                <a:gd name="connsiteX148" fmla="*/ 206942 w 557609"/>
                <a:gd name="connsiteY148" fmla="*/ 235114 h 454932"/>
                <a:gd name="connsiteX149" fmla="*/ 201923 w 557609"/>
                <a:gd name="connsiteY149" fmla="*/ 231763 h 454932"/>
                <a:gd name="connsiteX150" fmla="*/ 196901 w 557609"/>
                <a:gd name="connsiteY150" fmla="*/ 227787 h 454932"/>
                <a:gd name="connsiteX151" fmla="*/ 192508 w 557609"/>
                <a:gd name="connsiteY151" fmla="*/ 223808 h 454932"/>
                <a:gd name="connsiteX152" fmla="*/ 187906 w 557609"/>
                <a:gd name="connsiteY152" fmla="*/ 219412 h 454932"/>
                <a:gd name="connsiteX153" fmla="*/ 183512 w 557609"/>
                <a:gd name="connsiteY153" fmla="*/ 215016 h 454932"/>
                <a:gd name="connsiteX154" fmla="*/ 179538 w 557609"/>
                <a:gd name="connsiteY154" fmla="*/ 210409 h 454932"/>
                <a:gd name="connsiteX155" fmla="*/ 175564 w 557609"/>
                <a:gd name="connsiteY155" fmla="*/ 205385 h 454932"/>
                <a:gd name="connsiteX156" fmla="*/ 172217 w 557609"/>
                <a:gd name="connsiteY156" fmla="*/ 200569 h 454932"/>
                <a:gd name="connsiteX157" fmla="*/ 168868 w 557609"/>
                <a:gd name="connsiteY157" fmla="*/ 195125 h 454932"/>
                <a:gd name="connsiteX158" fmla="*/ 165732 w 557609"/>
                <a:gd name="connsiteY158" fmla="*/ 189891 h 454932"/>
                <a:gd name="connsiteX159" fmla="*/ 162803 w 557609"/>
                <a:gd name="connsiteY159" fmla="*/ 184239 h 454932"/>
                <a:gd name="connsiteX160" fmla="*/ 160502 w 557609"/>
                <a:gd name="connsiteY160" fmla="*/ 178587 h 454932"/>
                <a:gd name="connsiteX161" fmla="*/ 157991 w 557609"/>
                <a:gd name="connsiteY161" fmla="*/ 172933 h 454932"/>
                <a:gd name="connsiteX162" fmla="*/ 155900 w 557609"/>
                <a:gd name="connsiteY162" fmla="*/ 166861 h 454932"/>
                <a:gd name="connsiteX163" fmla="*/ 154434 w 557609"/>
                <a:gd name="connsiteY163" fmla="*/ 160789 h 454932"/>
                <a:gd name="connsiteX164" fmla="*/ 152761 w 557609"/>
                <a:gd name="connsiteY164" fmla="*/ 154510 h 454932"/>
                <a:gd name="connsiteX165" fmla="*/ 151715 w 557609"/>
                <a:gd name="connsiteY165" fmla="*/ 148228 h 454932"/>
                <a:gd name="connsiteX166" fmla="*/ 150878 w 557609"/>
                <a:gd name="connsiteY166" fmla="*/ 141738 h 454932"/>
                <a:gd name="connsiteX167" fmla="*/ 150460 w 557609"/>
                <a:gd name="connsiteY167" fmla="*/ 135039 h 454932"/>
                <a:gd name="connsiteX168" fmla="*/ 150252 w 557609"/>
                <a:gd name="connsiteY168" fmla="*/ 128547 h 454932"/>
                <a:gd name="connsiteX169" fmla="*/ 150460 w 557609"/>
                <a:gd name="connsiteY169" fmla="*/ 122058 h 454932"/>
                <a:gd name="connsiteX170" fmla="*/ 150878 w 557609"/>
                <a:gd name="connsiteY170" fmla="*/ 115358 h 454932"/>
                <a:gd name="connsiteX171" fmla="*/ 151715 w 557609"/>
                <a:gd name="connsiteY171" fmla="*/ 109078 h 454932"/>
                <a:gd name="connsiteX172" fmla="*/ 152761 w 557609"/>
                <a:gd name="connsiteY172" fmla="*/ 102587 h 454932"/>
                <a:gd name="connsiteX173" fmla="*/ 154434 w 557609"/>
                <a:gd name="connsiteY173" fmla="*/ 96515 h 454932"/>
                <a:gd name="connsiteX174" fmla="*/ 155900 w 557609"/>
                <a:gd name="connsiteY174" fmla="*/ 90235 h 454932"/>
                <a:gd name="connsiteX175" fmla="*/ 157991 w 557609"/>
                <a:gd name="connsiteY175" fmla="*/ 84373 h 454932"/>
                <a:gd name="connsiteX176" fmla="*/ 160502 w 557609"/>
                <a:gd name="connsiteY176" fmla="*/ 78509 h 454932"/>
                <a:gd name="connsiteX177" fmla="*/ 162803 w 557609"/>
                <a:gd name="connsiteY177" fmla="*/ 72858 h 454932"/>
                <a:gd name="connsiteX178" fmla="*/ 165732 w 557609"/>
                <a:gd name="connsiteY178" fmla="*/ 67413 h 454932"/>
                <a:gd name="connsiteX179" fmla="*/ 168868 w 557609"/>
                <a:gd name="connsiteY179" fmla="*/ 61972 h 454932"/>
                <a:gd name="connsiteX180" fmla="*/ 172217 w 557609"/>
                <a:gd name="connsiteY180" fmla="*/ 56528 h 454932"/>
                <a:gd name="connsiteX181" fmla="*/ 175564 w 557609"/>
                <a:gd name="connsiteY181" fmla="*/ 51711 h 454932"/>
                <a:gd name="connsiteX182" fmla="*/ 179538 w 557609"/>
                <a:gd name="connsiteY182" fmla="*/ 46897 h 454932"/>
                <a:gd name="connsiteX183" fmla="*/ 183512 w 557609"/>
                <a:gd name="connsiteY183" fmla="*/ 42291 h 454932"/>
                <a:gd name="connsiteX184" fmla="*/ 187906 w 557609"/>
                <a:gd name="connsiteY184" fmla="*/ 37684 h 454932"/>
                <a:gd name="connsiteX185" fmla="*/ 192508 w 557609"/>
                <a:gd name="connsiteY185" fmla="*/ 33498 h 454932"/>
                <a:gd name="connsiteX186" fmla="*/ 196901 w 557609"/>
                <a:gd name="connsiteY186" fmla="*/ 29309 h 454932"/>
                <a:gd name="connsiteX187" fmla="*/ 201923 w 557609"/>
                <a:gd name="connsiteY187" fmla="*/ 25751 h 454932"/>
                <a:gd name="connsiteX188" fmla="*/ 206942 w 557609"/>
                <a:gd name="connsiteY188" fmla="*/ 21982 h 454932"/>
                <a:gd name="connsiteX189" fmla="*/ 212172 w 557609"/>
                <a:gd name="connsiteY189" fmla="*/ 18633 h 454932"/>
                <a:gd name="connsiteX190" fmla="*/ 217402 w 557609"/>
                <a:gd name="connsiteY190" fmla="*/ 15493 h 454932"/>
                <a:gd name="connsiteX191" fmla="*/ 223050 w 557609"/>
                <a:gd name="connsiteY191" fmla="*/ 12769 h 454932"/>
                <a:gd name="connsiteX192" fmla="*/ 228699 w 557609"/>
                <a:gd name="connsiteY192" fmla="*/ 10258 h 454932"/>
                <a:gd name="connsiteX193" fmla="*/ 234347 w 557609"/>
                <a:gd name="connsiteY193" fmla="*/ 7745 h 454932"/>
                <a:gd name="connsiteX194" fmla="*/ 240412 w 557609"/>
                <a:gd name="connsiteY194" fmla="*/ 5652 h 454932"/>
                <a:gd name="connsiteX195" fmla="*/ 246480 w 557609"/>
                <a:gd name="connsiteY195" fmla="*/ 4187 h 454932"/>
                <a:gd name="connsiteX196" fmla="*/ 252755 w 557609"/>
                <a:gd name="connsiteY196" fmla="*/ 2511 h 454932"/>
                <a:gd name="connsiteX197" fmla="*/ 259031 w 557609"/>
                <a:gd name="connsiteY197" fmla="*/ 1466 h 454932"/>
                <a:gd name="connsiteX198" fmla="*/ 265726 w 557609"/>
                <a:gd name="connsiteY198" fmla="*/ 628 h 454932"/>
                <a:gd name="connsiteX199" fmla="*/ 272211 w 557609"/>
                <a:gd name="connsiteY199" fmla="*/ 208 h 4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7609" h="454932">
                  <a:moveTo>
                    <a:pt x="186423" y="281308"/>
                  </a:moveTo>
                  <a:lnTo>
                    <a:pt x="248638" y="403095"/>
                  </a:lnTo>
                  <a:lnTo>
                    <a:pt x="258238" y="323777"/>
                  </a:lnTo>
                  <a:lnTo>
                    <a:pt x="242792" y="311286"/>
                  </a:lnTo>
                  <a:lnTo>
                    <a:pt x="314399" y="311286"/>
                  </a:lnTo>
                  <a:lnTo>
                    <a:pt x="298948" y="323777"/>
                  </a:lnTo>
                  <a:lnTo>
                    <a:pt x="308762" y="403095"/>
                  </a:lnTo>
                  <a:lnTo>
                    <a:pt x="371182" y="281308"/>
                  </a:lnTo>
                  <a:lnTo>
                    <a:pt x="381409" y="282765"/>
                  </a:lnTo>
                  <a:lnTo>
                    <a:pt x="391432" y="284431"/>
                  </a:lnTo>
                  <a:lnTo>
                    <a:pt x="401033" y="286304"/>
                  </a:lnTo>
                  <a:lnTo>
                    <a:pt x="410428" y="288386"/>
                  </a:lnTo>
                  <a:lnTo>
                    <a:pt x="419615" y="290675"/>
                  </a:lnTo>
                  <a:lnTo>
                    <a:pt x="428801" y="292966"/>
                  </a:lnTo>
                  <a:lnTo>
                    <a:pt x="437361" y="295880"/>
                  </a:lnTo>
                  <a:lnTo>
                    <a:pt x="446125" y="298795"/>
                  </a:lnTo>
                  <a:lnTo>
                    <a:pt x="454479" y="301918"/>
                  </a:lnTo>
                  <a:lnTo>
                    <a:pt x="462620" y="305248"/>
                  </a:lnTo>
                  <a:lnTo>
                    <a:pt x="470343" y="308996"/>
                  </a:lnTo>
                  <a:lnTo>
                    <a:pt x="477648" y="312951"/>
                  </a:lnTo>
                  <a:lnTo>
                    <a:pt x="485166" y="317116"/>
                  </a:lnTo>
                  <a:lnTo>
                    <a:pt x="492053" y="321487"/>
                  </a:lnTo>
                  <a:lnTo>
                    <a:pt x="498735" y="326276"/>
                  </a:lnTo>
                  <a:lnTo>
                    <a:pt x="504999" y="331480"/>
                  </a:lnTo>
                  <a:lnTo>
                    <a:pt x="511053" y="336684"/>
                  </a:lnTo>
                  <a:lnTo>
                    <a:pt x="516690" y="342097"/>
                  </a:lnTo>
                  <a:lnTo>
                    <a:pt x="521908" y="348135"/>
                  </a:lnTo>
                  <a:lnTo>
                    <a:pt x="527336" y="354380"/>
                  </a:lnTo>
                  <a:lnTo>
                    <a:pt x="531927" y="360834"/>
                  </a:lnTo>
                  <a:lnTo>
                    <a:pt x="536104" y="367704"/>
                  </a:lnTo>
                  <a:lnTo>
                    <a:pt x="540072" y="374782"/>
                  </a:lnTo>
                  <a:lnTo>
                    <a:pt x="543827" y="382277"/>
                  </a:lnTo>
                  <a:lnTo>
                    <a:pt x="546959" y="390187"/>
                  </a:lnTo>
                  <a:lnTo>
                    <a:pt x="549463" y="398307"/>
                  </a:lnTo>
                  <a:lnTo>
                    <a:pt x="551764" y="406842"/>
                  </a:lnTo>
                  <a:lnTo>
                    <a:pt x="553850" y="415794"/>
                  </a:lnTo>
                  <a:lnTo>
                    <a:pt x="555518" y="424954"/>
                  </a:lnTo>
                  <a:lnTo>
                    <a:pt x="556564" y="434531"/>
                  </a:lnTo>
                  <a:lnTo>
                    <a:pt x="557400" y="444523"/>
                  </a:lnTo>
                  <a:lnTo>
                    <a:pt x="557609" y="454932"/>
                  </a:lnTo>
                  <a:lnTo>
                    <a:pt x="0" y="454932"/>
                  </a:lnTo>
                  <a:lnTo>
                    <a:pt x="204" y="444523"/>
                  </a:lnTo>
                  <a:lnTo>
                    <a:pt x="1041" y="434531"/>
                  </a:lnTo>
                  <a:lnTo>
                    <a:pt x="2086" y="424954"/>
                  </a:lnTo>
                  <a:lnTo>
                    <a:pt x="3545" y="415794"/>
                  </a:lnTo>
                  <a:lnTo>
                    <a:pt x="5427" y="406842"/>
                  </a:lnTo>
                  <a:lnTo>
                    <a:pt x="7723" y="398307"/>
                  </a:lnTo>
                  <a:lnTo>
                    <a:pt x="10646" y="390187"/>
                  </a:lnTo>
                  <a:lnTo>
                    <a:pt x="13777" y="382277"/>
                  </a:lnTo>
                  <a:lnTo>
                    <a:pt x="17532" y="374782"/>
                  </a:lnTo>
                  <a:lnTo>
                    <a:pt x="21291" y="367704"/>
                  </a:lnTo>
                  <a:lnTo>
                    <a:pt x="25469" y="360834"/>
                  </a:lnTo>
                  <a:lnTo>
                    <a:pt x="30269" y="354380"/>
                  </a:lnTo>
                  <a:lnTo>
                    <a:pt x="35278" y="348135"/>
                  </a:lnTo>
                  <a:lnTo>
                    <a:pt x="40705" y="342097"/>
                  </a:lnTo>
                  <a:lnTo>
                    <a:pt x="46342" y="336684"/>
                  </a:lnTo>
                  <a:lnTo>
                    <a:pt x="52606" y="331480"/>
                  </a:lnTo>
                  <a:lnTo>
                    <a:pt x="58869" y="326484"/>
                  </a:lnTo>
                  <a:lnTo>
                    <a:pt x="65342" y="321487"/>
                  </a:lnTo>
                  <a:lnTo>
                    <a:pt x="72438" y="317116"/>
                  </a:lnTo>
                  <a:lnTo>
                    <a:pt x="79538" y="312951"/>
                  </a:lnTo>
                  <a:lnTo>
                    <a:pt x="87052" y="308996"/>
                  </a:lnTo>
                  <a:lnTo>
                    <a:pt x="94984" y="305248"/>
                  </a:lnTo>
                  <a:lnTo>
                    <a:pt x="103125" y="301918"/>
                  </a:lnTo>
                  <a:lnTo>
                    <a:pt x="111480" y="298795"/>
                  </a:lnTo>
                  <a:lnTo>
                    <a:pt x="119830" y="295880"/>
                  </a:lnTo>
                  <a:lnTo>
                    <a:pt x="128803" y="292966"/>
                  </a:lnTo>
                  <a:lnTo>
                    <a:pt x="137780" y="290675"/>
                  </a:lnTo>
                  <a:lnTo>
                    <a:pt x="146967" y="288386"/>
                  </a:lnTo>
                  <a:lnTo>
                    <a:pt x="156572" y="286304"/>
                  </a:lnTo>
                  <a:lnTo>
                    <a:pt x="166172" y="284431"/>
                  </a:lnTo>
                  <a:lnTo>
                    <a:pt x="176195" y="282765"/>
                  </a:lnTo>
                  <a:close/>
                  <a:moveTo>
                    <a:pt x="278697" y="0"/>
                  </a:moveTo>
                  <a:lnTo>
                    <a:pt x="285390" y="208"/>
                  </a:lnTo>
                  <a:lnTo>
                    <a:pt x="291875" y="628"/>
                  </a:lnTo>
                  <a:lnTo>
                    <a:pt x="298150" y="1466"/>
                  </a:lnTo>
                  <a:lnTo>
                    <a:pt x="304636" y="2511"/>
                  </a:lnTo>
                  <a:lnTo>
                    <a:pt x="310703" y="4187"/>
                  </a:lnTo>
                  <a:lnTo>
                    <a:pt x="316769" y="5652"/>
                  </a:lnTo>
                  <a:lnTo>
                    <a:pt x="322836" y="7745"/>
                  </a:lnTo>
                  <a:lnTo>
                    <a:pt x="328694" y="10258"/>
                  </a:lnTo>
                  <a:lnTo>
                    <a:pt x="334341" y="12769"/>
                  </a:lnTo>
                  <a:lnTo>
                    <a:pt x="339781" y="15493"/>
                  </a:lnTo>
                  <a:lnTo>
                    <a:pt x="345429" y="18633"/>
                  </a:lnTo>
                  <a:lnTo>
                    <a:pt x="350659" y="21982"/>
                  </a:lnTo>
                  <a:lnTo>
                    <a:pt x="355679" y="25751"/>
                  </a:lnTo>
                  <a:lnTo>
                    <a:pt x="360281" y="29309"/>
                  </a:lnTo>
                  <a:lnTo>
                    <a:pt x="365093" y="33498"/>
                  </a:lnTo>
                  <a:lnTo>
                    <a:pt x="369487" y="37684"/>
                  </a:lnTo>
                  <a:lnTo>
                    <a:pt x="373669" y="42291"/>
                  </a:lnTo>
                  <a:lnTo>
                    <a:pt x="377853" y="46897"/>
                  </a:lnTo>
                  <a:lnTo>
                    <a:pt x="381620" y="51711"/>
                  </a:lnTo>
                  <a:lnTo>
                    <a:pt x="385176" y="56528"/>
                  </a:lnTo>
                  <a:lnTo>
                    <a:pt x="388733" y="61972"/>
                  </a:lnTo>
                  <a:lnTo>
                    <a:pt x="391660" y="67413"/>
                  </a:lnTo>
                  <a:lnTo>
                    <a:pt x="394380" y="72858"/>
                  </a:lnTo>
                  <a:lnTo>
                    <a:pt x="397099" y="78509"/>
                  </a:lnTo>
                  <a:lnTo>
                    <a:pt x="399400" y="84373"/>
                  </a:lnTo>
                  <a:lnTo>
                    <a:pt x="401494" y="90235"/>
                  </a:lnTo>
                  <a:lnTo>
                    <a:pt x="403167" y="96515"/>
                  </a:lnTo>
                  <a:lnTo>
                    <a:pt x="404630" y="102587"/>
                  </a:lnTo>
                  <a:lnTo>
                    <a:pt x="405676" y="109078"/>
                  </a:lnTo>
                  <a:lnTo>
                    <a:pt x="406513" y="115358"/>
                  </a:lnTo>
                  <a:lnTo>
                    <a:pt x="407141" y="122058"/>
                  </a:lnTo>
                  <a:lnTo>
                    <a:pt x="407351" y="128547"/>
                  </a:lnTo>
                  <a:lnTo>
                    <a:pt x="407141" y="135039"/>
                  </a:lnTo>
                  <a:lnTo>
                    <a:pt x="406513" y="141738"/>
                  </a:lnTo>
                  <a:lnTo>
                    <a:pt x="405676" y="148228"/>
                  </a:lnTo>
                  <a:lnTo>
                    <a:pt x="404630" y="154510"/>
                  </a:lnTo>
                  <a:lnTo>
                    <a:pt x="403167" y="160789"/>
                  </a:lnTo>
                  <a:lnTo>
                    <a:pt x="401494" y="166861"/>
                  </a:lnTo>
                  <a:lnTo>
                    <a:pt x="399400" y="172933"/>
                  </a:lnTo>
                  <a:lnTo>
                    <a:pt x="397099" y="178587"/>
                  </a:lnTo>
                  <a:lnTo>
                    <a:pt x="394380" y="184239"/>
                  </a:lnTo>
                  <a:lnTo>
                    <a:pt x="391660" y="189891"/>
                  </a:lnTo>
                  <a:lnTo>
                    <a:pt x="388733" y="195125"/>
                  </a:lnTo>
                  <a:lnTo>
                    <a:pt x="385176" y="200569"/>
                  </a:lnTo>
                  <a:lnTo>
                    <a:pt x="381620" y="205385"/>
                  </a:lnTo>
                  <a:lnTo>
                    <a:pt x="377853" y="210409"/>
                  </a:lnTo>
                  <a:lnTo>
                    <a:pt x="373669" y="215016"/>
                  </a:lnTo>
                  <a:lnTo>
                    <a:pt x="369487" y="219412"/>
                  </a:lnTo>
                  <a:lnTo>
                    <a:pt x="365093" y="223808"/>
                  </a:lnTo>
                  <a:lnTo>
                    <a:pt x="360281" y="227787"/>
                  </a:lnTo>
                  <a:lnTo>
                    <a:pt x="355679" y="231763"/>
                  </a:lnTo>
                  <a:lnTo>
                    <a:pt x="350659" y="235114"/>
                  </a:lnTo>
                  <a:lnTo>
                    <a:pt x="345429" y="238463"/>
                  </a:lnTo>
                  <a:lnTo>
                    <a:pt x="339781" y="241604"/>
                  </a:lnTo>
                  <a:lnTo>
                    <a:pt x="334341" y="244535"/>
                  </a:lnTo>
                  <a:lnTo>
                    <a:pt x="328694" y="246838"/>
                  </a:lnTo>
                  <a:lnTo>
                    <a:pt x="322836" y="249351"/>
                  </a:lnTo>
                  <a:lnTo>
                    <a:pt x="316769" y="251444"/>
                  </a:lnTo>
                  <a:lnTo>
                    <a:pt x="310703" y="252910"/>
                  </a:lnTo>
                  <a:lnTo>
                    <a:pt x="304636" y="254585"/>
                  </a:lnTo>
                  <a:lnTo>
                    <a:pt x="298150" y="255631"/>
                  </a:lnTo>
                  <a:lnTo>
                    <a:pt x="291875" y="256468"/>
                  </a:lnTo>
                  <a:lnTo>
                    <a:pt x="285390" y="256888"/>
                  </a:lnTo>
                  <a:lnTo>
                    <a:pt x="278697" y="257096"/>
                  </a:lnTo>
                  <a:lnTo>
                    <a:pt x="272211" y="256888"/>
                  </a:lnTo>
                  <a:lnTo>
                    <a:pt x="265726" y="256468"/>
                  </a:lnTo>
                  <a:lnTo>
                    <a:pt x="259031" y="255631"/>
                  </a:lnTo>
                  <a:lnTo>
                    <a:pt x="252755" y="254585"/>
                  </a:lnTo>
                  <a:lnTo>
                    <a:pt x="246480" y="252910"/>
                  </a:lnTo>
                  <a:lnTo>
                    <a:pt x="240412" y="251444"/>
                  </a:lnTo>
                  <a:lnTo>
                    <a:pt x="234347" y="249351"/>
                  </a:lnTo>
                  <a:lnTo>
                    <a:pt x="228699" y="246838"/>
                  </a:lnTo>
                  <a:lnTo>
                    <a:pt x="223050" y="244535"/>
                  </a:lnTo>
                  <a:lnTo>
                    <a:pt x="217402" y="241604"/>
                  </a:lnTo>
                  <a:lnTo>
                    <a:pt x="212172" y="238463"/>
                  </a:lnTo>
                  <a:lnTo>
                    <a:pt x="206942" y="235114"/>
                  </a:lnTo>
                  <a:lnTo>
                    <a:pt x="201923" y="231763"/>
                  </a:lnTo>
                  <a:lnTo>
                    <a:pt x="196901" y="227787"/>
                  </a:lnTo>
                  <a:lnTo>
                    <a:pt x="192508" y="223808"/>
                  </a:lnTo>
                  <a:lnTo>
                    <a:pt x="187906" y="219412"/>
                  </a:lnTo>
                  <a:lnTo>
                    <a:pt x="183512" y="215016"/>
                  </a:lnTo>
                  <a:lnTo>
                    <a:pt x="179538" y="210409"/>
                  </a:lnTo>
                  <a:lnTo>
                    <a:pt x="175564" y="205385"/>
                  </a:lnTo>
                  <a:lnTo>
                    <a:pt x="172217" y="200569"/>
                  </a:lnTo>
                  <a:lnTo>
                    <a:pt x="168868" y="195125"/>
                  </a:lnTo>
                  <a:lnTo>
                    <a:pt x="165732" y="189891"/>
                  </a:lnTo>
                  <a:lnTo>
                    <a:pt x="162803" y="184239"/>
                  </a:lnTo>
                  <a:lnTo>
                    <a:pt x="160502" y="178587"/>
                  </a:lnTo>
                  <a:lnTo>
                    <a:pt x="157991" y="172933"/>
                  </a:lnTo>
                  <a:lnTo>
                    <a:pt x="155900" y="166861"/>
                  </a:lnTo>
                  <a:lnTo>
                    <a:pt x="154434" y="160789"/>
                  </a:lnTo>
                  <a:lnTo>
                    <a:pt x="152761" y="154510"/>
                  </a:lnTo>
                  <a:lnTo>
                    <a:pt x="151715" y="148228"/>
                  </a:lnTo>
                  <a:lnTo>
                    <a:pt x="150878" y="141738"/>
                  </a:lnTo>
                  <a:lnTo>
                    <a:pt x="150460" y="135039"/>
                  </a:lnTo>
                  <a:lnTo>
                    <a:pt x="150252" y="128547"/>
                  </a:lnTo>
                  <a:lnTo>
                    <a:pt x="150460" y="122058"/>
                  </a:lnTo>
                  <a:lnTo>
                    <a:pt x="150878" y="115358"/>
                  </a:lnTo>
                  <a:lnTo>
                    <a:pt x="151715" y="109078"/>
                  </a:lnTo>
                  <a:lnTo>
                    <a:pt x="152761" y="102587"/>
                  </a:lnTo>
                  <a:lnTo>
                    <a:pt x="154434" y="96515"/>
                  </a:lnTo>
                  <a:lnTo>
                    <a:pt x="155900" y="90235"/>
                  </a:lnTo>
                  <a:lnTo>
                    <a:pt x="157991" y="84373"/>
                  </a:lnTo>
                  <a:lnTo>
                    <a:pt x="160502" y="78509"/>
                  </a:lnTo>
                  <a:lnTo>
                    <a:pt x="162803" y="72858"/>
                  </a:lnTo>
                  <a:lnTo>
                    <a:pt x="165732" y="67413"/>
                  </a:lnTo>
                  <a:lnTo>
                    <a:pt x="168868" y="61972"/>
                  </a:lnTo>
                  <a:lnTo>
                    <a:pt x="172217" y="56528"/>
                  </a:lnTo>
                  <a:lnTo>
                    <a:pt x="175564" y="51711"/>
                  </a:lnTo>
                  <a:lnTo>
                    <a:pt x="179538" y="46897"/>
                  </a:lnTo>
                  <a:lnTo>
                    <a:pt x="183512" y="42291"/>
                  </a:lnTo>
                  <a:lnTo>
                    <a:pt x="187906" y="37684"/>
                  </a:lnTo>
                  <a:lnTo>
                    <a:pt x="192508" y="33498"/>
                  </a:lnTo>
                  <a:lnTo>
                    <a:pt x="196901" y="29309"/>
                  </a:lnTo>
                  <a:lnTo>
                    <a:pt x="201923" y="25751"/>
                  </a:lnTo>
                  <a:lnTo>
                    <a:pt x="206942" y="21982"/>
                  </a:lnTo>
                  <a:lnTo>
                    <a:pt x="212172" y="18633"/>
                  </a:lnTo>
                  <a:lnTo>
                    <a:pt x="217402" y="15493"/>
                  </a:lnTo>
                  <a:lnTo>
                    <a:pt x="223050" y="12769"/>
                  </a:lnTo>
                  <a:lnTo>
                    <a:pt x="228699" y="10258"/>
                  </a:lnTo>
                  <a:lnTo>
                    <a:pt x="234347" y="7745"/>
                  </a:lnTo>
                  <a:lnTo>
                    <a:pt x="240412" y="5652"/>
                  </a:lnTo>
                  <a:lnTo>
                    <a:pt x="246480" y="4187"/>
                  </a:lnTo>
                  <a:lnTo>
                    <a:pt x="252755" y="2511"/>
                  </a:lnTo>
                  <a:lnTo>
                    <a:pt x="259031" y="1466"/>
                  </a:lnTo>
                  <a:lnTo>
                    <a:pt x="265726" y="628"/>
                  </a:lnTo>
                  <a:lnTo>
                    <a:pt x="272211" y="208"/>
                  </a:lnTo>
                  <a:close/>
                </a:path>
              </a:pathLst>
            </a:custGeom>
            <a:solidFill>
              <a:schemeClr val="tx1">
                <a:lumMod val="50000"/>
                <a:lumOff val="50000"/>
              </a:schemeClr>
            </a:solidFill>
            <a:ln>
              <a:noFill/>
            </a:ln>
          </p:spPr>
          <p:txBody>
            <a:bodyPr wrap="square" anchor="ctr">
              <a:noAutofit/>
            </a:bodyPr>
            <a:lstStyle/>
            <a:p>
              <a:pPr algn="ctr"/>
            </a:p>
          </p:txBody>
        </p:sp>
      </p:grpSp>
      <p:cxnSp>
        <p:nvCxnSpPr>
          <p:cNvPr id="28" name="直接箭头连接符 27"/>
          <p:cNvCxnSpPr/>
          <p:nvPr/>
        </p:nvCxnSpPr>
        <p:spPr>
          <a:xfrm>
            <a:off x="3253054" y="5697141"/>
            <a:ext cx="682565" cy="0"/>
          </a:xfrm>
          <a:prstGeom prst="straightConnector1">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772076" y="3901208"/>
            <a:ext cx="682565" cy="0"/>
          </a:xfrm>
          <a:prstGeom prst="straightConnector1">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455031" y="5697232"/>
            <a:ext cx="682565" cy="0"/>
          </a:xfrm>
          <a:prstGeom prst="straightConnector1">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1"/>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0" y="224604"/>
            <a:ext cx="4994275" cy="480060"/>
            <a:chOff x="0" y="557"/>
            <a:chExt cx="7865" cy="756"/>
          </a:xfrm>
        </p:grpSpPr>
        <p:grpSp>
          <p:nvGrpSpPr>
            <p:cNvPr id="49" name="组合 48"/>
            <p:cNvGrpSpPr/>
            <p:nvPr/>
          </p:nvGrpSpPr>
          <p:grpSpPr>
            <a:xfrm>
              <a:off x="299" y="557"/>
              <a:ext cx="7566" cy="756"/>
              <a:chOff x="-442" y="540"/>
              <a:chExt cx="7566" cy="756"/>
            </a:xfrm>
          </p:grpSpPr>
          <p:grpSp>
            <p:nvGrpSpPr>
              <p:cNvPr id="51" name="组合 50"/>
              <p:cNvGrpSpPr/>
              <p:nvPr/>
            </p:nvGrpSpPr>
            <p:grpSpPr>
              <a:xfrm>
                <a:off x="-442" y="540"/>
                <a:ext cx="7566" cy="756"/>
                <a:chOff x="-426" y="540"/>
                <a:chExt cx="7298" cy="756"/>
              </a:xfrm>
            </p:grpSpPr>
            <p:sp>
              <p:nvSpPr>
                <p:cNvPr id="53" name="矩形 52"/>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价值深度</a:t>
                </a:r>
                <a:r>
                  <a:rPr lang="en-US" altLang="zh-CN" sz="2000" b="1" dirty="0">
                    <a:solidFill>
                      <a:schemeClr val="bg1"/>
                    </a:solidFill>
                    <a:sym typeface="+mn-ea"/>
                  </a:rPr>
                  <a:t>----</a:t>
                </a:r>
                <a:r>
                  <a:rPr lang="zh-CN" altLang="en-US" sz="2000" b="1" dirty="0">
                    <a:solidFill>
                      <a:schemeClr val="bg1"/>
                    </a:solidFill>
                    <a:sym typeface="+mn-ea"/>
                  </a:rPr>
                  <a:t>产品面向对象</a:t>
                </a:r>
                <a:endParaRPr lang="zh-CN" altLang="en-US" sz="2000" b="1" dirty="0">
                  <a:solidFill>
                    <a:schemeClr val="bg1"/>
                  </a:solidFill>
                  <a:sym typeface="+mn-ea"/>
                </a:endParaRPr>
              </a:p>
            </p:txBody>
          </p:sp>
        </p:grpSp>
        <p:sp>
          <p:nvSpPr>
            <p:cNvPr id="50" name="矩形 49"/>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463550" y="1569085"/>
            <a:ext cx="9734550" cy="1272540"/>
            <a:chOff x="730" y="2471"/>
            <a:chExt cx="15330" cy="2004"/>
          </a:xfrm>
        </p:grpSpPr>
        <p:sp>
          <p:nvSpPr>
            <p:cNvPr id="8" name="矩形 7"/>
            <p:cNvSpPr/>
            <p:nvPr/>
          </p:nvSpPr>
          <p:spPr>
            <a:xfrm>
              <a:off x="6339" y="3131"/>
              <a:ext cx="3504" cy="1016"/>
            </a:xfrm>
            <a:prstGeom prst="rect">
              <a:avLst/>
            </a:prstGeom>
          </p:spPr>
          <p:txBody>
            <a:bodyPr wrap="square">
              <a:spAutoFit/>
            </a:bodyPr>
            <a:lstStyle/>
            <a:p>
              <a:pPr algn="ctr"/>
              <a:r>
                <a:rPr lang="zh-CN" altLang="en-US" b="1" dirty="0">
                  <a:solidFill>
                    <a:srgbClr val="167C9C"/>
                  </a:solidFill>
                  <a:latin typeface="+mn-ea"/>
                </a:rPr>
                <a:t>整体解决方案，方便进行</a:t>
              </a:r>
              <a:r>
                <a:rPr lang="zh-CN" altLang="en-US" b="1" dirty="0">
                  <a:solidFill>
                    <a:srgbClr val="D24132"/>
                  </a:solidFill>
                  <a:latin typeface="+mn-ea"/>
                </a:rPr>
                <a:t>效能评估</a:t>
              </a:r>
              <a:r>
                <a:rPr lang="zh-CN" altLang="en-US" b="1" dirty="0">
                  <a:solidFill>
                    <a:srgbClr val="167C9C"/>
                  </a:solidFill>
                  <a:latin typeface="+mn-ea"/>
                </a:rPr>
                <a:t>。</a:t>
              </a:r>
              <a:endParaRPr lang="zh-CN" altLang="en-US" b="1" dirty="0">
                <a:solidFill>
                  <a:srgbClr val="167C9C"/>
                </a:solidFill>
                <a:latin typeface="+mn-ea"/>
              </a:endParaRPr>
            </a:p>
          </p:txBody>
        </p:sp>
        <p:sp>
          <p:nvSpPr>
            <p:cNvPr id="32" name="矩形 31"/>
            <p:cNvSpPr/>
            <p:nvPr/>
          </p:nvSpPr>
          <p:spPr>
            <a:xfrm>
              <a:off x="11318" y="3131"/>
              <a:ext cx="4743" cy="1016"/>
            </a:xfrm>
            <a:prstGeom prst="rect">
              <a:avLst/>
            </a:prstGeom>
          </p:spPr>
          <p:txBody>
            <a:bodyPr wrap="square">
              <a:spAutoFit/>
            </a:bodyPr>
            <a:lstStyle/>
            <a:p>
              <a:pPr algn="l"/>
              <a:r>
                <a:rPr lang="zh-CN" altLang="en-US" dirty="0">
                  <a:solidFill>
                    <a:srgbClr val="377790"/>
                  </a:solidFill>
                </a:rPr>
                <a:t>会员制，以年度软硬件部署和后续服务收费。</a:t>
              </a:r>
              <a:endParaRPr lang="zh-CN" altLang="en-US" dirty="0">
                <a:solidFill>
                  <a:srgbClr val="377790"/>
                </a:solidFill>
              </a:endParaRPr>
            </a:p>
          </p:txBody>
        </p:sp>
        <p:grpSp>
          <p:nvGrpSpPr>
            <p:cNvPr id="41" name="组合 40"/>
            <p:cNvGrpSpPr/>
            <p:nvPr/>
          </p:nvGrpSpPr>
          <p:grpSpPr>
            <a:xfrm>
              <a:off x="730" y="2471"/>
              <a:ext cx="15331" cy="2004"/>
              <a:chOff x="729" y="3003"/>
              <a:chExt cx="15331" cy="2004"/>
            </a:xfrm>
          </p:grpSpPr>
          <p:grpSp>
            <p:nvGrpSpPr>
              <p:cNvPr id="9" name="íṥḷiḋe"/>
              <p:cNvGrpSpPr/>
              <p:nvPr/>
            </p:nvGrpSpPr>
            <p:grpSpPr>
              <a:xfrm>
                <a:off x="729" y="3003"/>
                <a:ext cx="4116" cy="2004"/>
                <a:chOff x="1039023" y="4648693"/>
                <a:chExt cx="2613676" cy="1272543"/>
              </a:xfrm>
            </p:grpSpPr>
            <p:sp>
              <p:nvSpPr>
                <p:cNvPr id="10" name="ïṡľïḋe"/>
                <p:cNvSpPr/>
                <p:nvPr/>
              </p:nvSpPr>
              <p:spPr>
                <a:xfrm>
                  <a:off x="1039023" y="5268951"/>
                  <a:ext cx="2613676" cy="652285"/>
                </a:xfrm>
                <a:prstGeom prst="roundRect">
                  <a:avLst>
                    <a:gd name="adj" fmla="val 50000"/>
                  </a:avLst>
                </a:prstGeom>
                <a:solidFill>
                  <a:schemeClr val="bg1">
                    <a:lumMod val="95000"/>
                  </a:schemeClr>
                </a:solidFill>
                <a:ln>
                  <a:noFill/>
                </a:ln>
              </p:spPr>
              <p:txBody>
                <a:bodyPr wrap="none" lIns="91425" tIns="45700" rIns="91425" bIns="45700" anchor="ctr" anchorCtr="0">
                  <a:noAutofit/>
                </a:bodyPr>
                <a:lstStyle/>
                <a:p>
                  <a:pPr algn="ctr"/>
                  <a:r>
                    <a:rPr lang="zh-CN" altLang="en-US" sz="1400" b="1" dirty="0">
                      <a:solidFill>
                        <a:srgbClr val="167C9C"/>
                      </a:solidFill>
                    </a:rPr>
                    <a:t>项目方</a:t>
                  </a:r>
                  <a:endParaRPr lang="zh-CN" altLang="en-US" sz="1400" b="1" dirty="0">
                    <a:solidFill>
                      <a:srgbClr val="167C9C"/>
                    </a:solidFill>
                  </a:endParaRPr>
                </a:p>
              </p:txBody>
            </p:sp>
            <p:sp>
              <p:nvSpPr>
                <p:cNvPr id="11" name="îṡlíḑe"/>
                <p:cNvSpPr/>
                <p:nvPr/>
              </p:nvSpPr>
              <p:spPr>
                <a:xfrm>
                  <a:off x="1965741" y="4648693"/>
                  <a:ext cx="760243" cy="620255"/>
                </a:xfrm>
                <a:custGeom>
                  <a:avLst/>
                  <a:gdLst>
                    <a:gd name="connsiteX0" fmla="*/ 254168 w 760243"/>
                    <a:gd name="connsiteY0" fmla="*/ 383536 h 620255"/>
                    <a:gd name="connsiteX1" fmla="*/ 338992 w 760243"/>
                    <a:gd name="connsiteY1" fmla="*/ 549580 h 620255"/>
                    <a:gd name="connsiteX2" fmla="*/ 352081 w 760243"/>
                    <a:gd name="connsiteY2" fmla="*/ 441438 h 620255"/>
                    <a:gd name="connsiteX3" fmla="*/ 331023 w 760243"/>
                    <a:gd name="connsiteY3" fmla="*/ 424408 h 620255"/>
                    <a:gd name="connsiteX4" fmla="*/ 428650 w 760243"/>
                    <a:gd name="connsiteY4" fmla="*/ 424408 h 620255"/>
                    <a:gd name="connsiteX5" fmla="*/ 407585 w 760243"/>
                    <a:gd name="connsiteY5" fmla="*/ 441438 h 620255"/>
                    <a:gd name="connsiteX6" fmla="*/ 420966 w 760243"/>
                    <a:gd name="connsiteY6" fmla="*/ 549580 h 620255"/>
                    <a:gd name="connsiteX7" fmla="*/ 506069 w 760243"/>
                    <a:gd name="connsiteY7" fmla="*/ 383536 h 620255"/>
                    <a:gd name="connsiteX8" fmla="*/ 520013 w 760243"/>
                    <a:gd name="connsiteY8" fmla="*/ 385523 h 620255"/>
                    <a:gd name="connsiteX9" fmla="*/ 533678 w 760243"/>
                    <a:gd name="connsiteY9" fmla="*/ 387793 h 620255"/>
                    <a:gd name="connsiteX10" fmla="*/ 546767 w 760243"/>
                    <a:gd name="connsiteY10" fmla="*/ 390348 h 620255"/>
                    <a:gd name="connsiteX11" fmla="*/ 559577 w 760243"/>
                    <a:gd name="connsiteY11" fmla="*/ 393187 h 620255"/>
                    <a:gd name="connsiteX12" fmla="*/ 572102 w 760243"/>
                    <a:gd name="connsiteY12" fmla="*/ 396307 h 620255"/>
                    <a:gd name="connsiteX13" fmla="*/ 584627 w 760243"/>
                    <a:gd name="connsiteY13" fmla="*/ 399430 h 620255"/>
                    <a:gd name="connsiteX14" fmla="*/ 596297 w 760243"/>
                    <a:gd name="connsiteY14" fmla="*/ 403403 h 620255"/>
                    <a:gd name="connsiteX15" fmla="*/ 608245 w 760243"/>
                    <a:gd name="connsiteY15" fmla="*/ 407378 h 620255"/>
                    <a:gd name="connsiteX16" fmla="*/ 619636 w 760243"/>
                    <a:gd name="connsiteY16" fmla="*/ 411635 h 620255"/>
                    <a:gd name="connsiteX17" fmla="*/ 630736 w 760243"/>
                    <a:gd name="connsiteY17" fmla="*/ 416176 h 620255"/>
                    <a:gd name="connsiteX18" fmla="*/ 641265 w 760243"/>
                    <a:gd name="connsiteY18" fmla="*/ 421285 h 620255"/>
                    <a:gd name="connsiteX19" fmla="*/ 651224 w 760243"/>
                    <a:gd name="connsiteY19" fmla="*/ 426679 h 620255"/>
                    <a:gd name="connsiteX20" fmla="*/ 661475 w 760243"/>
                    <a:gd name="connsiteY20" fmla="*/ 432356 h 620255"/>
                    <a:gd name="connsiteX21" fmla="*/ 670864 w 760243"/>
                    <a:gd name="connsiteY21" fmla="*/ 438315 h 620255"/>
                    <a:gd name="connsiteX22" fmla="*/ 679974 w 760243"/>
                    <a:gd name="connsiteY22" fmla="*/ 444845 h 620255"/>
                    <a:gd name="connsiteX23" fmla="*/ 688514 w 760243"/>
                    <a:gd name="connsiteY23" fmla="*/ 451941 h 620255"/>
                    <a:gd name="connsiteX24" fmla="*/ 696769 w 760243"/>
                    <a:gd name="connsiteY24" fmla="*/ 459036 h 620255"/>
                    <a:gd name="connsiteX25" fmla="*/ 704454 w 760243"/>
                    <a:gd name="connsiteY25" fmla="*/ 466416 h 620255"/>
                    <a:gd name="connsiteX26" fmla="*/ 711569 w 760243"/>
                    <a:gd name="connsiteY26" fmla="*/ 474648 h 620255"/>
                    <a:gd name="connsiteX27" fmla="*/ 718968 w 760243"/>
                    <a:gd name="connsiteY27" fmla="*/ 483162 h 620255"/>
                    <a:gd name="connsiteX28" fmla="*/ 725228 w 760243"/>
                    <a:gd name="connsiteY28" fmla="*/ 491962 h 620255"/>
                    <a:gd name="connsiteX29" fmla="*/ 730923 w 760243"/>
                    <a:gd name="connsiteY29" fmla="*/ 501329 h 620255"/>
                    <a:gd name="connsiteX30" fmla="*/ 736334 w 760243"/>
                    <a:gd name="connsiteY30" fmla="*/ 510979 h 620255"/>
                    <a:gd name="connsiteX31" fmla="*/ 741452 w 760243"/>
                    <a:gd name="connsiteY31" fmla="*/ 521197 h 620255"/>
                    <a:gd name="connsiteX32" fmla="*/ 745723 w 760243"/>
                    <a:gd name="connsiteY32" fmla="*/ 531982 h 620255"/>
                    <a:gd name="connsiteX33" fmla="*/ 749137 w 760243"/>
                    <a:gd name="connsiteY33" fmla="*/ 543053 h 620255"/>
                    <a:gd name="connsiteX34" fmla="*/ 752273 w 760243"/>
                    <a:gd name="connsiteY34" fmla="*/ 554689 h 620255"/>
                    <a:gd name="connsiteX35" fmla="*/ 755118 w 760243"/>
                    <a:gd name="connsiteY35" fmla="*/ 566894 h 620255"/>
                    <a:gd name="connsiteX36" fmla="*/ 757392 w 760243"/>
                    <a:gd name="connsiteY36" fmla="*/ 579383 h 620255"/>
                    <a:gd name="connsiteX37" fmla="*/ 758818 w 760243"/>
                    <a:gd name="connsiteY37" fmla="*/ 592441 h 620255"/>
                    <a:gd name="connsiteX38" fmla="*/ 759958 w 760243"/>
                    <a:gd name="connsiteY38" fmla="*/ 606064 h 620255"/>
                    <a:gd name="connsiteX39" fmla="*/ 760243 w 760243"/>
                    <a:gd name="connsiteY39" fmla="*/ 620255 h 620255"/>
                    <a:gd name="connsiteX40" fmla="*/ 0 w 760243"/>
                    <a:gd name="connsiteY40" fmla="*/ 620255 h 620255"/>
                    <a:gd name="connsiteX41" fmla="*/ 279 w 760243"/>
                    <a:gd name="connsiteY41" fmla="*/ 606064 h 620255"/>
                    <a:gd name="connsiteX42" fmla="*/ 1419 w 760243"/>
                    <a:gd name="connsiteY42" fmla="*/ 592441 h 620255"/>
                    <a:gd name="connsiteX43" fmla="*/ 2845 w 760243"/>
                    <a:gd name="connsiteY43" fmla="*/ 579383 h 620255"/>
                    <a:gd name="connsiteX44" fmla="*/ 4834 w 760243"/>
                    <a:gd name="connsiteY44" fmla="*/ 566894 h 620255"/>
                    <a:gd name="connsiteX45" fmla="*/ 7400 w 760243"/>
                    <a:gd name="connsiteY45" fmla="*/ 554689 h 620255"/>
                    <a:gd name="connsiteX46" fmla="*/ 10529 w 760243"/>
                    <a:gd name="connsiteY46" fmla="*/ 543053 h 620255"/>
                    <a:gd name="connsiteX47" fmla="*/ 14514 w 760243"/>
                    <a:gd name="connsiteY47" fmla="*/ 531982 h 620255"/>
                    <a:gd name="connsiteX48" fmla="*/ 18784 w 760243"/>
                    <a:gd name="connsiteY48" fmla="*/ 521197 h 620255"/>
                    <a:gd name="connsiteX49" fmla="*/ 23903 w 760243"/>
                    <a:gd name="connsiteY49" fmla="*/ 510979 h 620255"/>
                    <a:gd name="connsiteX50" fmla="*/ 29029 w 760243"/>
                    <a:gd name="connsiteY50" fmla="*/ 501329 h 620255"/>
                    <a:gd name="connsiteX51" fmla="*/ 34724 w 760243"/>
                    <a:gd name="connsiteY51" fmla="*/ 491962 h 620255"/>
                    <a:gd name="connsiteX52" fmla="*/ 41268 w 760243"/>
                    <a:gd name="connsiteY52" fmla="*/ 483162 h 620255"/>
                    <a:gd name="connsiteX53" fmla="*/ 48098 w 760243"/>
                    <a:gd name="connsiteY53" fmla="*/ 474648 h 620255"/>
                    <a:gd name="connsiteX54" fmla="*/ 55498 w 760243"/>
                    <a:gd name="connsiteY54" fmla="*/ 466416 h 620255"/>
                    <a:gd name="connsiteX55" fmla="*/ 63182 w 760243"/>
                    <a:gd name="connsiteY55" fmla="*/ 459036 h 620255"/>
                    <a:gd name="connsiteX56" fmla="*/ 71723 w 760243"/>
                    <a:gd name="connsiteY56" fmla="*/ 451941 h 620255"/>
                    <a:gd name="connsiteX57" fmla="*/ 80263 w 760243"/>
                    <a:gd name="connsiteY57" fmla="*/ 445129 h 620255"/>
                    <a:gd name="connsiteX58" fmla="*/ 89088 w 760243"/>
                    <a:gd name="connsiteY58" fmla="*/ 438315 h 620255"/>
                    <a:gd name="connsiteX59" fmla="*/ 98762 w 760243"/>
                    <a:gd name="connsiteY59" fmla="*/ 432356 h 620255"/>
                    <a:gd name="connsiteX60" fmla="*/ 108442 w 760243"/>
                    <a:gd name="connsiteY60" fmla="*/ 426679 h 620255"/>
                    <a:gd name="connsiteX61" fmla="*/ 118687 w 760243"/>
                    <a:gd name="connsiteY61" fmla="*/ 421285 h 620255"/>
                    <a:gd name="connsiteX62" fmla="*/ 129501 w 760243"/>
                    <a:gd name="connsiteY62" fmla="*/ 416176 h 620255"/>
                    <a:gd name="connsiteX63" fmla="*/ 140600 w 760243"/>
                    <a:gd name="connsiteY63" fmla="*/ 411635 h 620255"/>
                    <a:gd name="connsiteX64" fmla="*/ 151991 w 760243"/>
                    <a:gd name="connsiteY64" fmla="*/ 407378 h 620255"/>
                    <a:gd name="connsiteX65" fmla="*/ 163376 w 760243"/>
                    <a:gd name="connsiteY65" fmla="*/ 403403 h 620255"/>
                    <a:gd name="connsiteX66" fmla="*/ 175610 w 760243"/>
                    <a:gd name="connsiteY66" fmla="*/ 399430 h 620255"/>
                    <a:gd name="connsiteX67" fmla="*/ 187850 w 760243"/>
                    <a:gd name="connsiteY67" fmla="*/ 396307 h 620255"/>
                    <a:gd name="connsiteX68" fmla="*/ 200375 w 760243"/>
                    <a:gd name="connsiteY68" fmla="*/ 393187 h 620255"/>
                    <a:gd name="connsiteX69" fmla="*/ 213470 w 760243"/>
                    <a:gd name="connsiteY69" fmla="*/ 390348 h 620255"/>
                    <a:gd name="connsiteX70" fmla="*/ 226559 w 760243"/>
                    <a:gd name="connsiteY70" fmla="*/ 387793 h 620255"/>
                    <a:gd name="connsiteX71" fmla="*/ 240224 w 760243"/>
                    <a:gd name="connsiteY71" fmla="*/ 385523 h 620255"/>
                    <a:gd name="connsiteX72" fmla="*/ 379976 w 760243"/>
                    <a:gd name="connsiteY72" fmla="*/ 0 h 620255"/>
                    <a:gd name="connsiteX73" fmla="*/ 389101 w 760243"/>
                    <a:gd name="connsiteY73" fmla="*/ 284 h 620255"/>
                    <a:gd name="connsiteX74" fmla="*/ 397943 w 760243"/>
                    <a:gd name="connsiteY74" fmla="*/ 856 h 620255"/>
                    <a:gd name="connsiteX75" fmla="*/ 406499 w 760243"/>
                    <a:gd name="connsiteY75" fmla="*/ 1998 h 620255"/>
                    <a:gd name="connsiteX76" fmla="*/ 415341 w 760243"/>
                    <a:gd name="connsiteY76" fmla="*/ 3424 h 620255"/>
                    <a:gd name="connsiteX77" fmla="*/ 423613 w 760243"/>
                    <a:gd name="connsiteY77" fmla="*/ 5708 h 620255"/>
                    <a:gd name="connsiteX78" fmla="*/ 431883 w 760243"/>
                    <a:gd name="connsiteY78" fmla="*/ 7706 h 620255"/>
                    <a:gd name="connsiteX79" fmla="*/ 440155 w 760243"/>
                    <a:gd name="connsiteY79" fmla="*/ 10560 h 620255"/>
                    <a:gd name="connsiteX80" fmla="*/ 448142 w 760243"/>
                    <a:gd name="connsiteY80" fmla="*/ 13986 h 620255"/>
                    <a:gd name="connsiteX81" fmla="*/ 455842 w 760243"/>
                    <a:gd name="connsiteY81" fmla="*/ 17410 h 620255"/>
                    <a:gd name="connsiteX82" fmla="*/ 463258 w 760243"/>
                    <a:gd name="connsiteY82" fmla="*/ 21123 h 620255"/>
                    <a:gd name="connsiteX83" fmla="*/ 470958 w 760243"/>
                    <a:gd name="connsiteY83" fmla="*/ 25405 h 620255"/>
                    <a:gd name="connsiteX84" fmla="*/ 478089 w 760243"/>
                    <a:gd name="connsiteY84" fmla="*/ 29970 h 620255"/>
                    <a:gd name="connsiteX85" fmla="*/ 484933 w 760243"/>
                    <a:gd name="connsiteY85" fmla="*/ 35109 h 620255"/>
                    <a:gd name="connsiteX86" fmla="*/ 491207 w 760243"/>
                    <a:gd name="connsiteY86" fmla="*/ 39961 h 620255"/>
                    <a:gd name="connsiteX87" fmla="*/ 497768 w 760243"/>
                    <a:gd name="connsiteY87" fmla="*/ 45671 h 620255"/>
                    <a:gd name="connsiteX88" fmla="*/ 503759 w 760243"/>
                    <a:gd name="connsiteY88" fmla="*/ 51379 h 620255"/>
                    <a:gd name="connsiteX89" fmla="*/ 509461 w 760243"/>
                    <a:gd name="connsiteY89" fmla="*/ 57659 h 620255"/>
                    <a:gd name="connsiteX90" fmla="*/ 515166 w 760243"/>
                    <a:gd name="connsiteY90" fmla="*/ 63940 h 620255"/>
                    <a:gd name="connsiteX91" fmla="*/ 520301 w 760243"/>
                    <a:gd name="connsiteY91" fmla="*/ 70503 h 620255"/>
                    <a:gd name="connsiteX92" fmla="*/ 525150 w 760243"/>
                    <a:gd name="connsiteY92" fmla="*/ 77070 h 620255"/>
                    <a:gd name="connsiteX93" fmla="*/ 529999 w 760243"/>
                    <a:gd name="connsiteY93" fmla="*/ 84492 h 620255"/>
                    <a:gd name="connsiteX94" fmla="*/ 533989 w 760243"/>
                    <a:gd name="connsiteY94" fmla="*/ 91912 h 620255"/>
                    <a:gd name="connsiteX95" fmla="*/ 537699 w 760243"/>
                    <a:gd name="connsiteY95" fmla="*/ 99334 h 620255"/>
                    <a:gd name="connsiteX96" fmla="*/ 541406 w 760243"/>
                    <a:gd name="connsiteY96" fmla="*/ 107040 h 620255"/>
                    <a:gd name="connsiteX97" fmla="*/ 544543 w 760243"/>
                    <a:gd name="connsiteY97" fmla="*/ 115035 h 620255"/>
                    <a:gd name="connsiteX98" fmla="*/ 547397 w 760243"/>
                    <a:gd name="connsiteY98" fmla="*/ 123027 h 620255"/>
                    <a:gd name="connsiteX99" fmla="*/ 549678 w 760243"/>
                    <a:gd name="connsiteY99" fmla="*/ 131589 h 620255"/>
                    <a:gd name="connsiteX100" fmla="*/ 551673 w 760243"/>
                    <a:gd name="connsiteY100" fmla="*/ 139867 h 620255"/>
                    <a:gd name="connsiteX101" fmla="*/ 553099 w 760243"/>
                    <a:gd name="connsiteY101" fmla="*/ 148718 h 620255"/>
                    <a:gd name="connsiteX102" fmla="*/ 554241 w 760243"/>
                    <a:gd name="connsiteY102" fmla="*/ 157280 h 620255"/>
                    <a:gd name="connsiteX103" fmla="*/ 555097 w 760243"/>
                    <a:gd name="connsiteY103" fmla="*/ 166414 h 620255"/>
                    <a:gd name="connsiteX104" fmla="*/ 555383 w 760243"/>
                    <a:gd name="connsiteY104" fmla="*/ 175262 h 620255"/>
                    <a:gd name="connsiteX105" fmla="*/ 555097 w 760243"/>
                    <a:gd name="connsiteY105" fmla="*/ 184113 h 620255"/>
                    <a:gd name="connsiteX106" fmla="*/ 554241 w 760243"/>
                    <a:gd name="connsiteY106" fmla="*/ 193247 h 620255"/>
                    <a:gd name="connsiteX107" fmla="*/ 553099 w 760243"/>
                    <a:gd name="connsiteY107" fmla="*/ 202095 h 620255"/>
                    <a:gd name="connsiteX108" fmla="*/ 551673 w 760243"/>
                    <a:gd name="connsiteY108" fmla="*/ 210659 h 620255"/>
                    <a:gd name="connsiteX109" fmla="*/ 549678 w 760243"/>
                    <a:gd name="connsiteY109" fmla="*/ 219221 h 620255"/>
                    <a:gd name="connsiteX110" fmla="*/ 547397 w 760243"/>
                    <a:gd name="connsiteY110" fmla="*/ 227499 h 620255"/>
                    <a:gd name="connsiteX111" fmla="*/ 544543 w 760243"/>
                    <a:gd name="connsiteY111" fmla="*/ 235778 h 620255"/>
                    <a:gd name="connsiteX112" fmla="*/ 541406 w 760243"/>
                    <a:gd name="connsiteY112" fmla="*/ 243486 h 620255"/>
                    <a:gd name="connsiteX113" fmla="*/ 537699 w 760243"/>
                    <a:gd name="connsiteY113" fmla="*/ 251192 h 620255"/>
                    <a:gd name="connsiteX114" fmla="*/ 533989 w 760243"/>
                    <a:gd name="connsiteY114" fmla="*/ 258898 h 620255"/>
                    <a:gd name="connsiteX115" fmla="*/ 529999 w 760243"/>
                    <a:gd name="connsiteY115" fmla="*/ 266034 h 620255"/>
                    <a:gd name="connsiteX116" fmla="*/ 525150 w 760243"/>
                    <a:gd name="connsiteY116" fmla="*/ 273457 h 620255"/>
                    <a:gd name="connsiteX117" fmla="*/ 520301 w 760243"/>
                    <a:gd name="connsiteY117" fmla="*/ 280023 h 620255"/>
                    <a:gd name="connsiteX118" fmla="*/ 515166 w 760243"/>
                    <a:gd name="connsiteY118" fmla="*/ 286873 h 620255"/>
                    <a:gd name="connsiteX119" fmla="*/ 509461 w 760243"/>
                    <a:gd name="connsiteY119" fmla="*/ 293153 h 620255"/>
                    <a:gd name="connsiteX120" fmla="*/ 503759 w 760243"/>
                    <a:gd name="connsiteY120" fmla="*/ 299148 h 620255"/>
                    <a:gd name="connsiteX121" fmla="*/ 497768 w 760243"/>
                    <a:gd name="connsiteY121" fmla="*/ 305142 h 620255"/>
                    <a:gd name="connsiteX122" fmla="*/ 491207 w 760243"/>
                    <a:gd name="connsiteY122" fmla="*/ 310566 h 620255"/>
                    <a:gd name="connsiteX123" fmla="*/ 484933 w 760243"/>
                    <a:gd name="connsiteY123" fmla="*/ 315988 h 620255"/>
                    <a:gd name="connsiteX124" fmla="*/ 478089 w 760243"/>
                    <a:gd name="connsiteY124" fmla="*/ 320556 h 620255"/>
                    <a:gd name="connsiteX125" fmla="*/ 470958 w 760243"/>
                    <a:gd name="connsiteY125" fmla="*/ 325122 h 620255"/>
                    <a:gd name="connsiteX126" fmla="*/ 463258 w 760243"/>
                    <a:gd name="connsiteY126" fmla="*/ 329404 h 620255"/>
                    <a:gd name="connsiteX127" fmla="*/ 455842 w 760243"/>
                    <a:gd name="connsiteY127" fmla="*/ 333400 h 620255"/>
                    <a:gd name="connsiteX128" fmla="*/ 448142 w 760243"/>
                    <a:gd name="connsiteY128" fmla="*/ 336540 h 620255"/>
                    <a:gd name="connsiteX129" fmla="*/ 440155 w 760243"/>
                    <a:gd name="connsiteY129" fmla="*/ 339967 h 620255"/>
                    <a:gd name="connsiteX130" fmla="*/ 431883 w 760243"/>
                    <a:gd name="connsiteY130" fmla="*/ 342821 h 620255"/>
                    <a:gd name="connsiteX131" fmla="*/ 423613 w 760243"/>
                    <a:gd name="connsiteY131" fmla="*/ 344819 h 620255"/>
                    <a:gd name="connsiteX132" fmla="*/ 415341 w 760243"/>
                    <a:gd name="connsiteY132" fmla="*/ 347103 h 620255"/>
                    <a:gd name="connsiteX133" fmla="*/ 406499 w 760243"/>
                    <a:gd name="connsiteY133" fmla="*/ 348528 h 620255"/>
                    <a:gd name="connsiteX134" fmla="*/ 397943 w 760243"/>
                    <a:gd name="connsiteY134" fmla="*/ 349670 h 620255"/>
                    <a:gd name="connsiteX135" fmla="*/ 389101 w 760243"/>
                    <a:gd name="connsiteY135" fmla="*/ 350243 h 620255"/>
                    <a:gd name="connsiteX136" fmla="*/ 379976 w 760243"/>
                    <a:gd name="connsiteY136" fmla="*/ 350526 h 620255"/>
                    <a:gd name="connsiteX137" fmla="*/ 371133 w 760243"/>
                    <a:gd name="connsiteY137" fmla="*/ 350243 h 620255"/>
                    <a:gd name="connsiteX138" fmla="*/ 362291 w 760243"/>
                    <a:gd name="connsiteY138" fmla="*/ 349670 h 620255"/>
                    <a:gd name="connsiteX139" fmla="*/ 353163 w 760243"/>
                    <a:gd name="connsiteY139" fmla="*/ 348528 h 620255"/>
                    <a:gd name="connsiteX140" fmla="*/ 344607 w 760243"/>
                    <a:gd name="connsiteY140" fmla="*/ 347103 h 620255"/>
                    <a:gd name="connsiteX141" fmla="*/ 336051 w 760243"/>
                    <a:gd name="connsiteY141" fmla="*/ 344819 h 620255"/>
                    <a:gd name="connsiteX142" fmla="*/ 327779 w 760243"/>
                    <a:gd name="connsiteY142" fmla="*/ 342821 h 620255"/>
                    <a:gd name="connsiteX143" fmla="*/ 319509 w 760243"/>
                    <a:gd name="connsiteY143" fmla="*/ 339967 h 620255"/>
                    <a:gd name="connsiteX144" fmla="*/ 311809 w 760243"/>
                    <a:gd name="connsiteY144" fmla="*/ 336540 h 620255"/>
                    <a:gd name="connsiteX145" fmla="*/ 304106 w 760243"/>
                    <a:gd name="connsiteY145" fmla="*/ 333400 h 620255"/>
                    <a:gd name="connsiteX146" fmla="*/ 296406 w 760243"/>
                    <a:gd name="connsiteY146" fmla="*/ 329404 h 620255"/>
                    <a:gd name="connsiteX147" fmla="*/ 289276 w 760243"/>
                    <a:gd name="connsiteY147" fmla="*/ 325122 h 620255"/>
                    <a:gd name="connsiteX148" fmla="*/ 282146 w 760243"/>
                    <a:gd name="connsiteY148" fmla="*/ 320556 h 620255"/>
                    <a:gd name="connsiteX149" fmla="*/ 275302 w 760243"/>
                    <a:gd name="connsiteY149" fmla="*/ 315988 h 620255"/>
                    <a:gd name="connsiteX150" fmla="*/ 268455 w 760243"/>
                    <a:gd name="connsiteY150" fmla="*/ 310566 h 620255"/>
                    <a:gd name="connsiteX151" fmla="*/ 262466 w 760243"/>
                    <a:gd name="connsiteY151" fmla="*/ 305142 h 620255"/>
                    <a:gd name="connsiteX152" fmla="*/ 256192 w 760243"/>
                    <a:gd name="connsiteY152" fmla="*/ 299148 h 620255"/>
                    <a:gd name="connsiteX153" fmla="*/ 250201 w 760243"/>
                    <a:gd name="connsiteY153" fmla="*/ 293153 h 620255"/>
                    <a:gd name="connsiteX154" fmla="*/ 244782 w 760243"/>
                    <a:gd name="connsiteY154" fmla="*/ 286873 h 620255"/>
                    <a:gd name="connsiteX155" fmla="*/ 239364 w 760243"/>
                    <a:gd name="connsiteY155" fmla="*/ 280023 h 620255"/>
                    <a:gd name="connsiteX156" fmla="*/ 234801 w 760243"/>
                    <a:gd name="connsiteY156" fmla="*/ 273457 h 620255"/>
                    <a:gd name="connsiteX157" fmla="*/ 230235 w 760243"/>
                    <a:gd name="connsiteY157" fmla="*/ 266034 h 620255"/>
                    <a:gd name="connsiteX158" fmla="*/ 225959 w 760243"/>
                    <a:gd name="connsiteY158" fmla="*/ 258898 h 620255"/>
                    <a:gd name="connsiteX159" fmla="*/ 221966 w 760243"/>
                    <a:gd name="connsiteY159" fmla="*/ 251192 h 620255"/>
                    <a:gd name="connsiteX160" fmla="*/ 218829 w 760243"/>
                    <a:gd name="connsiteY160" fmla="*/ 243486 h 620255"/>
                    <a:gd name="connsiteX161" fmla="*/ 215405 w 760243"/>
                    <a:gd name="connsiteY161" fmla="*/ 235778 h 620255"/>
                    <a:gd name="connsiteX162" fmla="*/ 212554 w 760243"/>
                    <a:gd name="connsiteY162" fmla="*/ 227499 h 620255"/>
                    <a:gd name="connsiteX163" fmla="*/ 210556 w 760243"/>
                    <a:gd name="connsiteY163" fmla="*/ 219221 h 620255"/>
                    <a:gd name="connsiteX164" fmla="*/ 208275 w 760243"/>
                    <a:gd name="connsiteY164" fmla="*/ 210659 h 620255"/>
                    <a:gd name="connsiteX165" fmla="*/ 206849 w 760243"/>
                    <a:gd name="connsiteY165" fmla="*/ 202095 h 620255"/>
                    <a:gd name="connsiteX166" fmla="*/ 205707 w 760243"/>
                    <a:gd name="connsiteY166" fmla="*/ 193247 h 620255"/>
                    <a:gd name="connsiteX167" fmla="*/ 205137 w 760243"/>
                    <a:gd name="connsiteY167" fmla="*/ 184113 h 620255"/>
                    <a:gd name="connsiteX168" fmla="*/ 204854 w 760243"/>
                    <a:gd name="connsiteY168" fmla="*/ 175262 h 620255"/>
                    <a:gd name="connsiteX169" fmla="*/ 205137 w 760243"/>
                    <a:gd name="connsiteY169" fmla="*/ 166414 h 620255"/>
                    <a:gd name="connsiteX170" fmla="*/ 205707 w 760243"/>
                    <a:gd name="connsiteY170" fmla="*/ 157280 h 620255"/>
                    <a:gd name="connsiteX171" fmla="*/ 206849 w 760243"/>
                    <a:gd name="connsiteY171" fmla="*/ 148718 h 620255"/>
                    <a:gd name="connsiteX172" fmla="*/ 208275 w 760243"/>
                    <a:gd name="connsiteY172" fmla="*/ 139867 h 620255"/>
                    <a:gd name="connsiteX173" fmla="*/ 210556 w 760243"/>
                    <a:gd name="connsiteY173" fmla="*/ 131589 h 620255"/>
                    <a:gd name="connsiteX174" fmla="*/ 212554 w 760243"/>
                    <a:gd name="connsiteY174" fmla="*/ 123027 h 620255"/>
                    <a:gd name="connsiteX175" fmla="*/ 215405 w 760243"/>
                    <a:gd name="connsiteY175" fmla="*/ 115035 h 620255"/>
                    <a:gd name="connsiteX176" fmla="*/ 218829 w 760243"/>
                    <a:gd name="connsiteY176" fmla="*/ 107040 h 620255"/>
                    <a:gd name="connsiteX177" fmla="*/ 221966 w 760243"/>
                    <a:gd name="connsiteY177" fmla="*/ 99334 h 620255"/>
                    <a:gd name="connsiteX178" fmla="*/ 225959 w 760243"/>
                    <a:gd name="connsiteY178" fmla="*/ 91912 h 620255"/>
                    <a:gd name="connsiteX179" fmla="*/ 230235 w 760243"/>
                    <a:gd name="connsiteY179" fmla="*/ 84492 h 620255"/>
                    <a:gd name="connsiteX180" fmla="*/ 234801 w 760243"/>
                    <a:gd name="connsiteY180" fmla="*/ 77070 h 620255"/>
                    <a:gd name="connsiteX181" fmla="*/ 239364 w 760243"/>
                    <a:gd name="connsiteY181" fmla="*/ 70503 h 620255"/>
                    <a:gd name="connsiteX182" fmla="*/ 244782 w 760243"/>
                    <a:gd name="connsiteY182" fmla="*/ 63940 h 620255"/>
                    <a:gd name="connsiteX183" fmla="*/ 250201 w 760243"/>
                    <a:gd name="connsiteY183" fmla="*/ 57659 h 620255"/>
                    <a:gd name="connsiteX184" fmla="*/ 256192 w 760243"/>
                    <a:gd name="connsiteY184" fmla="*/ 51379 h 620255"/>
                    <a:gd name="connsiteX185" fmla="*/ 262466 w 760243"/>
                    <a:gd name="connsiteY185" fmla="*/ 45671 h 620255"/>
                    <a:gd name="connsiteX186" fmla="*/ 268455 w 760243"/>
                    <a:gd name="connsiteY186" fmla="*/ 39961 h 620255"/>
                    <a:gd name="connsiteX187" fmla="*/ 275302 w 760243"/>
                    <a:gd name="connsiteY187" fmla="*/ 35109 h 620255"/>
                    <a:gd name="connsiteX188" fmla="*/ 282146 w 760243"/>
                    <a:gd name="connsiteY188" fmla="*/ 29970 h 620255"/>
                    <a:gd name="connsiteX189" fmla="*/ 289276 w 760243"/>
                    <a:gd name="connsiteY189" fmla="*/ 25405 h 620255"/>
                    <a:gd name="connsiteX190" fmla="*/ 296406 w 760243"/>
                    <a:gd name="connsiteY190" fmla="*/ 21123 h 620255"/>
                    <a:gd name="connsiteX191" fmla="*/ 304106 w 760243"/>
                    <a:gd name="connsiteY191" fmla="*/ 17410 h 620255"/>
                    <a:gd name="connsiteX192" fmla="*/ 311809 w 760243"/>
                    <a:gd name="connsiteY192" fmla="*/ 13986 h 620255"/>
                    <a:gd name="connsiteX193" fmla="*/ 319509 w 760243"/>
                    <a:gd name="connsiteY193" fmla="*/ 10560 h 620255"/>
                    <a:gd name="connsiteX194" fmla="*/ 327779 w 760243"/>
                    <a:gd name="connsiteY194" fmla="*/ 7706 h 620255"/>
                    <a:gd name="connsiteX195" fmla="*/ 336051 w 760243"/>
                    <a:gd name="connsiteY195" fmla="*/ 5708 h 620255"/>
                    <a:gd name="connsiteX196" fmla="*/ 344607 w 760243"/>
                    <a:gd name="connsiteY196" fmla="*/ 3424 h 620255"/>
                    <a:gd name="connsiteX197" fmla="*/ 353163 w 760243"/>
                    <a:gd name="connsiteY197" fmla="*/ 1998 h 620255"/>
                    <a:gd name="connsiteX198" fmla="*/ 362291 w 760243"/>
                    <a:gd name="connsiteY198" fmla="*/ 856 h 620255"/>
                    <a:gd name="connsiteX199" fmla="*/ 371133 w 760243"/>
                    <a:gd name="connsiteY199" fmla="*/ 284 h 6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760243" h="620255">
                      <a:moveTo>
                        <a:pt x="254168" y="383536"/>
                      </a:moveTo>
                      <a:lnTo>
                        <a:pt x="338992" y="549580"/>
                      </a:lnTo>
                      <a:lnTo>
                        <a:pt x="352081" y="441438"/>
                      </a:lnTo>
                      <a:lnTo>
                        <a:pt x="331023" y="424408"/>
                      </a:lnTo>
                      <a:lnTo>
                        <a:pt x="428650" y="424408"/>
                      </a:lnTo>
                      <a:lnTo>
                        <a:pt x="407585" y="441438"/>
                      </a:lnTo>
                      <a:lnTo>
                        <a:pt x="420966" y="549580"/>
                      </a:lnTo>
                      <a:lnTo>
                        <a:pt x="506069" y="383536"/>
                      </a:lnTo>
                      <a:lnTo>
                        <a:pt x="520013" y="385523"/>
                      </a:lnTo>
                      <a:lnTo>
                        <a:pt x="533678" y="387793"/>
                      </a:lnTo>
                      <a:lnTo>
                        <a:pt x="546767" y="390348"/>
                      </a:lnTo>
                      <a:lnTo>
                        <a:pt x="559577" y="393187"/>
                      </a:lnTo>
                      <a:lnTo>
                        <a:pt x="572102" y="396307"/>
                      </a:lnTo>
                      <a:lnTo>
                        <a:pt x="584627" y="399430"/>
                      </a:lnTo>
                      <a:lnTo>
                        <a:pt x="596297" y="403403"/>
                      </a:lnTo>
                      <a:lnTo>
                        <a:pt x="608245" y="407378"/>
                      </a:lnTo>
                      <a:lnTo>
                        <a:pt x="619636" y="411635"/>
                      </a:lnTo>
                      <a:lnTo>
                        <a:pt x="630736" y="416176"/>
                      </a:lnTo>
                      <a:lnTo>
                        <a:pt x="641265" y="421285"/>
                      </a:lnTo>
                      <a:lnTo>
                        <a:pt x="651224" y="426679"/>
                      </a:lnTo>
                      <a:lnTo>
                        <a:pt x="661475" y="432356"/>
                      </a:lnTo>
                      <a:lnTo>
                        <a:pt x="670864" y="438315"/>
                      </a:lnTo>
                      <a:lnTo>
                        <a:pt x="679974" y="444845"/>
                      </a:lnTo>
                      <a:lnTo>
                        <a:pt x="688514" y="451941"/>
                      </a:lnTo>
                      <a:lnTo>
                        <a:pt x="696769" y="459036"/>
                      </a:lnTo>
                      <a:lnTo>
                        <a:pt x="704454" y="466416"/>
                      </a:lnTo>
                      <a:lnTo>
                        <a:pt x="711569" y="474648"/>
                      </a:lnTo>
                      <a:lnTo>
                        <a:pt x="718968" y="483162"/>
                      </a:lnTo>
                      <a:lnTo>
                        <a:pt x="725228" y="491962"/>
                      </a:lnTo>
                      <a:lnTo>
                        <a:pt x="730923" y="501329"/>
                      </a:lnTo>
                      <a:lnTo>
                        <a:pt x="736334" y="510979"/>
                      </a:lnTo>
                      <a:lnTo>
                        <a:pt x="741452" y="521197"/>
                      </a:lnTo>
                      <a:lnTo>
                        <a:pt x="745723" y="531982"/>
                      </a:lnTo>
                      <a:lnTo>
                        <a:pt x="749137" y="543053"/>
                      </a:lnTo>
                      <a:lnTo>
                        <a:pt x="752273" y="554689"/>
                      </a:lnTo>
                      <a:lnTo>
                        <a:pt x="755118" y="566894"/>
                      </a:lnTo>
                      <a:lnTo>
                        <a:pt x="757392" y="579383"/>
                      </a:lnTo>
                      <a:lnTo>
                        <a:pt x="758818" y="592441"/>
                      </a:lnTo>
                      <a:lnTo>
                        <a:pt x="759958" y="606064"/>
                      </a:lnTo>
                      <a:lnTo>
                        <a:pt x="760243" y="620255"/>
                      </a:lnTo>
                      <a:lnTo>
                        <a:pt x="0" y="620255"/>
                      </a:lnTo>
                      <a:lnTo>
                        <a:pt x="279" y="606064"/>
                      </a:lnTo>
                      <a:lnTo>
                        <a:pt x="1419" y="592441"/>
                      </a:lnTo>
                      <a:lnTo>
                        <a:pt x="2845" y="579383"/>
                      </a:lnTo>
                      <a:lnTo>
                        <a:pt x="4834" y="566894"/>
                      </a:lnTo>
                      <a:lnTo>
                        <a:pt x="7400" y="554689"/>
                      </a:lnTo>
                      <a:lnTo>
                        <a:pt x="10529" y="543053"/>
                      </a:lnTo>
                      <a:lnTo>
                        <a:pt x="14514" y="531982"/>
                      </a:lnTo>
                      <a:lnTo>
                        <a:pt x="18784" y="521197"/>
                      </a:lnTo>
                      <a:lnTo>
                        <a:pt x="23903" y="510979"/>
                      </a:lnTo>
                      <a:lnTo>
                        <a:pt x="29029" y="501329"/>
                      </a:lnTo>
                      <a:lnTo>
                        <a:pt x="34724" y="491962"/>
                      </a:lnTo>
                      <a:lnTo>
                        <a:pt x="41268" y="483162"/>
                      </a:lnTo>
                      <a:lnTo>
                        <a:pt x="48098" y="474648"/>
                      </a:lnTo>
                      <a:lnTo>
                        <a:pt x="55498" y="466416"/>
                      </a:lnTo>
                      <a:lnTo>
                        <a:pt x="63182" y="459036"/>
                      </a:lnTo>
                      <a:lnTo>
                        <a:pt x="71723" y="451941"/>
                      </a:lnTo>
                      <a:lnTo>
                        <a:pt x="80263" y="445129"/>
                      </a:lnTo>
                      <a:lnTo>
                        <a:pt x="89088" y="438315"/>
                      </a:lnTo>
                      <a:lnTo>
                        <a:pt x="98762" y="432356"/>
                      </a:lnTo>
                      <a:lnTo>
                        <a:pt x="108442" y="426679"/>
                      </a:lnTo>
                      <a:lnTo>
                        <a:pt x="118687" y="421285"/>
                      </a:lnTo>
                      <a:lnTo>
                        <a:pt x="129501" y="416176"/>
                      </a:lnTo>
                      <a:lnTo>
                        <a:pt x="140600" y="411635"/>
                      </a:lnTo>
                      <a:lnTo>
                        <a:pt x="151991" y="407378"/>
                      </a:lnTo>
                      <a:lnTo>
                        <a:pt x="163376" y="403403"/>
                      </a:lnTo>
                      <a:lnTo>
                        <a:pt x="175610" y="399430"/>
                      </a:lnTo>
                      <a:lnTo>
                        <a:pt x="187850" y="396307"/>
                      </a:lnTo>
                      <a:lnTo>
                        <a:pt x="200375" y="393187"/>
                      </a:lnTo>
                      <a:lnTo>
                        <a:pt x="213470" y="390348"/>
                      </a:lnTo>
                      <a:lnTo>
                        <a:pt x="226559" y="387793"/>
                      </a:lnTo>
                      <a:lnTo>
                        <a:pt x="240224" y="385523"/>
                      </a:lnTo>
                      <a:close/>
                      <a:moveTo>
                        <a:pt x="379976" y="0"/>
                      </a:moveTo>
                      <a:lnTo>
                        <a:pt x="389101" y="284"/>
                      </a:lnTo>
                      <a:lnTo>
                        <a:pt x="397943" y="856"/>
                      </a:lnTo>
                      <a:lnTo>
                        <a:pt x="406499" y="1998"/>
                      </a:lnTo>
                      <a:lnTo>
                        <a:pt x="415341" y="3424"/>
                      </a:lnTo>
                      <a:lnTo>
                        <a:pt x="423613" y="5708"/>
                      </a:lnTo>
                      <a:lnTo>
                        <a:pt x="431883" y="7706"/>
                      </a:lnTo>
                      <a:lnTo>
                        <a:pt x="440155" y="10560"/>
                      </a:lnTo>
                      <a:lnTo>
                        <a:pt x="448142" y="13986"/>
                      </a:lnTo>
                      <a:lnTo>
                        <a:pt x="455842" y="17410"/>
                      </a:lnTo>
                      <a:lnTo>
                        <a:pt x="463258" y="21123"/>
                      </a:lnTo>
                      <a:lnTo>
                        <a:pt x="470958" y="25405"/>
                      </a:lnTo>
                      <a:lnTo>
                        <a:pt x="478089" y="29970"/>
                      </a:lnTo>
                      <a:lnTo>
                        <a:pt x="484933" y="35109"/>
                      </a:lnTo>
                      <a:lnTo>
                        <a:pt x="491207" y="39961"/>
                      </a:lnTo>
                      <a:lnTo>
                        <a:pt x="497768" y="45671"/>
                      </a:lnTo>
                      <a:lnTo>
                        <a:pt x="503759" y="51379"/>
                      </a:lnTo>
                      <a:lnTo>
                        <a:pt x="509461" y="57659"/>
                      </a:lnTo>
                      <a:lnTo>
                        <a:pt x="515166" y="63940"/>
                      </a:lnTo>
                      <a:lnTo>
                        <a:pt x="520301" y="70503"/>
                      </a:lnTo>
                      <a:lnTo>
                        <a:pt x="525150" y="77070"/>
                      </a:lnTo>
                      <a:lnTo>
                        <a:pt x="529999" y="84492"/>
                      </a:lnTo>
                      <a:lnTo>
                        <a:pt x="533989" y="91912"/>
                      </a:lnTo>
                      <a:lnTo>
                        <a:pt x="537699" y="99334"/>
                      </a:lnTo>
                      <a:lnTo>
                        <a:pt x="541406" y="107040"/>
                      </a:lnTo>
                      <a:lnTo>
                        <a:pt x="544543" y="115035"/>
                      </a:lnTo>
                      <a:lnTo>
                        <a:pt x="547397" y="123027"/>
                      </a:lnTo>
                      <a:lnTo>
                        <a:pt x="549678" y="131589"/>
                      </a:lnTo>
                      <a:lnTo>
                        <a:pt x="551673" y="139867"/>
                      </a:lnTo>
                      <a:lnTo>
                        <a:pt x="553099" y="148718"/>
                      </a:lnTo>
                      <a:lnTo>
                        <a:pt x="554241" y="157280"/>
                      </a:lnTo>
                      <a:lnTo>
                        <a:pt x="555097" y="166414"/>
                      </a:lnTo>
                      <a:lnTo>
                        <a:pt x="555383" y="175262"/>
                      </a:lnTo>
                      <a:lnTo>
                        <a:pt x="555097" y="184113"/>
                      </a:lnTo>
                      <a:lnTo>
                        <a:pt x="554241" y="193247"/>
                      </a:lnTo>
                      <a:lnTo>
                        <a:pt x="553099" y="202095"/>
                      </a:lnTo>
                      <a:lnTo>
                        <a:pt x="551673" y="210659"/>
                      </a:lnTo>
                      <a:lnTo>
                        <a:pt x="549678" y="219221"/>
                      </a:lnTo>
                      <a:lnTo>
                        <a:pt x="547397" y="227499"/>
                      </a:lnTo>
                      <a:lnTo>
                        <a:pt x="544543" y="235778"/>
                      </a:lnTo>
                      <a:lnTo>
                        <a:pt x="541406" y="243486"/>
                      </a:lnTo>
                      <a:lnTo>
                        <a:pt x="537699" y="251192"/>
                      </a:lnTo>
                      <a:lnTo>
                        <a:pt x="533989" y="258898"/>
                      </a:lnTo>
                      <a:lnTo>
                        <a:pt x="529999" y="266034"/>
                      </a:lnTo>
                      <a:lnTo>
                        <a:pt x="525150" y="273457"/>
                      </a:lnTo>
                      <a:lnTo>
                        <a:pt x="520301" y="280023"/>
                      </a:lnTo>
                      <a:lnTo>
                        <a:pt x="515166" y="286873"/>
                      </a:lnTo>
                      <a:lnTo>
                        <a:pt x="509461" y="293153"/>
                      </a:lnTo>
                      <a:lnTo>
                        <a:pt x="503759" y="299148"/>
                      </a:lnTo>
                      <a:lnTo>
                        <a:pt x="497768" y="305142"/>
                      </a:lnTo>
                      <a:lnTo>
                        <a:pt x="491207" y="310566"/>
                      </a:lnTo>
                      <a:lnTo>
                        <a:pt x="484933" y="315988"/>
                      </a:lnTo>
                      <a:lnTo>
                        <a:pt x="478089" y="320556"/>
                      </a:lnTo>
                      <a:lnTo>
                        <a:pt x="470958" y="325122"/>
                      </a:lnTo>
                      <a:lnTo>
                        <a:pt x="463258" y="329404"/>
                      </a:lnTo>
                      <a:lnTo>
                        <a:pt x="455842" y="333400"/>
                      </a:lnTo>
                      <a:lnTo>
                        <a:pt x="448142" y="336540"/>
                      </a:lnTo>
                      <a:lnTo>
                        <a:pt x="440155" y="339967"/>
                      </a:lnTo>
                      <a:lnTo>
                        <a:pt x="431883" y="342821"/>
                      </a:lnTo>
                      <a:lnTo>
                        <a:pt x="423613" y="344819"/>
                      </a:lnTo>
                      <a:lnTo>
                        <a:pt x="415341" y="347103"/>
                      </a:lnTo>
                      <a:lnTo>
                        <a:pt x="406499" y="348528"/>
                      </a:lnTo>
                      <a:lnTo>
                        <a:pt x="397943" y="349670"/>
                      </a:lnTo>
                      <a:lnTo>
                        <a:pt x="389101" y="350243"/>
                      </a:lnTo>
                      <a:lnTo>
                        <a:pt x="379976" y="350526"/>
                      </a:lnTo>
                      <a:lnTo>
                        <a:pt x="371133" y="350243"/>
                      </a:lnTo>
                      <a:lnTo>
                        <a:pt x="362291" y="349670"/>
                      </a:lnTo>
                      <a:lnTo>
                        <a:pt x="353163" y="348528"/>
                      </a:lnTo>
                      <a:lnTo>
                        <a:pt x="344607" y="347103"/>
                      </a:lnTo>
                      <a:lnTo>
                        <a:pt x="336051" y="344819"/>
                      </a:lnTo>
                      <a:lnTo>
                        <a:pt x="327779" y="342821"/>
                      </a:lnTo>
                      <a:lnTo>
                        <a:pt x="319509" y="339967"/>
                      </a:lnTo>
                      <a:lnTo>
                        <a:pt x="311809" y="336540"/>
                      </a:lnTo>
                      <a:lnTo>
                        <a:pt x="304106" y="333400"/>
                      </a:lnTo>
                      <a:lnTo>
                        <a:pt x="296406" y="329404"/>
                      </a:lnTo>
                      <a:lnTo>
                        <a:pt x="289276" y="325122"/>
                      </a:lnTo>
                      <a:lnTo>
                        <a:pt x="282146" y="320556"/>
                      </a:lnTo>
                      <a:lnTo>
                        <a:pt x="275302" y="315988"/>
                      </a:lnTo>
                      <a:lnTo>
                        <a:pt x="268455" y="310566"/>
                      </a:lnTo>
                      <a:lnTo>
                        <a:pt x="262466" y="305142"/>
                      </a:lnTo>
                      <a:lnTo>
                        <a:pt x="256192" y="299148"/>
                      </a:lnTo>
                      <a:lnTo>
                        <a:pt x="250201" y="293153"/>
                      </a:lnTo>
                      <a:lnTo>
                        <a:pt x="244782" y="286873"/>
                      </a:lnTo>
                      <a:lnTo>
                        <a:pt x="239364" y="280023"/>
                      </a:lnTo>
                      <a:lnTo>
                        <a:pt x="234801" y="273457"/>
                      </a:lnTo>
                      <a:lnTo>
                        <a:pt x="230235" y="266034"/>
                      </a:lnTo>
                      <a:lnTo>
                        <a:pt x="225959" y="258898"/>
                      </a:lnTo>
                      <a:lnTo>
                        <a:pt x="221966" y="251192"/>
                      </a:lnTo>
                      <a:lnTo>
                        <a:pt x="218829" y="243486"/>
                      </a:lnTo>
                      <a:lnTo>
                        <a:pt x="215405" y="235778"/>
                      </a:lnTo>
                      <a:lnTo>
                        <a:pt x="212554" y="227499"/>
                      </a:lnTo>
                      <a:lnTo>
                        <a:pt x="210556" y="219221"/>
                      </a:lnTo>
                      <a:lnTo>
                        <a:pt x="208275" y="210659"/>
                      </a:lnTo>
                      <a:lnTo>
                        <a:pt x="206849" y="202095"/>
                      </a:lnTo>
                      <a:lnTo>
                        <a:pt x="205707" y="193247"/>
                      </a:lnTo>
                      <a:lnTo>
                        <a:pt x="205137" y="184113"/>
                      </a:lnTo>
                      <a:lnTo>
                        <a:pt x="204854" y="175262"/>
                      </a:lnTo>
                      <a:lnTo>
                        <a:pt x="205137" y="166414"/>
                      </a:lnTo>
                      <a:lnTo>
                        <a:pt x="205707" y="157280"/>
                      </a:lnTo>
                      <a:lnTo>
                        <a:pt x="206849" y="148718"/>
                      </a:lnTo>
                      <a:lnTo>
                        <a:pt x="208275" y="139867"/>
                      </a:lnTo>
                      <a:lnTo>
                        <a:pt x="210556" y="131589"/>
                      </a:lnTo>
                      <a:lnTo>
                        <a:pt x="212554" y="123027"/>
                      </a:lnTo>
                      <a:lnTo>
                        <a:pt x="215405" y="115035"/>
                      </a:lnTo>
                      <a:lnTo>
                        <a:pt x="218829" y="107040"/>
                      </a:lnTo>
                      <a:lnTo>
                        <a:pt x="221966" y="99334"/>
                      </a:lnTo>
                      <a:lnTo>
                        <a:pt x="225959" y="91912"/>
                      </a:lnTo>
                      <a:lnTo>
                        <a:pt x="230235" y="84492"/>
                      </a:lnTo>
                      <a:lnTo>
                        <a:pt x="234801" y="77070"/>
                      </a:lnTo>
                      <a:lnTo>
                        <a:pt x="239364" y="70503"/>
                      </a:lnTo>
                      <a:lnTo>
                        <a:pt x="244782" y="63940"/>
                      </a:lnTo>
                      <a:lnTo>
                        <a:pt x="250201" y="57659"/>
                      </a:lnTo>
                      <a:lnTo>
                        <a:pt x="256192" y="51379"/>
                      </a:lnTo>
                      <a:lnTo>
                        <a:pt x="262466" y="45671"/>
                      </a:lnTo>
                      <a:lnTo>
                        <a:pt x="268455" y="39961"/>
                      </a:lnTo>
                      <a:lnTo>
                        <a:pt x="275302" y="35109"/>
                      </a:lnTo>
                      <a:lnTo>
                        <a:pt x="282146" y="29970"/>
                      </a:lnTo>
                      <a:lnTo>
                        <a:pt x="289276" y="25405"/>
                      </a:lnTo>
                      <a:lnTo>
                        <a:pt x="296406" y="21123"/>
                      </a:lnTo>
                      <a:lnTo>
                        <a:pt x="304106" y="17410"/>
                      </a:lnTo>
                      <a:lnTo>
                        <a:pt x="311809" y="13986"/>
                      </a:lnTo>
                      <a:lnTo>
                        <a:pt x="319509" y="10560"/>
                      </a:lnTo>
                      <a:lnTo>
                        <a:pt x="327779" y="7706"/>
                      </a:lnTo>
                      <a:lnTo>
                        <a:pt x="336051" y="5708"/>
                      </a:lnTo>
                      <a:lnTo>
                        <a:pt x="344607" y="3424"/>
                      </a:lnTo>
                      <a:lnTo>
                        <a:pt x="353163" y="1998"/>
                      </a:lnTo>
                      <a:lnTo>
                        <a:pt x="362291" y="856"/>
                      </a:lnTo>
                      <a:lnTo>
                        <a:pt x="371133" y="284"/>
                      </a:lnTo>
                      <a:close/>
                    </a:path>
                  </a:pathLst>
                </a:custGeom>
                <a:solidFill>
                  <a:schemeClr val="tx1">
                    <a:lumMod val="50000"/>
                    <a:lumOff val="50000"/>
                  </a:schemeClr>
                </a:solidFill>
                <a:ln>
                  <a:noFill/>
                </a:ln>
              </p:spPr>
              <p:txBody>
                <a:bodyPr wrap="square" anchor="ctr">
                  <a:noAutofit/>
                </a:bodyPr>
                <a:lstStyle/>
                <a:p>
                  <a:pPr algn="ctr"/>
                </a:p>
              </p:txBody>
            </p:sp>
            <p:sp>
              <p:nvSpPr>
                <p:cNvPr id="12" name="íŝľíḍe"/>
                <p:cNvSpPr/>
                <p:nvPr/>
              </p:nvSpPr>
              <p:spPr>
                <a:xfrm>
                  <a:off x="1408132" y="4814008"/>
                  <a:ext cx="557609" cy="454932"/>
                </a:xfrm>
                <a:custGeom>
                  <a:avLst/>
                  <a:gdLst>
                    <a:gd name="connsiteX0" fmla="*/ 186423 w 557609"/>
                    <a:gd name="connsiteY0" fmla="*/ 281308 h 454932"/>
                    <a:gd name="connsiteX1" fmla="*/ 248638 w 557609"/>
                    <a:gd name="connsiteY1" fmla="*/ 403095 h 454932"/>
                    <a:gd name="connsiteX2" fmla="*/ 258238 w 557609"/>
                    <a:gd name="connsiteY2" fmla="*/ 323777 h 454932"/>
                    <a:gd name="connsiteX3" fmla="*/ 242792 w 557609"/>
                    <a:gd name="connsiteY3" fmla="*/ 311286 h 454932"/>
                    <a:gd name="connsiteX4" fmla="*/ 314399 w 557609"/>
                    <a:gd name="connsiteY4" fmla="*/ 311286 h 454932"/>
                    <a:gd name="connsiteX5" fmla="*/ 298948 w 557609"/>
                    <a:gd name="connsiteY5" fmla="*/ 323777 h 454932"/>
                    <a:gd name="connsiteX6" fmla="*/ 308762 w 557609"/>
                    <a:gd name="connsiteY6" fmla="*/ 403095 h 454932"/>
                    <a:gd name="connsiteX7" fmla="*/ 371182 w 557609"/>
                    <a:gd name="connsiteY7" fmla="*/ 281308 h 454932"/>
                    <a:gd name="connsiteX8" fmla="*/ 381409 w 557609"/>
                    <a:gd name="connsiteY8" fmla="*/ 282765 h 454932"/>
                    <a:gd name="connsiteX9" fmla="*/ 391432 w 557609"/>
                    <a:gd name="connsiteY9" fmla="*/ 284431 h 454932"/>
                    <a:gd name="connsiteX10" fmla="*/ 401032 w 557609"/>
                    <a:gd name="connsiteY10" fmla="*/ 286304 h 454932"/>
                    <a:gd name="connsiteX11" fmla="*/ 410428 w 557609"/>
                    <a:gd name="connsiteY11" fmla="*/ 288386 h 454932"/>
                    <a:gd name="connsiteX12" fmla="*/ 419615 w 557609"/>
                    <a:gd name="connsiteY12" fmla="*/ 290675 h 454932"/>
                    <a:gd name="connsiteX13" fmla="*/ 428801 w 557609"/>
                    <a:gd name="connsiteY13" fmla="*/ 292966 h 454932"/>
                    <a:gd name="connsiteX14" fmla="*/ 437361 w 557609"/>
                    <a:gd name="connsiteY14" fmla="*/ 295880 h 454932"/>
                    <a:gd name="connsiteX15" fmla="*/ 446124 w 557609"/>
                    <a:gd name="connsiteY15" fmla="*/ 298795 h 454932"/>
                    <a:gd name="connsiteX16" fmla="*/ 454479 w 557609"/>
                    <a:gd name="connsiteY16" fmla="*/ 301918 h 454932"/>
                    <a:gd name="connsiteX17" fmla="*/ 462620 w 557609"/>
                    <a:gd name="connsiteY17" fmla="*/ 305248 h 454932"/>
                    <a:gd name="connsiteX18" fmla="*/ 470343 w 557609"/>
                    <a:gd name="connsiteY18" fmla="*/ 308996 h 454932"/>
                    <a:gd name="connsiteX19" fmla="*/ 477648 w 557609"/>
                    <a:gd name="connsiteY19" fmla="*/ 312951 h 454932"/>
                    <a:gd name="connsiteX20" fmla="*/ 485166 w 557609"/>
                    <a:gd name="connsiteY20" fmla="*/ 317116 h 454932"/>
                    <a:gd name="connsiteX21" fmla="*/ 492053 w 557609"/>
                    <a:gd name="connsiteY21" fmla="*/ 321487 h 454932"/>
                    <a:gd name="connsiteX22" fmla="*/ 498735 w 557609"/>
                    <a:gd name="connsiteY22" fmla="*/ 326276 h 454932"/>
                    <a:gd name="connsiteX23" fmla="*/ 504999 w 557609"/>
                    <a:gd name="connsiteY23" fmla="*/ 331480 h 454932"/>
                    <a:gd name="connsiteX24" fmla="*/ 511053 w 557609"/>
                    <a:gd name="connsiteY24" fmla="*/ 336684 h 454932"/>
                    <a:gd name="connsiteX25" fmla="*/ 516690 w 557609"/>
                    <a:gd name="connsiteY25" fmla="*/ 342097 h 454932"/>
                    <a:gd name="connsiteX26" fmla="*/ 521908 w 557609"/>
                    <a:gd name="connsiteY26" fmla="*/ 348135 h 454932"/>
                    <a:gd name="connsiteX27" fmla="*/ 527336 w 557609"/>
                    <a:gd name="connsiteY27" fmla="*/ 354380 h 454932"/>
                    <a:gd name="connsiteX28" fmla="*/ 531927 w 557609"/>
                    <a:gd name="connsiteY28" fmla="*/ 360834 h 454932"/>
                    <a:gd name="connsiteX29" fmla="*/ 536104 w 557609"/>
                    <a:gd name="connsiteY29" fmla="*/ 367704 h 454932"/>
                    <a:gd name="connsiteX30" fmla="*/ 540072 w 557609"/>
                    <a:gd name="connsiteY30" fmla="*/ 374782 h 454932"/>
                    <a:gd name="connsiteX31" fmla="*/ 543827 w 557609"/>
                    <a:gd name="connsiteY31" fmla="*/ 382277 h 454932"/>
                    <a:gd name="connsiteX32" fmla="*/ 546959 w 557609"/>
                    <a:gd name="connsiteY32" fmla="*/ 390187 h 454932"/>
                    <a:gd name="connsiteX33" fmla="*/ 549463 w 557609"/>
                    <a:gd name="connsiteY33" fmla="*/ 398307 h 454932"/>
                    <a:gd name="connsiteX34" fmla="*/ 551763 w 557609"/>
                    <a:gd name="connsiteY34" fmla="*/ 406842 h 454932"/>
                    <a:gd name="connsiteX35" fmla="*/ 553850 w 557609"/>
                    <a:gd name="connsiteY35" fmla="*/ 415794 h 454932"/>
                    <a:gd name="connsiteX36" fmla="*/ 555518 w 557609"/>
                    <a:gd name="connsiteY36" fmla="*/ 424954 h 454932"/>
                    <a:gd name="connsiteX37" fmla="*/ 556564 w 557609"/>
                    <a:gd name="connsiteY37" fmla="*/ 434531 h 454932"/>
                    <a:gd name="connsiteX38" fmla="*/ 557400 w 557609"/>
                    <a:gd name="connsiteY38" fmla="*/ 444523 h 454932"/>
                    <a:gd name="connsiteX39" fmla="*/ 557609 w 557609"/>
                    <a:gd name="connsiteY39" fmla="*/ 454932 h 454932"/>
                    <a:gd name="connsiteX40" fmla="*/ 0 w 557609"/>
                    <a:gd name="connsiteY40" fmla="*/ 454932 h 454932"/>
                    <a:gd name="connsiteX41" fmla="*/ 204 w 557609"/>
                    <a:gd name="connsiteY41" fmla="*/ 444523 h 454932"/>
                    <a:gd name="connsiteX42" fmla="*/ 1041 w 557609"/>
                    <a:gd name="connsiteY42" fmla="*/ 434531 h 454932"/>
                    <a:gd name="connsiteX43" fmla="*/ 2086 w 557609"/>
                    <a:gd name="connsiteY43" fmla="*/ 424954 h 454932"/>
                    <a:gd name="connsiteX44" fmla="*/ 3545 w 557609"/>
                    <a:gd name="connsiteY44" fmla="*/ 415794 h 454932"/>
                    <a:gd name="connsiteX45" fmla="*/ 5427 w 557609"/>
                    <a:gd name="connsiteY45" fmla="*/ 406842 h 454932"/>
                    <a:gd name="connsiteX46" fmla="*/ 7723 w 557609"/>
                    <a:gd name="connsiteY46" fmla="*/ 398307 h 454932"/>
                    <a:gd name="connsiteX47" fmla="*/ 10646 w 557609"/>
                    <a:gd name="connsiteY47" fmla="*/ 390187 h 454932"/>
                    <a:gd name="connsiteX48" fmla="*/ 13778 w 557609"/>
                    <a:gd name="connsiteY48" fmla="*/ 382277 h 454932"/>
                    <a:gd name="connsiteX49" fmla="*/ 17532 w 557609"/>
                    <a:gd name="connsiteY49" fmla="*/ 374782 h 454932"/>
                    <a:gd name="connsiteX50" fmla="*/ 21291 w 557609"/>
                    <a:gd name="connsiteY50" fmla="*/ 367704 h 454932"/>
                    <a:gd name="connsiteX51" fmla="*/ 25469 w 557609"/>
                    <a:gd name="connsiteY51" fmla="*/ 360834 h 454932"/>
                    <a:gd name="connsiteX52" fmla="*/ 30269 w 557609"/>
                    <a:gd name="connsiteY52" fmla="*/ 354380 h 454932"/>
                    <a:gd name="connsiteX53" fmla="*/ 35278 w 557609"/>
                    <a:gd name="connsiteY53" fmla="*/ 348135 h 454932"/>
                    <a:gd name="connsiteX54" fmla="*/ 40705 w 557609"/>
                    <a:gd name="connsiteY54" fmla="*/ 342097 h 454932"/>
                    <a:gd name="connsiteX55" fmla="*/ 46342 w 557609"/>
                    <a:gd name="connsiteY55" fmla="*/ 336684 h 454932"/>
                    <a:gd name="connsiteX56" fmla="*/ 52606 w 557609"/>
                    <a:gd name="connsiteY56" fmla="*/ 331480 h 454932"/>
                    <a:gd name="connsiteX57" fmla="*/ 58870 w 557609"/>
                    <a:gd name="connsiteY57" fmla="*/ 326484 h 454932"/>
                    <a:gd name="connsiteX58" fmla="*/ 65342 w 557609"/>
                    <a:gd name="connsiteY58" fmla="*/ 321487 h 454932"/>
                    <a:gd name="connsiteX59" fmla="*/ 72438 w 557609"/>
                    <a:gd name="connsiteY59" fmla="*/ 317116 h 454932"/>
                    <a:gd name="connsiteX60" fmla="*/ 79538 w 557609"/>
                    <a:gd name="connsiteY60" fmla="*/ 312951 h 454932"/>
                    <a:gd name="connsiteX61" fmla="*/ 87052 w 557609"/>
                    <a:gd name="connsiteY61" fmla="*/ 308996 h 454932"/>
                    <a:gd name="connsiteX62" fmla="*/ 94984 w 557609"/>
                    <a:gd name="connsiteY62" fmla="*/ 305248 h 454932"/>
                    <a:gd name="connsiteX63" fmla="*/ 103125 w 557609"/>
                    <a:gd name="connsiteY63" fmla="*/ 301918 h 454932"/>
                    <a:gd name="connsiteX64" fmla="*/ 111480 w 557609"/>
                    <a:gd name="connsiteY64" fmla="*/ 298795 h 454932"/>
                    <a:gd name="connsiteX65" fmla="*/ 119830 w 557609"/>
                    <a:gd name="connsiteY65" fmla="*/ 295880 h 454932"/>
                    <a:gd name="connsiteX66" fmla="*/ 128803 w 557609"/>
                    <a:gd name="connsiteY66" fmla="*/ 292966 h 454932"/>
                    <a:gd name="connsiteX67" fmla="*/ 137780 w 557609"/>
                    <a:gd name="connsiteY67" fmla="*/ 290675 h 454932"/>
                    <a:gd name="connsiteX68" fmla="*/ 146967 w 557609"/>
                    <a:gd name="connsiteY68" fmla="*/ 288386 h 454932"/>
                    <a:gd name="connsiteX69" fmla="*/ 156572 w 557609"/>
                    <a:gd name="connsiteY69" fmla="*/ 286304 h 454932"/>
                    <a:gd name="connsiteX70" fmla="*/ 166172 w 557609"/>
                    <a:gd name="connsiteY70" fmla="*/ 284431 h 454932"/>
                    <a:gd name="connsiteX71" fmla="*/ 176195 w 557609"/>
                    <a:gd name="connsiteY71" fmla="*/ 282765 h 454932"/>
                    <a:gd name="connsiteX72" fmla="*/ 278697 w 557609"/>
                    <a:gd name="connsiteY72" fmla="*/ 0 h 454932"/>
                    <a:gd name="connsiteX73" fmla="*/ 285390 w 557609"/>
                    <a:gd name="connsiteY73" fmla="*/ 208 h 454932"/>
                    <a:gd name="connsiteX74" fmla="*/ 291875 w 557609"/>
                    <a:gd name="connsiteY74" fmla="*/ 628 h 454932"/>
                    <a:gd name="connsiteX75" fmla="*/ 298150 w 557609"/>
                    <a:gd name="connsiteY75" fmla="*/ 1466 h 454932"/>
                    <a:gd name="connsiteX76" fmla="*/ 304636 w 557609"/>
                    <a:gd name="connsiteY76" fmla="*/ 2511 h 454932"/>
                    <a:gd name="connsiteX77" fmla="*/ 310703 w 557609"/>
                    <a:gd name="connsiteY77" fmla="*/ 4187 h 454932"/>
                    <a:gd name="connsiteX78" fmla="*/ 316769 w 557609"/>
                    <a:gd name="connsiteY78" fmla="*/ 5652 h 454932"/>
                    <a:gd name="connsiteX79" fmla="*/ 322836 w 557609"/>
                    <a:gd name="connsiteY79" fmla="*/ 7745 h 454932"/>
                    <a:gd name="connsiteX80" fmla="*/ 328694 w 557609"/>
                    <a:gd name="connsiteY80" fmla="*/ 10258 h 454932"/>
                    <a:gd name="connsiteX81" fmla="*/ 334341 w 557609"/>
                    <a:gd name="connsiteY81" fmla="*/ 12769 h 454932"/>
                    <a:gd name="connsiteX82" fmla="*/ 339781 w 557609"/>
                    <a:gd name="connsiteY82" fmla="*/ 15493 h 454932"/>
                    <a:gd name="connsiteX83" fmla="*/ 345429 w 557609"/>
                    <a:gd name="connsiteY83" fmla="*/ 18633 h 454932"/>
                    <a:gd name="connsiteX84" fmla="*/ 350659 w 557609"/>
                    <a:gd name="connsiteY84" fmla="*/ 21982 h 454932"/>
                    <a:gd name="connsiteX85" fmla="*/ 355678 w 557609"/>
                    <a:gd name="connsiteY85" fmla="*/ 25751 h 454932"/>
                    <a:gd name="connsiteX86" fmla="*/ 360281 w 557609"/>
                    <a:gd name="connsiteY86" fmla="*/ 29309 h 454932"/>
                    <a:gd name="connsiteX87" fmla="*/ 365093 w 557609"/>
                    <a:gd name="connsiteY87" fmla="*/ 33498 h 454932"/>
                    <a:gd name="connsiteX88" fmla="*/ 369487 w 557609"/>
                    <a:gd name="connsiteY88" fmla="*/ 37684 h 454932"/>
                    <a:gd name="connsiteX89" fmla="*/ 373669 w 557609"/>
                    <a:gd name="connsiteY89" fmla="*/ 42291 h 454932"/>
                    <a:gd name="connsiteX90" fmla="*/ 377853 w 557609"/>
                    <a:gd name="connsiteY90" fmla="*/ 46897 h 454932"/>
                    <a:gd name="connsiteX91" fmla="*/ 381620 w 557609"/>
                    <a:gd name="connsiteY91" fmla="*/ 51711 h 454932"/>
                    <a:gd name="connsiteX92" fmla="*/ 385176 w 557609"/>
                    <a:gd name="connsiteY92" fmla="*/ 56528 h 454932"/>
                    <a:gd name="connsiteX93" fmla="*/ 388733 w 557609"/>
                    <a:gd name="connsiteY93" fmla="*/ 61972 h 454932"/>
                    <a:gd name="connsiteX94" fmla="*/ 391659 w 557609"/>
                    <a:gd name="connsiteY94" fmla="*/ 67413 h 454932"/>
                    <a:gd name="connsiteX95" fmla="*/ 394380 w 557609"/>
                    <a:gd name="connsiteY95" fmla="*/ 72858 h 454932"/>
                    <a:gd name="connsiteX96" fmla="*/ 397099 w 557609"/>
                    <a:gd name="connsiteY96" fmla="*/ 78509 h 454932"/>
                    <a:gd name="connsiteX97" fmla="*/ 399400 w 557609"/>
                    <a:gd name="connsiteY97" fmla="*/ 84373 h 454932"/>
                    <a:gd name="connsiteX98" fmla="*/ 401493 w 557609"/>
                    <a:gd name="connsiteY98" fmla="*/ 90235 h 454932"/>
                    <a:gd name="connsiteX99" fmla="*/ 403167 w 557609"/>
                    <a:gd name="connsiteY99" fmla="*/ 96515 h 454932"/>
                    <a:gd name="connsiteX100" fmla="*/ 404630 w 557609"/>
                    <a:gd name="connsiteY100" fmla="*/ 102587 h 454932"/>
                    <a:gd name="connsiteX101" fmla="*/ 405676 w 557609"/>
                    <a:gd name="connsiteY101" fmla="*/ 109078 h 454932"/>
                    <a:gd name="connsiteX102" fmla="*/ 406513 w 557609"/>
                    <a:gd name="connsiteY102" fmla="*/ 115358 h 454932"/>
                    <a:gd name="connsiteX103" fmla="*/ 407141 w 557609"/>
                    <a:gd name="connsiteY103" fmla="*/ 122058 h 454932"/>
                    <a:gd name="connsiteX104" fmla="*/ 407351 w 557609"/>
                    <a:gd name="connsiteY104" fmla="*/ 128547 h 454932"/>
                    <a:gd name="connsiteX105" fmla="*/ 407141 w 557609"/>
                    <a:gd name="connsiteY105" fmla="*/ 135039 h 454932"/>
                    <a:gd name="connsiteX106" fmla="*/ 406513 w 557609"/>
                    <a:gd name="connsiteY106" fmla="*/ 141738 h 454932"/>
                    <a:gd name="connsiteX107" fmla="*/ 405676 w 557609"/>
                    <a:gd name="connsiteY107" fmla="*/ 148228 h 454932"/>
                    <a:gd name="connsiteX108" fmla="*/ 404630 w 557609"/>
                    <a:gd name="connsiteY108" fmla="*/ 154510 h 454932"/>
                    <a:gd name="connsiteX109" fmla="*/ 403167 w 557609"/>
                    <a:gd name="connsiteY109" fmla="*/ 160789 h 454932"/>
                    <a:gd name="connsiteX110" fmla="*/ 401493 w 557609"/>
                    <a:gd name="connsiteY110" fmla="*/ 166861 h 454932"/>
                    <a:gd name="connsiteX111" fmla="*/ 399400 w 557609"/>
                    <a:gd name="connsiteY111" fmla="*/ 172933 h 454932"/>
                    <a:gd name="connsiteX112" fmla="*/ 397099 w 557609"/>
                    <a:gd name="connsiteY112" fmla="*/ 178587 h 454932"/>
                    <a:gd name="connsiteX113" fmla="*/ 394380 w 557609"/>
                    <a:gd name="connsiteY113" fmla="*/ 184239 h 454932"/>
                    <a:gd name="connsiteX114" fmla="*/ 391659 w 557609"/>
                    <a:gd name="connsiteY114" fmla="*/ 189891 h 454932"/>
                    <a:gd name="connsiteX115" fmla="*/ 388733 w 557609"/>
                    <a:gd name="connsiteY115" fmla="*/ 195125 h 454932"/>
                    <a:gd name="connsiteX116" fmla="*/ 385176 w 557609"/>
                    <a:gd name="connsiteY116" fmla="*/ 200569 h 454932"/>
                    <a:gd name="connsiteX117" fmla="*/ 381620 w 557609"/>
                    <a:gd name="connsiteY117" fmla="*/ 205385 h 454932"/>
                    <a:gd name="connsiteX118" fmla="*/ 377853 w 557609"/>
                    <a:gd name="connsiteY118" fmla="*/ 210409 h 454932"/>
                    <a:gd name="connsiteX119" fmla="*/ 373669 w 557609"/>
                    <a:gd name="connsiteY119" fmla="*/ 215016 h 454932"/>
                    <a:gd name="connsiteX120" fmla="*/ 369487 w 557609"/>
                    <a:gd name="connsiteY120" fmla="*/ 219412 h 454932"/>
                    <a:gd name="connsiteX121" fmla="*/ 365093 w 557609"/>
                    <a:gd name="connsiteY121" fmla="*/ 223808 h 454932"/>
                    <a:gd name="connsiteX122" fmla="*/ 360281 w 557609"/>
                    <a:gd name="connsiteY122" fmla="*/ 227787 h 454932"/>
                    <a:gd name="connsiteX123" fmla="*/ 355678 w 557609"/>
                    <a:gd name="connsiteY123" fmla="*/ 231763 h 454932"/>
                    <a:gd name="connsiteX124" fmla="*/ 350659 w 557609"/>
                    <a:gd name="connsiteY124" fmla="*/ 235114 h 454932"/>
                    <a:gd name="connsiteX125" fmla="*/ 345429 w 557609"/>
                    <a:gd name="connsiteY125" fmla="*/ 238463 h 454932"/>
                    <a:gd name="connsiteX126" fmla="*/ 339781 w 557609"/>
                    <a:gd name="connsiteY126" fmla="*/ 241604 h 454932"/>
                    <a:gd name="connsiteX127" fmla="*/ 334341 w 557609"/>
                    <a:gd name="connsiteY127" fmla="*/ 244535 h 454932"/>
                    <a:gd name="connsiteX128" fmla="*/ 328694 w 557609"/>
                    <a:gd name="connsiteY128" fmla="*/ 246838 h 454932"/>
                    <a:gd name="connsiteX129" fmla="*/ 322836 w 557609"/>
                    <a:gd name="connsiteY129" fmla="*/ 249351 h 454932"/>
                    <a:gd name="connsiteX130" fmla="*/ 316769 w 557609"/>
                    <a:gd name="connsiteY130" fmla="*/ 251444 h 454932"/>
                    <a:gd name="connsiteX131" fmla="*/ 310703 w 557609"/>
                    <a:gd name="connsiteY131" fmla="*/ 252910 h 454932"/>
                    <a:gd name="connsiteX132" fmla="*/ 304636 w 557609"/>
                    <a:gd name="connsiteY132" fmla="*/ 254585 h 454932"/>
                    <a:gd name="connsiteX133" fmla="*/ 298150 w 557609"/>
                    <a:gd name="connsiteY133" fmla="*/ 255631 h 454932"/>
                    <a:gd name="connsiteX134" fmla="*/ 291875 w 557609"/>
                    <a:gd name="connsiteY134" fmla="*/ 256468 h 454932"/>
                    <a:gd name="connsiteX135" fmla="*/ 285390 w 557609"/>
                    <a:gd name="connsiteY135" fmla="*/ 256888 h 454932"/>
                    <a:gd name="connsiteX136" fmla="*/ 278697 w 557609"/>
                    <a:gd name="connsiteY136" fmla="*/ 257096 h 454932"/>
                    <a:gd name="connsiteX137" fmla="*/ 272211 w 557609"/>
                    <a:gd name="connsiteY137" fmla="*/ 256888 h 454932"/>
                    <a:gd name="connsiteX138" fmla="*/ 265726 w 557609"/>
                    <a:gd name="connsiteY138" fmla="*/ 256468 h 454932"/>
                    <a:gd name="connsiteX139" fmla="*/ 259031 w 557609"/>
                    <a:gd name="connsiteY139" fmla="*/ 255631 h 454932"/>
                    <a:gd name="connsiteX140" fmla="*/ 252755 w 557609"/>
                    <a:gd name="connsiteY140" fmla="*/ 254585 h 454932"/>
                    <a:gd name="connsiteX141" fmla="*/ 246480 w 557609"/>
                    <a:gd name="connsiteY141" fmla="*/ 252910 h 454932"/>
                    <a:gd name="connsiteX142" fmla="*/ 240412 w 557609"/>
                    <a:gd name="connsiteY142" fmla="*/ 251444 h 454932"/>
                    <a:gd name="connsiteX143" fmla="*/ 234347 w 557609"/>
                    <a:gd name="connsiteY143" fmla="*/ 249351 h 454932"/>
                    <a:gd name="connsiteX144" fmla="*/ 228699 w 557609"/>
                    <a:gd name="connsiteY144" fmla="*/ 246838 h 454932"/>
                    <a:gd name="connsiteX145" fmla="*/ 223050 w 557609"/>
                    <a:gd name="connsiteY145" fmla="*/ 244535 h 454932"/>
                    <a:gd name="connsiteX146" fmla="*/ 217402 w 557609"/>
                    <a:gd name="connsiteY146" fmla="*/ 241604 h 454932"/>
                    <a:gd name="connsiteX147" fmla="*/ 212172 w 557609"/>
                    <a:gd name="connsiteY147" fmla="*/ 238463 h 454932"/>
                    <a:gd name="connsiteX148" fmla="*/ 206942 w 557609"/>
                    <a:gd name="connsiteY148" fmla="*/ 235114 h 454932"/>
                    <a:gd name="connsiteX149" fmla="*/ 201923 w 557609"/>
                    <a:gd name="connsiteY149" fmla="*/ 231763 h 454932"/>
                    <a:gd name="connsiteX150" fmla="*/ 196901 w 557609"/>
                    <a:gd name="connsiteY150" fmla="*/ 227787 h 454932"/>
                    <a:gd name="connsiteX151" fmla="*/ 192508 w 557609"/>
                    <a:gd name="connsiteY151" fmla="*/ 223808 h 454932"/>
                    <a:gd name="connsiteX152" fmla="*/ 187906 w 557609"/>
                    <a:gd name="connsiteY152" fmla="*/ 219412 h 454932"/>
                    <a:gd name="connsiteX153" fmla="*/ 183512 w 557609"/>
                    <a:gd name="connsiteY153" fmla="*/ 215016 h 454932"/>
                    <a:gd name="connsiteX154" fmla="*/ 179538 w 557609"/>
                    <a:gd name="connsiteY154" fmla="*/ 210409 h 454932"/>
                    <a:gd name="connsiteX155" fmla="*/ 175563 w 557609"/>
                    <a:gd name="connsiteY155" fmla="*/ 205385 h 454932"/>
                    <a:gd name="connsiteX156" fmla="*/ 172217 w 557609"/>
                    <a:gd name="connsiteY156" fmla="*/ 200569 h 454932"/>
                    <a:gd name="connsiteX157" fmla="*/ 168868 w 557609"/>
                    <a:gd name="connsiteY157" fmla="*/ 195125 h 454932"/>
                    <a:gd name="connsiteX158" fmla="*/ 165732 w 557609"/>
                    <a:gd name="connsiteY158" fmla="*/ 189891 h 454932"/>
                    <a:gd name="connsiteX159" fmla="*/ 162803 w 557609"/>
                    <a:gd name="connsiteY159" fmla="*/ 184239 h 454932"/>
                    <a:gd name="connsiteX160" fmla="*/ 160502 w 557609"/>
                    <a:gd name="connsiteY160" fmla="*/ 178587 h 454932"/>
                    <a:gd name="connsiteX161" fmla="*/ 157991 w 557609"/>
                    <a:gd name="connsiteY161" fmla="*/ 172933 h 454932"/>
                    <a:gd name="connsiteX162" fmla="*/ 155900 w 557609"/>
                    <a:gd name="connsiteY162" fmla="*/ 166861 h 454932"/>
                    <a:gd name="connsiteX163" fmla="*/ 154434 w 557609"/>
                    <a:gd name="connsiteY163" fmla="*/ 160789 h 454932"/>
                    <a:gd name="connsiteX164" fmla="*/ 152761 w 557609"/>
                    <a:gd name="connsiteY164" fmla="*/ 154510 h 454932"/>
                    <a:gd name="connsiteX165" fmla="*/ 151715 w 557609"/>
                    <a:gd name="connsiteY165" fmla="*/ 148228 h 454932"/>
                    <a:gd name="connsiteX166" fmla="*/ 150878 w 557609"/>
                    <a:gd name="connsiteY166" fmla="*/ 141738 h 454932"/>
                    <a:gd name="connsiteX167" fmla="*/ 150460 w 557609"/>
                    <a:gd name="connsiteY167" fmla="*/ 135039 h 454932"/>
                    <a:gd name="connsiteX168" fmla="*/ 150252 w 557609"/>
                    <a:gd name="connsiteY168" fmla="*/ 128547 h 454932"/>
                    <a:gd name="connsiteX169" fmla="*/ 150460 w 557609"/>
                    <a:gd name="connsiteY169" fmla="*/ 122058 h 454932"/>
                    <a:gd name="connsiteX170" fmla="*/ 150878 w 557609"/>
                    <a:gd name="connsiteY170" fmla="*/ 115358 h 454932"/>
                    <a:gd name="connsiteX171" fmla="*/ 151715 w 557609"/>
                    <a:gd name="connsiteY171" fmla="*/ 109078 h 454932"/>
                    <a:gd name="connsiteX172" fmla="*/ 152761 w 557609"/>
                    <a:gd name="connsiteY172" fmla="*/ 102587 h 454932"/>
                    <a:gd name="connsiteX173" fmla="*/ 154434 w 557609"/>
                    <a:gd name="connsiteY173" fmla="*/ 96515 h 454932"/>
                    <a:gd name="connsiteX174" fmla="*/ 155900 w 557609"/>
                    <a:gd name="connsiteY174" fmla="*/ 90235 h 454932"/>
                    <a:gd name="connsiteX175" fmla="*/ 157991 w 557609"/>
                    <a:gd name="connsiteY175" fmla="*/ 84373 h 454932"/>
                    <a:gd name="connsiteX176" fmla="*/ 160502 w 557609"/>
                    <a:gd name="connsiteY176" fmla="*/ 78509 h 454932"/>
                    <a:gd name="connsiteX177" fmla="*/ 162803 w 557609"/>
                    <a:gd name="connsiteY177" fmla="*/ 72858 h 454932"/>
                    <a:gd name="connsiteX178" fmla="*/ 165732 w 557609"/>
                    <a:gd name="connsiteY178" fmla="*/ 67413 h 454932"/>
                    <a:gd name="connsiteX179" fmla="*/ 168868 w 557609"/>
                    <a:gd name="connsiteY179" fmla="*/ 61972 h 454932"/>
                    <a:gd name="connsiteX180" fmla="*/ 172217 w 557609"/>
                    <a:gd name="connsiteY180" fmla="*/ 56528 h 454932"/>
                    <a:gd name="connsiteX181" fmla="*/ 175563 w 557609"/>
                    <a:gd name="connsiteY181" fmla="*/ 51711 h 454932"/>
                    <a:gd name="connsiteX182" fmla="*/ 179538 w 557609"/>
                    <a:gd name="connsiteY182" fmla="*/ 46897 h 454932"/>
                    <a:gd name="connsiteX183" fmla="*/ 183512 w 557609"/>
                    <a:gd name="connsiteY183" fmla="*/ 42291 h 454932"/>
                    <a:gd name="connsiteX184" fmla="*/ 187906 w 557609"/>
                    <a:gd name="connsiteY184" fmla="*/ 37684 h 454932"/>
                    <a:gd name="connsiteX185" fmla="*/ 192508 w 557609"/>
                    <a:gd name="connsiteY185" fmla="*/ 33498 h 454932"/>
                    <a:gd name="connsiteX186" fmla="*/ 196901 w 557609"/>
                    <a:gd name="connsiteY186" fmla="*/ 29309 h 454932"/>
                    <a:gd name="connsiteX187" fmla="*/ 201923 w 557609"/>
                    <a:gd name="connsiteY187" fmla="*/ 25751 h 454932"/>
                    <a:gd name="connsiteX188" fmla="*/ 206942 w 557609"/>
                    <a:gd name="connsiteY188" fmla="*/ 21982 h 454932"/>
                    <a:gd name="connsiteX189" fmla="*/ 212172 w 557609"/>
                    <a:gd name="connsiteY189" fmla="*/ 18633 h 454932"/>
                    <a:gd name="connsiteX190" fmla="*/ 217402 w 557609"/>
                    <a:gd name="connsiteY190" fmla="*/ 15493 h 454932"/>
                    <a:gd name="connsiteX191" fmla="*/ 223050 w 557609"/>
                    <a:gd name="connsiteY191" fmla="*/ 12769 h 454932"/>
                    <a:gd name="connsiteX192" fmla="*/ 228699 w 557609"/>
                    <a:gd name="connsiteY192" fmla="*/ 10258 h 454932"/>
                    <a:gd name="connsiteX193" fmla="*/ 234347 w 557609"/>
                    <a:gd name="connsiteY193" fmla="*/ 7745 h 454932"/>
                    <a:gd name="connsiteX194" fmla="*/ 240412 w 557609"/>
                    <a:gd name="connsiteY194" fmla="*/ 5652 h 454932"/>
                    <a:gd name="connsiteX195" fmla="*/ 246480 w 557609"/>
                    <a:gd name="connsiteY195" fmla="*/ 4187 h 454932"/>
                    <a:gd name="connsiteX196" fmla="*/ 252755 w 557609"/>
                    <a:gd name="connsiteY196" fmla="*/ 2511 h 454932"/>
                    <a:gd name="connsiteX197" fmla="*/ 259031 w 557609"/>
                    <a:gd name="connsiteY197" fmla="*/ 1466 h 454932"/>
                    <a:gd name="connsiteX198" fmla="*/ 265726 w 557609"/>
                    <a:gd name="connsiteY198" fmla="*/ 628 h 454932"/>
                    <a:gd name="connsiteX199" fmla="*/ 272211 w 557609"/>
                    <a:gd name="connsiteY199" fmla="*/ 208 h 4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7609" h="454932">
                      <a:moveTo>
                        <a:pt x="186423" y="281308"/>
                      </a:moveTo>
                      <a:lnTo>
                        <a:pt x="248638" y="403095"/>
                      </a:lnTo>
                      <a:lnTo>
                        <a:pt x="258238" y="323777"/>
                      </a:lnTo>
                      <a:lnTo>
                        <a:pt x="242792" y="311286"/>
                      </a:lnTo>
                      <a:lnTo>
                        <a:pt x="314399" y="311286"/>
                      </a:lnTo>
                      <a:lnTo>
                        <a:pt x="298948" y="323777"/>
                      </a:lnTo>
                      <a:lnTo>
                        <a:pt x="308762" y="403095"/>
                      </a:lnTo>
                      <a:lnTo>
                        <a:pt x="371182" y="281308"/>
                      </a:lnTo>
                      <a:lnTo>
                        <a:pt x="381409" y="282765"/>
                      </a:lnTo>
                      <a:lnTo>
                        <a:pt x="391432" y="284431"/>
                      </a:lnTo>
                      <a:lnTo>
                        <a:pt x="401032" y="286304"/>
                      </a:lnTo>
                      <a:lnTo>
                        <a:pt x="410428" y="288386"/>
                      </a:lnTo>
                      <a:lnTo>
                        <a:pt x="419615" y="290675"/>
                      </a:lnTo>
                      <a:lnTo>
                        <a:pt x="428801" y="292966"/>
                      </a:lnTo>
                      <a:lnTo>
                        <a:pt x="437361" y="295880"/>
                      </a:lnTo>
                      <a:lnTo>
                        <a:pt x="446124" y="298795"/>
                      </a:lnTo>
                      <a:lnTo>
                        <a:pt x="454479" y="301918"/>
                      </a:lnTo>
                      <a:lnTo>
                        <a:pt x="462620" y="305248"/>
                      </a:lnTo>
                      <a:lnTo>
                        <a:pt x="470343" y="308996"/>
                      </a:lnTo>
                      <a:lnTo>
                        <a:pt x="477648" y="312951"/>
                      </a:lnTo>
                      <a:lnTo>
                        <a:pt x="485166" y="317116"/>
                      </a:lnTo>
                      <a:lnTo>
                        <a:pt x="492053" y="321487"/>
                      </a:lnTo>
                      <a:lnTo>
                        <a:pt x="498735" y="326276"/>
                      </a:lnTo>
                      <a:lnTo>
                        <a:pt x="504999" y="331480"/>
                      </a:lnTo>
                      <a:lnTo>
                        <a:pt x="511053" y="336684"/>
                      </a:lnTo>
                      <a:lnTo>
                        <a:pt x="516690" y="342097"/>
                      </a:lnTo>
                      <a:lnTo>
                        <a:pt x="521908" y="348135"/>
                      </a:lnTo>
                      <a:lnTo>
                        <a:pt x="527336" y="354380"/>
                      </a:lnTo>
                      <a:lnTo>
                        <a:pt x="531927" y="360834"/>
                      </a:lnTo>
                      <a:lnTo>
                        <a:pt x="536104" y="367704"/>
                      </a:lnTo>
                      <a:lnTo>
                        <a:pt x="540072" y="374782"/>
                      </a:lnTo>
                      <a:lnTo>
                        <a:pt x="543827" y="382277"/>
                      </a:lnTo>
                      <a:lnTo>
                        <a:pt x="546959" y="390187"/>
                      </a:lnTo>
                      <a:lnTo>
                        <a:pt x="549463" y="398307"/>
                      </a:lnTo>
                      <a:lnTo>
                        <a:pt x="551763" y="406842"/>
                      </a:lnTo>
                      <a:lnTo>
                        <a:pt x="553850" y="415794"/>
                      </a:lnTo>
                      <a:lnTo>
                        <a:pt x="555518" y="424954"/>
                      </a:lnTo>
                      <a:lnTo>
                        <a:pt x="556564" y="434531"/>
                      </a:lnTo>
                      <a:lnTo>
                        <a:pt x="557400" y="444523"/>
                      </a:lnTo>
                      <a:lnTo>
                        <a:pt x="557609" y="454932"/>
                      </a:lnTo>
                      <a:lnTo>
                        <a:pt x="0" y="454932"/>
                      </a:lnTo>
                      <a:lnTo>
                        <a:pt x="204" y="444523"/>
                      </a:lnTo>
                      <a:lnTo>
                        <a:pt x="1041" y="434531"/>
                      </a:lnTo>
                      <a:lnTo>
                        <a:pt x="2086" y="424954"/>
                      </a:lnTo>
                      <a:lnTo>
                        <a:pt x="3545" y="415794"/>
                      </a:lnTo>
                      <a:lnTo>
                        <a:pt x="5427" y="406842"/>
                      </a:lnTo>
                      <a:lnTo>
                        <a:pt x="7723" y="398307"/>
                      </a:lnTo>
                      <a:lnTo>
                        <a:pt x="10646" y="390187"/>
                      </a:lnTo>
                      <a:lnTo>
                        <a:pt x="13778" y="382277"/>
                      </a:lnTo>
                      <a:lnTo>
                        <a:pt x="17532" y="374782"/>
                      </a:lnTo>
                      <a:lnTo>
                        <a:pt x="21291" y="367704"/>
                      </a:lnTo>
                      <a:lnTo>
                        <a:pt x="25469" y="360834"/>
                      </a:lnTo>
                      <a:lnTo>
                        <a:pt x="30269" y="354380"/>
                      </a:lnTo>
                      <a:lnTo>
                        <a:pt x="35278" y="348135"/>
                      </a:lnTo>
                      <a:lnTo>
                        <a:pt x="40705" y="342097"/>
                      </a:lnTo>
                      <a:lnTo>
                        <a:pt x="46342" y="336684"/>
                      </a:lnTo>
                      <a:lnTo>
                        <a:pt x="52606" y="331480"/>
                      </a:lnTo>
                      <a:lnTo>
                        <a:pt x="58870" y="326484"/>
                      </a:lnTo>
                      <a:lnTo>
                        <a:pt x="65342" y="321487"/>
                      </a:lnTo>
                      <a:lnTo>
                        <a:pt x="72438" y="317116"/>
                      </a:lnTo>
                      <a:lnTo>
                        <a:pt x="79538" y="312951"/>
                      </a:lnTo>
                      <a:lnTo>
                        <a:pt x="87052" y="308996"/>
                      </a:lnTo>
                      <a:lnTo>
                        <a:pt x="94984" y="305248"/>
                      </a:lnTo>
                      <a:lnTo>
                        <a:pt x="103125" y="301918"/>
                      </a:lnTo>
                      <a:lnTo>
                        <a:pt x="111480" y="298795"/>
                      </a:lnTo>
                      <a:lnTo>
                        <a:pt x="119830" y="295880"/>
                      </a:lnTo>
                      <a:lnTo>
                        <a:pt x="128803" y="292966"/>
                      </a:lnTo>
                      <a:lnTo>
                        <a:pt x="137780" y="290675"/>
                      </a:lnTo>
                      <a:lnTo>
                        <a:pt x="146967" y="288386"/>
                      </a:lnTo>
                      <a:lnTo>
                        <a:pt x="156572" y="286304"/>
                      </a:lnTo>
                      <a:lnTo>
                        <a:pt x="166172" y="284431"/>
                      </a:lnTo>
                      <a:lnTo>
                        <a:pt x="176195" y="282765"/>
                      </a:lnTo>
                      <a:close/>
                      <a:moveTo>
                        <a:pt x="278697" y="0"/>
                      </a:moveTo>
                      <a:lnTo>
                        <a:pt x="285390" y="208"/>
                      </a:lnTo>
                      <a:lnTo>
                        <a:pt x="291875" y="628"/>
                      </a:lnTo>
                      <a:lnTo>
                        <a:pt x="298150" y="1466"/>
                      </a:lnTo>
                      <a:lnTo>
                        <a:pt x="304636" y="2511"/>
                      </a:lnTo>
                      <a:lnTo>
                        <a:pt x="310703" y="4187"/>
                      </a:lnTo>
                      <a:lnTo>
                        <a:pt x="316769" y="5652"/>
                      </a:lnTo>
                      <a:lnTo>
                        <a:pt x="322836" y="7745"/>
                      </a:lnTo>
                      <a:lnTo>
                        <a:pt x="328694" y="10258"/>
                      </a:lnTo>
                      <a:lnTo>
                        <a:pt x="334341" y="12769"/>
                      </a:lnTo>
                      <a:lnTo>
                        <a:pt x="339781" y="15493"/>
                      </a:lnTo>
                      <a:lnTo>
                        <a:pt x="345429" y="18633"/>
                      </a:lnTo>
                      <a:lnTo>
                        <a:pt x="350659" y="21982"/>
                      </a:lnTo>
                      <a:lnTo>
                        <a:pt x="355678" y="25751"/>
                      </a:lnTo>
                      <a:lnTo>
                        <a:pt x="360281" y="29309"/>
                      </a:lnTo>
                      <a:lnTo>
                        <a:pt x="365093" y="33498"/>
                      </a:lnTo>
                      <a:lnTo>
                        <a:pt x="369487" y="37684"/>
                      </a:lnTo>
                      <a:lnTo>
                        <a:pt x="373669" y="42291"/>
                      </a:lnTo>
                      <a:lnTo>
                        <a:pt x="377853" y="46897"/>
                      </a:lnTo>
                      <a:lnTo>
                        <a:pt x="381620" y="51711"/>
                      </a:lnTo>
                      <a:lnTo>
                        <a:pt x="385176" y="56528"/>
                      </a:lnTo>
                      <a:lnTo>
                        <a:pt x="388733" y="61972"/>
                      </a:lnTo>
                      <a:lnTo>
                        <a:pt x="391659" y="67413"/>
                      </a:lnTo>
                      <a:lnTo>
                        <a:pt x="394380" y="72858"/>
                      </a:lnTo>
                      <a:lnTo>
                        <a:pt x="397099" y="78509"/>
                      </a:lnTo>
                      <a:lnTo>
                        <a:pt x="399400" y="84373"/>
                      </a:lnTo>
                      <a:lnTo>
                        <a:pt x="401493" y="90235"/>
                      </a:lnTo>
                      <a:lnTo>
                        <a:pt x="403167" y="96515"/>
                      </a:lnTo>
                      <a:lnTo>
                        <a:pt x="404630" y="102587"/>
                      </a:lnTo>
                      <a:lnTo>
                        <a:pt x="405676" y="109078"/>
                      </a:lnTo>
                      <a:lnTo>
                        <a:pt x="406513" y="115358"/>
                      </a:lnTo>
                      <a:lnTo>
                        <a:pt x="407141" y="122058"/>
                      </a:lnTo>
                      <a:lnTo>
                        <a:pt x="407351" y="128547"/>
                      </a:lnTo>
                      <a:lnTo>
                        <a:pt x="407141" y="135039"/>
                      </a:lnTo>
                      <a:lnTo>
                        <a:pt x="406513" y="141738"/>
                      </a:lnTo>
                      <a:lnTo>
                        <a:pt x="405676" y="148228"/>
                      </a:lnTo>
                      <a:lnTo>
                        <a:pt x="404630" y="154510"/>
                      </a:lnTo>
                      <a:lnTo>
                        <a:pt x="403167" y="160789"/>
                      </a:lnTo>
                      <a:lnTo>
                        <a:pt x="401493" y="166861"/>
                      </a:lnTo>
                      <a:lnTo>
                        <a:pt x="399400" y="172933"/>
                      </a:lnTo>
                      <a:lnTo>
                        <a:pt x="397099" y="178587"/>
                      </a:lnTo>
                      <a:lnTo>
                        <a:pt x="394380" y="184239"/>
                      </a:lnTo>
                      <a:lnTo>
                        <a:pt x="391659" y="189891"/>
                      </a:lnTo>
                      <a:lnTo>
                        <a:pt x="388733" y="195125"/>
                      </a:lnTo>
                      <a:lnTo>
                        <a:pt x="385176" y="200569"/>
                      </a:lnTo>
                      <a:lnTo>
                        <a:pt x="381620" y="205385"/>
                      </a:lnTo>
                      <a:lnTo>
                        <a:pt x="377853" y="210409"/>
                      </a:lnTo>
                      <a:lnTo>
                        <a:pt x="373669" y="215016"/>
                      </a:lnTo>
                      <a:lnTo>
                        <a:pt x="369487" y="219412"/>
                      </a:lnTo>
                      <a:lnTo>
                        <a:pt x="365093" y="223808"/>
                      </a:lnTo>
                      <a:lnTo>
                        <a:pt x="360281" y="227787"/>
                      </a:lnTo>
                      <a:lnTo>
                        <a:pt x="355678" y="231763"/>
                      </a:lnTo>
                      <a:lnTo>
                        <a:pt x="350659" y="235114"/>
                      </a:lnTo>
                      <a:lnTo>
                        <a:pt x="345429" y="238463"/>
                      </a:lnTo>
                      <a:lnTo>
                        <a:pt x="339781" y="241604"/>
                      </a:lnTo>
                      <a:lnTo>
                        <a:pt x="334341" y="244535"/>
                      </a:lnTo>
                      <a:lnTo>
                        <a:pt x="328694" y="246838"/>
                      </a:lnTo>
                      <a:lnTo>
                        <a:pt x="322836" y="249351"/>
                      </a:lnTo>
                      <a:lnTo>
                        <a:pt x="316769" y="251444"/>
                      </a:lnTo>
                      <a:lnTo>
                        <a:pt x="310703" y="252910"/>
                      </a:lnTo>
                      <a:lnTo>
                        <a:pt x="304636" y="254585"/>
                      </a:lnTo>
                      <a:lnTo>
                        <a:pt x="298150" y="255631"/>
                      </a:lnTo>
                      <a:lnTo>
                        <a:pt x="291875" y="256468"/>
                      </a:lnTo>
                      <a:lnTo>
                        <a:pt x="285390" y="256888"/>
                      </a:lnTo>
                      <a:lnTo>
                        <a:pt x="278697" y="257096"/>
                      </a:lnTo>
                      <a:lnTo>
                        <a:pt x="272211" y="256888"/>
                      </a:lnTo>
                      <a:lnTo>
                        <a:pt x="265726" y="256468"/>
                      </a:lnTo>
                      <a:lnTo>
                        <a:pt x="259031" y="255631"/>
                      </a:lnTo>
                      <a:lnTo>
                        <a:pt x="252755" y="254585"/>
                      </a:lnTo>
                      <a:lnTo>
                        <a:pt x="246480" y="252910"/>
                      </a:lnTo>
                      <a:lnTo>
                        <a:pt x="240412" y="251444"/>
                      </a:lnTo>
                      <a:lnTo>
                        <a:pt x="234347" y="249351"/>
                      </a:lnTo>
                      <a:lnTo>
                        <a:pt x="228699" y="246838"/>
                      </a:lnTo>
                      <a:lnTo>
                        <a:pt x="223050" y="244535"/>
                      </a:lnTo>
                      <a:lnTo>
                        <a:pt x="217402" y="241604"/>
                      </a:lnTo>
                      <a:lnTo>
                        <a:pt x="212172" y="238463"/>
                      </a:lnTo>
                      <a:lnTo>
                        <a:pt x="206942" y="235114"/>
                      </a:lnTo>
                      <a:lnTo>
                        <a:pt x="201923" y="231763"/>
                      </a:lnTo>
                      <a:lnTo>
                        <a:pt x="196901" y="227787"/>
                      </a:lnTo>
                      <a:lnTo>
                        <a:pt x="192508" y="223808"/>
                      </a:lnTo>
                      <a:lnTo>
                        <a:pt x="187906" y="219412"/>
                      </a:lnTo>
                      <a:lnTo>
                        <a:pt x="183512" y="215016"/>
                      </a:lnTo>
                      <a:lnTo>
                        <a:pt x="179538" y="210409"/>
                      </a:lnTo>
                      <a:lnTo>
                        <a:pt x="175563" y="205385"/>
                      </a:lnTo>
                      <a:lnTo>
                        <a:pt x="172217" y="200569"/>
                      </a:lnTo>
                      <a:lnTo>
                        <a:pt x="168868" y="195125"/>
                      </a:lnTo>
                      <a:lnTo>
                        <a:pt x="165732" y="189891"/>
                      </a:lnTo>
                      <a:lnTo>
                        <a:pt x="162803" y="184239"/>
                      </a:lnTo>
                      <a:lnTo>
                        <a:pt x="160502" y="178587"/>
                      </a:lnTo>
                      <a:lnTo>
                        <a:pt x="157991" y="172933"/>
                      </a:lnTo>
                      <a:lnTo>
                        <a:pt x="155900" y="166861"/>
                      </a:lnTo>
                      <a:lnTo>
                        <a:pt x="154434" y="160789"/>
                      </a:lnTo>
                      <a:lnTo>
                        <a:pt x="152761" y="154510"/>
                      </a:lnTo>
                      <a:lnTo>
                        <a:pt x="151715" y="148228"/>
                      </a:lnTo>
                      <a:lnTo>
                        <a:pt x="150878" y="141738"/>
                      </a:lnTo>
                      <a:lnTo>
                        <a:pt x="150460" y="135039"/>
                      </a:lnTo>
                      <a:lnTo>
                        <a:pt x="150252" y="128547"/>
                      </a:lnTo>
                      <a:lnTo>
                        <a:pt x="150460" y="122058"/>
                      </a:lnTo>
                      <a:lnTo>
                        <a:pt x="150878" y="115358"/>
                      </a:lnTo>
                      <a:lnTo>
                        <a:pt x="151715" y="109078"/>
                      </a:lnTo>
                      <a:lnTo>
                        <a:pt x="152761" y="102587"/>
                      </a:lnTo>
                      <a:lnTo>
                        <a:pt x="154434" y="96515"/>
                      </a:lnTo>
                      <a:lnTo>
                        <a:pt x="155900" y="90235"/>
                      </a:lnTo>
                      <a:lnTo>
                        <a:pt x="157991" y="84373"/>
                      </a:lnTo>
                      <a:lnTo>
                        <a:pt x="160502" y="78509"/>
                      </a:lnTo>
                      <a:lnTo>
                        <a:pt x="162803" y="72858"/>
                      </a:lnTo>
                      <a:lnTo>
                        <a:pt x="165732" y="67413"/>
                      </a:lnTo>
                      <a:lnTo>
                        <a:pt x="168868" y="61972"/>
                      </a:lnTo>
                      <a:lnTo>
                        <a:pt x="172217" y="56528"/>
                      </a:lnTo>
                      <a:lnTo>
                        <a:pt x="175563" y="51711"/>
                      </a:lnTo>
                      <a:lnTo>
                        <a:pt x="179538" y="46897"/>
                      </a:lnTo>
                      <a:lnTo>
                        <a:pt x="183512" y="42291"/>
                      </a:lnTo>
                      <a:lnTo>
                        <a:pt x="187906" y="37684"/>
                      </a:lnTo>
                      <a:lnTo>
                        <a:pt x="192508" y="33498"/>
                      </a:lnTo>
                      <a:lnTo>
                        <a:pt x="196901" y="29309"/>
                      </a:lnTo>
                      <a:lnTo>
                        <a:pt x="201923" y="25751"/>
                      </a:lnTo>
                      <a:lnTo>
                        <a:pt x="206942" y="21982"/>
                      </a:lnTo>
                      <a:lnTo>
                        <a:pt x="212172" y="18633"/>
                      </a:lnTo>
                      <a:lnTo>
                        <a:pt x="217402" y="15493"/>
                      </a:lnTo>
                      <a:lnTo>
                        <a:pt x="223050" y="12769"/>
                      </a:lnTo>
                      <a:lnTo>
                        <a:pt x="228699" y="10258"/>
                      </a:lnTo>
                      <a:lnTo>
                        <a:pt x="234347" y="7745"/>
                      </a:lnTo>
                      <a:lnTo>
                        <a:pt x="240412" y="5652"/>
                      </a:lnTo>
                      <a:lnTo>
                        <a:pt x="246480" y="4187"/>
                      </a:lnTo>
                      <a:lnTo>
                        <a:pt x="252755" y="2511"/>
                      </a:lnTo>
                      <a:lnTo>
                        <a:pt x="259031" y="1466"/>
                      </a:lnTo>
                      <a:lnTo>
                        <a:pt x="265726" y="628"/>
                      </a:lnTo>
                      <a:lnTo>
                        <a:pt x="272211" y="208"/>
                      </a:lnTo>
                      <a:close/>
                    </a:path>
                  </a:pathLst>
                </a:custGeom>
                <a:solidFill>
                  <a:schemeClr val="tx1">
                    <a:lumMod val="50000"/>
                    <a:lumOff val="50000"/>
                  </a:schemeClr>
                </a:solidFill>
                <a:ln>
                  <a:noFill/>
                </a:ln>
              </p:spPr>
              <p:txBody>
                <a:bodyPr wrap="square" anchor="ctr">
                  <a:noAutofit/>
                </a:bodyPr>
                <a:lstStyle/>
                <a:p>
                  <a:pPr algn="ctr"/>
                </a:p>
              </p:txBody>
            </p:sp>
            <p:sp>
              <p:nvSpPr>
                <p:cNvPr id="13" name="îṥļiḑe"/>
                <p:cNvSpPr/>
                <p:nvPr/>
              </p:nvSpPr>
              <p:spPr>
                <a:xfrm>
                  <a:off x="2725984" y="4814008"/>
                  <a:ext cx="557609" cy="454932"/>
                </a:xfrm>
                <a:custGeom>
                  <a:avLst/>
                  <a:gdLst>
                    <a:gd name="connsiteX0" fmla="*/ 186423 w 557609"/>
                    <a:gd name="connsiteY0" fmla="*/ 281308 h 454932"/>
                    <a:gd name="connsiteX1" fmla="*/ 248638 w 557609"/>
                    <a:gd name="connsiteY1" fmla="*/ 403095 h 454932"/>
                    <a:gd name="connsiteX2" fmla="*/ 258238 w 557609"/>
                    <a:gd name="connsiteY2" fmla="*/ 323777 h 454932"/>
                    <a:gd name="connsiteX3" fmla="*/ 242792 w 557609"/>
                    <a:gd name="connsiteY3" fmla="*/ 311286 h 454932"/>
                    <a:gd name="connsiteX4" fmla="*/ 314399 w 557609"/>
                    <a:gd name="connsiteY4" fmla="*/ 311286 h 454932"/>
                    <a:gd name="connsiteX5" fmla="*/ 298948 w 557609"/>
                    <a:gd name="connsiteY5" fmla="*/ 323777 h 454932"/>
                    <a:gd name="connsiteX6" fmla="*/ 308762 w 557609"/>
                    <a:gd name="connsiteY6" fmla="*/ 403095 h 454932"/>
                    <a:gd name="connsiteX7" fmla="*/ 371182 w 557609"/>
                    <a:gd name="connsiteY7" fmla="*/ 281308 h 454932"/>
                    <a:gd name="connsiteX8" fmla="*/ 381409 w 557609"/>
                    <a:gd name="connsiteY8" fmla="*/ 282765 h 454932"/>
                    <a:gd name="connsiteX9" fmla="*/ 391432 w 557609"/>
                    <a:gd name="connsiteY9" fmla="*/ 284431 h 454932"/>
                    <a:gd name="connsiteX10" fmla="*/ 401033 w 557609"/>
                    <a:gd name="connsiteY10" fmla="*/ 286304 h 454932"/>
                    <a:gd name="connsiteX11" fmla="*/ 410428 w 557609"/>
                    <a:gd name="connsiteY11" fmla="*/ 288386 h 454932"/>
                    <a:gd name="connsiteX12" fmla="*/ 419615 w 557609"/>
                    <a:gd name="connsiteY12" fmla="*/ 290675 h 454932"/>
                    <a:gd name="connsiteX13" fmla="*/ 428801 w 557609"/>
                    <a:gd name="connsiteY13" fmla="*/ 292966 h 454932"/>
                    <a:gd name="connsiteX14" fmla="*/ 437361 w 557609"/>
                    <a:gd name="connsiteY14" fmla="*/ 295880 h 454932"/>
                    <a:gd name="connsiteX15" fmla="*/ 446125 w 557609"/>
                    <a:gd name="connsiteY15" fmla="*/ 298795 h 454932"/>
                    <a:gd name="connsiteX16" fmla="*/ 454479 w 557609"/>
                    <a:gd name="connsiteY16" fmla="*/ 301918 h 454932"/>
                    <a:gd name="connsiteX17" fmla="*/ 462620 w 557609"/>
                    <a:gd name="connsiteY17" fmla="*/ 305248 h 454932"/>
                    <a:gd name="connsiteX18" fmla="*/ 470343 w 557609"/>
                    <a:gd name="connsiteY18" fmla="*/ 308996 h 454932"/>
                    <a:gd name="connsiteX19" fmla="*/ 477648 w 557609"/>
                    <a:gd name="connsiteY19" fmla="*/ 312951 h 454932"/>
                    <a:gd name="connsiteX20" fmla="*/ 485166 w 557609"/>
                    <a:gd name="connsiteY20" fmla="*/ 317116 h 454932"/>
                    <a:gd name="connsiteX21" fmla="*/ 492053 w 557609"/>
                    <a:gd name="connsiteY21" fmla="*/ 321487 h 454932"/>
                    <a:gd name="connsiteX22" fmla="*/ 498735 w 557609"/>
                    <a:gd name="connsiteY22" fmla="*/ 326276 h 454932"/>
                    <a:gd name="connsiteX23" fmla="*/ 504999 w 557609"/>
                    <a:gd name="connsiteY23" fmla="*/ 331480 h 454932"/>
                    <a:gd name="connsiteX24" fmla="*/ 511053 w 557609"/>
                    <a:gd name="connsiteY24" fmla="*/ 336684 h 454932"/>
                    <a:gd name="connsiteX25" fmla="*/ 516690 w 557609"/>
                    <a:gd name="connsiteY25" fmla="*/ 342097 h 454932"/>
                    <a:gd name="connsiteX26" fmla="*/ 521908 w 557609"/>
                    <a:gd name="connsiteY26" fmla="*/ 348135 h 454932"/>
                    <a:gd name="connsiteX27" fmla="*/ 527336 w 557609"/>
                    <a:gd name="connsiteY27" fmla="*/ 354380 h 454932"/>
                    <a:gd name="connsiteX28" fmla="*/ 531927 w 557609"/>
                    <a:gd name="connsiteY28" fmla="*/ 360834 h 454932"/>
                    <a:gd name="connsiteX29" fmla="*/ 536104 w 557609"/>
                    <a:gd name="connsiteY29" fmla="*/ 367704 h 454932"/>
                    <a:gd name="connsiteX30" fmla="*/ 540072 w 557609"/>
                    <a:gd name="connsiteY30" fmla="*/ 374782 h 454932"/>
                    <a:gd name="connsiteX31" fmla="*/ 543827 w 557609"/>
                    <a:gd name="connsiteY31" fmla="*/ 382277 h 454932"/>
                    <a:gd name="connsiteX32" fmla="*/ 546959 w 557609"/>
                    <a:gd name="connsiteY32" fmla="*/ 390187 h 454932"/>
                    <a:gd name="connsiteX33" fmla="*/ 549463 w 557609"/>
                    <a:gd name="connsiteY33" fmla="*/ 398307 h 454932"/>
                    <a:gd name="connsiteX34" fmla="*/ 551764 w 557609"/>
                    <a:gd name="connsiteY34" fmla="*/ 406842 h 454932"/>
                    <a:gd name="connsiteX35" fmla="*/ 553850 w 557609"/>
                    <a:gd name="connsiteY35" fmla="*/ 415794 h 454932"/>
                    <a:gd name="connsiteX36" fmla="*/ 555518 w 557609"/>
                    <a:gd name="connsiteY36" fmla="*/ 424954 h 454932"/>
                    <a:gd name="connsiteX37" fmla="*/ 556564 w 557609"/>
                    <a:gd name="connsiteY37" fmla="*/ 434531 h 454932"/>
                    <a:gd name="connsiteX38" fmla="*/ 557400 w 557609"/>
                    <a:gd name="connsiteY38" fmla="*/ 444523 h 454932"/>
                    <a:gd name="connsiteX39" fmla="*/ 557609 w 557609"/>
                    <a:gd name="connsiteY39" fmla="*/ 454932 h 454932"/>
                    <a:gd name="connsiteX40" fmla="*/ 0 w 557609"/>
                    <a:gd name="connsiteY40" fmla="*/ 454932 h 454932"/>
                    <a:gd name="connsiteX41" fmla="*/ 204 w 557609"/>
                    <a:gd name="connsiteY41" fmla="*/ 444523 h 454932"/>
                    <a:gd name="connsiteX42" fmla="*/ 1041 w 557609"/>
                    <a:gd name="connsiteY42" fmla="*/ 434531 h 454932"/>
                    <a:gd name="connsiteX43" fmla="*/ 2086 w 557609"/>
                    <a:gd name="connsiteY43" fmla="*/ 424954 h 454932"/>
                    <a:gd name="connsiteX44" fmla="*/ 3545 w 557609"/>
                    <a:gd name="connsiteY44" fmla="*/ 415794 h 454932"/>
                    <a:gd name="connsiteX45" fmla="*/ 5427 w 557609"/>
                    <a:gd name="connsiteY45" fmla="*/ 406842 h 454932"/>
                    <a:gd name="connsiteX46" fmla="*/ 7723 w 557609"/>
                    <a:gd name="connsiteY46" fmla="*/ 398307 h 454932"/>
                    <a:gd name="connsiteX47" fmla="*/ 10646 w 557609"/>
                    <a:gd name="connsiteY47" fmla="*/ 390187 h 454932"/>
                    <a:gd name="connsiteX48" fmla="*/ 13777 w 557609"/>
                    <a:gd name="connsiteY48" fmla="*/ 382277 h 454932"/>
                    <a:gd name="connsiteX49" fmla="*/ 17532 w 557609"/>
                    <a:gd name="connsiteY49" fmla="*/ 374782 h 454932"/>
                    <a:gd name="connsiteX50" fmla="*/ 21291 w 557609"/>
                    <a:gd name="connsiteY50" fmla="*/ 367704 h 454932"/>
                    <a:gd name="connsiteX51" fmla="*/ 25469 w 557609"/>
                    <a:gd name="connsiteY51" fmla="*/ 360834 h 454932"/>
                    <a:gd name="connsiteX52" fmla="*/ 30269 w 557609"/>
                    <a:gd name="connsiteY52" fmla="*/ 354380 h 454932"/>
                    <a:gd name="connsiteX53" fmla="*/ 35278 w 557609"/>
                    <a:gd name="connsiteY53" fmla="*/ 348135 h 454932"/>
                    <a:gd name="connsiteX54" fmla="*/ 40705 w 557609"/>
                    <a:gd name="connsiteY54" fmla="*/ 342097 h 454932"/>
                    <a:gd name="connsiteX55" fmla="*/ 46342 w 557609"/>
                    <a:gd name="connsiteY55" fmla="*/ 336684 h 454932"/>
                    <a:gd name="connsiteX56" fmla="*/ 52606 w 557609"/>
                    <a:gd name="connsiteY56" fmla="*/ 331480 h 454932"/>
                    <a:gd name="connsiteX57" fmla="*/ 58869 w 557609"/>
                    <a:gd name="connsiteY57" fmla="*/ 326484 h 454932"/>
                    <a:gd name="connsiteX58" fmla="*/ 65342 w 557609"/>
                    <a:gd name="connsiteY58" fmla="*/ 321487 h 454932"/>
                    <a:gd name="connsiteX59" fmla="*/ 72438 w 557609"/>
                    <a:gd name="connsiteY59" fmla="*/ 317116 h 454932"/>
                    <a:gd name="connsiteX60" fmla="*/ 79538 w 557609"/>
                    <a:gd name="connsiteY60" fmla="*/ 312951 h 454932"/>
                    <a:gd name="connsiteX61" fmla="*/ 87052 w 557609"/>
                    <a:gd name="connsiteY61" fmla="*/ 308996 h 454932"/>
                    <a:gd name="connsiteX62" fmla="*/ 94984 w 557609"/>
                    <a:gd name="connsiteY62" fmla="*/ 305248 h 454932"/>
                    <a:gd name="connsiteX63" fmla="*/ 103125 w 557609"/>
                    <a:gd name="connsiteY63" fmla="*/ 301918 h 454932"/>
                    <a:gd name="connsiteX64" fmla="*/ 111480 w 557609"/>
                    <a:gd name="connsiteY64" fmla="*/ 298795 h 454932"/>
                    <a:gd name="connsiteX65" fmla="*/ 119830 w 557609"/>
                    <a:gd name="connsiteY65" fmla="*/ 295880 h 454932"/>
                    <a:gd name="connsiteX66" fmla="*/ 128803 w 557609"/>
                    <a:gd name="connsiteY66" fmla="*/ 292966 h 454932"/>
                    <a:gd name="connsiteX67" fmla="*/ 137780 w 557609"/>
                    <a:gd name="connsiteY67" fmla="*/ 290675 h 454932"/>
                    <a:gd name="connsiteX68" fmla="*/ 146967 w 557609"/>
                    <a:gd name="connsiteY68" fmla="*/ 288386 h 454932"/>
                    <a:gd name="connsiteX69" fmla="*/ 156572 w 557609"/>
                    <a:gd name="connsiteY69" fmla="*/ 286304 h 454932"/>
                    <a:gd name="connsiteX70" fmla="*/ 166172 w 557609"/>
                    <a:gd name="connsiteY70" fmla="*/ 284431 h 454932"/>
                    <a:gd name="connsiteX71" fmla="*/ 176195 w 557609"/>
                    <a:gd name="connsiteY71" fmla="*/ 282765 h 454932"/>
                    <a:gd name="connsiteX72" fmla="*/ 278697 w 557609"/>
                    <a:gd name="connsiteY72" fmla="*/ 0 h 454932"/>
                    <a:gd name="connsiteX73" fmla="*/ 285390 w 557609"/>
                    <a:gd name="connsiteY73" fmla="*/ 208 h 454932"/>
                    <a:gd name="connsiteX74" fmla="*/ 291875 w 557609"/>
                    <a:gd name="connsiteY74" fmla="*/ 628 h 454932"/>
                    <a:gd name="connsiteX75" fmla="*/ 298150 w 557609"/>
                    <a:gd name="connsiteY75" fmla="*/ 1466 h 454932"/>
                    <a:gd name="connsiteX76" fmla="*/ 304636 w 557609"/>
                    <a:gd name="connsiteY76" fmla="*/ 2511 h 454932"/>
                    <a:gd name="connsiteX77" fmla="*/ 310703 w 557609"/>
                    <a:gd name="connsiteY77" fmla="*/ 4187 h 454932"/>
                    <a:gd name="connsiteX78" fmla="*/ 316769 w 557609"/>
                    <a:gd name="connsiteY78" fmla="*/ 5652 h 454932"/>
                    <a:gd name="connsiteX79" fmla="*/ 322836 w 557609"/>
                    <a:gd name="connsiteY79" fmla="*/ 7745 h 454932"/>
                    <a:gd name="connsiteX80" fmla="*/ 328694 w 557609"/>
                    <a:gd name="connsiteY80" fmla="*/ 10258 h 454932"/>
                    <a:gd name="connsiteX81" fmla="*/ 334341 w 557609"/>
                    <a:gd name="connsiteY81" fmla="*/ 12769 h 454932"/>
                    <a:gd name="connsiteX82" fmla="*/ 339781 w 557609"/>
                    <a:gd name="connsiteY82" fmla="*/ 15493 h 454932"/>
                    <a:gd name="connsiteX83" fmla="*/ 345429 w 557609"/>
                    <a:gd name="connsiteY83" fmla="*/ 18633 h 454932"/>
                    <a:gd name="connsiteX84" fmla="*/ 350659 w 557609"/>
                    <a:gd name="connsiteY84" fmla="*/ 21982 h 454932"/>
                    <a:gd name="connsiteX85" fmla="*/ 355679 w 557609"/>
                    <a:gd name="connsiteY85" fmla="*/ 25751 h 454932"/>
                    <a:gd name="connsiteX86" fmla="*/ 360281 w 557609"/>
                    <a:gd name="connsiteY86" fmla="*/ 29309 h 454932"/>
                    <a:gd name="connsiteX87" fmla="*/ 365093 w 557609"/>
                    <a:gd name="connsiteY87" fmla="*/ 33498 h 454932"/>
                    <a:gd name="connsiteX88" fmla="*/ 369487 w 557609"/>
                    <a:gd name="connsiteY88" fmla="*/ 37684 h 454932"/>
                    <a:gd name="connsiteX89" fmla="*/ 373669 w 557609"/>
                    <a:gd name="connsiteY89" fmla="*/ 42291 h 454932"/>
                    <a:gd name="connsiteX90" fmla="*/ 377853 w 557609"/>
                    <a:gd name="connsiteY90" fmla="*/ 46897 h 454932"/>
                    <a:gd name="connsiteX91" fmla="*/ 381620 w 557609"/>
                    <a:gd name="connsiteY91" fmla="*/ 51711 h 454932"/>
                    <a:gd name="connsiteX92" fmla="*/ 385176 w 557609"/>
                    <a:gd name="connsiteY92" fmla="*/ 56528 h 454932"/>
                    <a:gd name="connsiteX93" fmla="*/ 388733 w 557609"/>
                    <a:gd name="connsiteY93" fmla="*/ 61972 h 454932"/>
                    <a:gd name="connsiteX94" fmla="*/ 391660 w 557609"/>
                    <a:gd name="connsiteY94" fmla="*/ 67413 h 454932"/>
                    <a:gd name="connsiteX95" fmla="*/ 394380 w 557609"/>
                    <a:gd name="connsiteY95" fmla="*/ 72858 h 454932"/>
                    <a:gd name="connsiteX96" fmla="*/ 397099 w 557609"/>
                    <a:gd name="connsiteY96" fmla="*/ 78509 h 454932"/>
                    <a:gd name="connsiteX97" fmla="*/ 399400 w 557609"/>
                    <a:gd name="connsiteY97" fmla="*/ 84373 h 454932"/>
                    <a:gd name="connsiteX98" fmla="*/ 401494 w 557609"/>
                    <a:gd name="connsiteY98" fmla="*/ 90235 h 454932"/>
                    <a:gd name="connsiteX99" fmla="*/ 403167 w 557609"/>
                    <a:gd name="connsiteY99" fmla="*/ 96515 h 454932"/>
                    <a:gd name="connsiteX100" fmla="*/ 404630 w 557609"/>
                    <a:gd name="connsiteY100" fmla="*/ 102587 h 454932"/>
                    <a:gd name="connsiteX101" fmla="*/ 405676 w 557609"/>
                    <a:gd name="connsiteY101" fmla="*/ 109078 h 454932"/>
                    <a:gd name="connsiteX102" fmla="*/ 406513 w 557609"/>
                    <a:gd name="connsiteY102" fmla="*/ 115358 h 454932"/>
                    <a:gd name="connsiteX103" fmla="*/ 407141 w 557609"/>
                    <a:gd name="connsiteY103" fmla="*/ 122058 h 454932"/>
                    <a:gd name="connsiteX104" fmla="*/ 407351 w 557609"/>
                    <a:gd name="connsiteY104" fmla="*/ 128547 h 454932"/>
                    <a:gd name="connsiteX105" fmla="*/ 407141 w 557609"/>
                    <a:gd name="connsiteY105" fmla="*/ 135039 h 454932"/>
                    <a:gd name="connsiteX106" fmla="*/ 406513 w 557609"/>
                    <a:gd name="connsiteY106" fmla="*/ 141738 h 454932"/>
                    <a:gd name="connsiteX107" fmla="*/ 405676 w 557609"/>
                    <a:gd name="connsiteY107" fmla="*/ 148228 h 454932"/>
                    <a:gd name="connsiteX108" fmla="*/ 404630 w 557609"/>
                    <a:gd name="connsiteY108" fmla="*/ 154510 h 454932"/>
                    <a:gd name="connsiteX109" fmla="*/ 403167 w 557609"/>
                    <a:gd name="connsiteY109" fmla="*/ 160789 h 454932"/>
                    <a:gd name="connsiteX110" fmla="*/ 401494 w 557609"/>
                    <a:gd name="connsiteY110" fmla="*/ 166861 h 454932"/>
                    <a:gd name="connsiteX111" fmla="*/ 399400 w 557609"/>
                    <a:gd name="connsiteY111" fmla="*/ 172933 h 454932"/>
                    <a:gd name="connsiteX112" fmla="*/ 397099 w 557609"/>
                    <a:gd name="connsiteY112" fmla="*/ 178587 h 454932"/>
                    <a:gd name="connsiteX113" fmla="*/ 394380 w 557609"/>
                    <a:gd name="connsiteY113" fmla="*/ 184239 h 454932"/>
                    <a:gd name="connsiteX114" fmla="*/ 391660 w 557609"/>
                    <a:gd name="connsiteY114" fmla="*/ 189891 h 454932"/>
                    <a:gd name="connsiteX115" fmla="*/ 388733 w 557609"/>
                    <a:gd name="connsiteY115" fmla="*/ 195125 h 454932"/>
                    <a:gd name="connsiteX116" fmla="*/ 385176 w 557609"/>
                    <a:gd name="connsiteY116" fmla="*/ 200569 h 454932"/>
                    <a:gd name="connsiteX117" fmla="*/ 381620 w 557609"/>
                    <a:gd name="connsiteY117" fmla="*/ 205385 h 454932"/>
                    <a:gd name="connsiteX118" fmla="*/ 377853 w 557609"/>
                    <a:gd name="connsiteY118" fmla="*/ 210409 h 454932"/>
                    <a:gd name="connsiteX119" fmla="*/ 373669 w 557609"/>
                    <a:gd name="connsiteY119" fmla="*/ 215016 h 454932"/>
                    <a:gd name="connsiteX120" fmla="*/ 369487 w 557609"/>
                    <a:gd name="connsiteY120" fmla="*/ 219412 h 454932"/>
                    <a:gd name="connsiteX121" fmla="*/ 365093 w 557609"/>
                    <a:gd name="connsiteY121" fmla="*/ 223808 h 454932"/>
                    <a:gd name="connsiteX122" fmla="*/ 360281 w 557609"/>
                    <a:gd name="connsiteY122" fmla="*/ 227787 h 454932"/>
                    <a:gd name="connsiteX123" fmla="*/ 355679 w 557609"/>
                    <a:gd name="connsiteY123" fmla="*/ 231763 h 454932"/>
                    <a:gd name="connsiteX124" fmla="*/ 350659 w 557609"/>
                    <a:gd name="connsiteY124" fmla="*/ 235114 h 454932"/>
                    <a:gd name="connsiteX125" fmla="*/ 345429 w 557609"/>
                    <a:gd name="connsiteY125" fmla="*/ 238463 h 454932"/>
                    <a:gd name="connsiteX126" fmla="*/ 339781 w 557609"/>
                    <a:gd name="connsiteY126" fmla="*/ 241604 h 454932"/>
                    <a:gd name="connsiteX127" fmla="*/ 334341 w 557609"/>
                    <a:gd name="connsiteY127" fmla="*/ 244535 h 454932"/>
                    <a:gd name="connsiteX128" fmla="*/ 328694 w 557609"/>
                    <a:gd name="connsiteY128" fmla="*/ 246838 h 454932"/>
                    <a:gd name="connsiteX129" fmla="*/ 322836 w 557609"/>
                    <a:gd name="connsiteY129" fmla="*/ 249351 h 454932"/>
                    <a:gd name="connsiteX130" fmla="*/ 316769 w 557609"/>
                    <a:gd name="connsiteY130" fmla="*/ 251444 h 454932"/>
                    <a:gd name="connsiteX131" fmla="*/ 310703 w 557609"/>
                    <a:gd name="connsiteY131" fmla="*/ 252910 h 454932"/>
                    <a:gd name="connsiteX132" fmla="*/ 304636 w 557609"/>
                    <a:gd name="connsiteY132" fmla="*/ 254585 h 454932"/>
                    <a:gd name="connsiteX133" fmla="*/ 298150 w 557609"/>
                    <a:gd name="connsiteY133" fmla="*/ 255631 h 454932"/>
                    <a:gd name="connsiteX134" fmla="*/ 291875 w 557609"/>
                    <a:gd name="connsiteY134" fmla="*/ 256468 h 454932"/>
                    <a:gd name="connsiteX135" fmla="*/ 285390 w 557609"/>
                    <a:gd name="connsiteY135" fmla="*/ 256888 h 454932"/>
                    <a:gd name="connsiteX136" fmla="*/ 278697 w 557609"/>
                    <a:gd name="connsiteY136" fmla="*/ 257096 h 454932"/>
                    <a:gd name="connsiteX137" fmla="*/ 272211 w 557609"/>
                    <a:gd name="connsiteY137" fmla="*/ 256888 h 454932"/>
                    <a:gd name="connsiteX138" fmla="*/ 265726 w 557609"/>
                    <a:gd name="connsiteY138" fmla="*/ 256468 h 454932"/>
                    <a:gd name="connsiteX139" fmla="*/ 259031 w 557609"/>
                    <a:gd name="connsiteY139" fmla="*/ 255631 h 454932"/>
                    <a:gd name="connsiteX140" fmla="*/ 252755 w 557609"/>
                    <a:gd name="connsiteY140" fmla="*/ 254585 h 454932"/>
                    <a:gd name="connsiteX141" fmla="*/ 246480 w 557609"/>
                    <a:gd name="connsiteY141" fmla="*/ 252910 h 454932"/>
                    <a:gd name="connsiteX142" fmla="*/ 240412 w 557609"/>
                    <a:gd name="connsiteY142" fmla="*/ 251444 h 454932"/>
                    <a:gd name="connsiteX143" fmla="*/ 234347 w 557609"/>
                    <a:gd name="connsiteY143" fmla="*/ 249351 h 454932"/>
                    <a:gd name="connsiteX144" fmla="*/ 228699 w 557609"/>
                    <a:gd name="connsiteY144" fmla="*/ 246838 h 454932"/>
                    <a:gd name="connsiteX145" fmla="*/ 223050 w 557609"/>
                    <a:gd name="connsiteY145" fmla="*/ 244535 h 454932"/>
                    <a:gd name="connsiteX146" fmla="*/ 217402 w 557609"/>
                    <a:gd name="connsiteY146" fmla="*/ 241604 h 454932"/>
                    <a:gd name="connsiteX147" fmla="*/ 212172 w 557609"/>
                    <a:gd name="connsiteY147" fmla="*/ 238463 h 454932"/>
                    <a:gd name="connsiteX148" fmla="*/ 206942 w 557609"/>
                    <a:gd name="connsiteY148" fmla="*/ 235114 h 454932"/>
                    <a:gd name="connsiteX149" fmla="*/ 201923 w 557609"/>
                    <a:gd name="connsiteY149" fmla="*/ 231763 h 454932"/>
                    <a:gd name="connsiteX150" fmla="*/ 196901 w 557609"/>
                    <a:gd name="connsiteY150" fmla="*/ 227787 h 454932"/>
                    <a:gd name="connsiteX151" fmla="*/ 192508 w 557609"/>
                    <a:gd name="connsiteY151" fmla="*/ 223808 h 454932"/>
                    <a:gd name="connsiteX152" fmla="*/ 187906 w 557609"/>
                    <a:gd name="connsiteY152" fmla="*/ 219412 h 454932"/>
                    <a:gd name="connsiteX153" fmla="*/ 183512 w 557609"/>
                    <a:gd name="connsiteY153" fmla="*/ 215016 h 454932"/>
                    <a:gd name="connsiteX154" fmla="*/ 179538 w 557609"/>
                    <a:gd name="connsiteY154" fmla="*/ 210409 h 454932"/>
                    <a:gd name="connsiteX155" fmla="*/ 175564 w 557609"/>
                    <a:gd name="connsiteY155" fmla="*/ 205385 h 454932"/>
                    <a:gd name="connsiteX156" fmla="*/ 172217 w 557609"/>
                    <a:gd name="connsiteY156" fmla="*/ 200569 h 454932"/>
                    <a:gd name="connsiteX157" fmla="*/ 168868 w 557609"/>
                    <a:gd name="connsiteY157" fmla="*/ 195125 h 454932"/>
                    <a:gd name="connsiteX158" fmla="*/ 165732 w 557609"/>
                    <a:gd name="connsiteY158" fmla="*/ 189891 h 454932"/>
                    <a:gd name="connsiteX159" fmla="*/ 162803 w 557609"/>
                    <a:gd name="connsiteY159" fmla="*/ 184239 h 454932"/>
                    <a:gd name="connsiteX160" fmla="*/ 160502 w 557609"/>
                    <a:gd name="connsiteY160" fmla="*/ 178587 h 454932"/>
                    <a:gd name="connsiteX161" fmla="*/ 157991 w 557609"/>
                    <a:gd name="connsiteY161" fmla="*/ 172933 h 454932"/>
                    <a:gd name="connsiteX162" fmla="*/ 155900 w 557609"/>
                    <a:gd name="connsiteY162" fmla="*/ 166861 h 454932"/>
                    <a:gd name="connsiteX163" fmla="*/ 154434 w 557609"/>
                    <a:gd name="connsiteY163" fmla="*/ 160789 h 454932"/>
                    <a:gd name="connsiteX164" fmla="*/ 152761 w 557609"/>
                    <a:gd name="connsiteY164" fmla="*/ 154510 h 454932"/>
                    <a:gd name="connsiteX165" fmla="*/ 151715 w 557609"/>
                    <a:gd name="connsiteY165" fmla="*/ 148228 h 454932"/>
                    <a:gd name="connsiteX166" fmla="*/ 150878 w 557609"/>
                    <a:gd name="connsiteY166" fmla="*/ 141738 h 454932"/>
                    <a:gd name="connsiteX167" fmla="*/ 150460 w 557609"/>
                    <a:gd name="connsiteY167" fmla="*/ 135039 h 454932"/>
                    <a:gd name="connsiteX168" fmla="*/ 150252 w 557609"/>
                    <a:gd name="connsiteY168" fmla="*/ 128547 h 454932"/>
                    <a:gd name="connsiteX169" fmla="*/ 150460 w 557609"/>
                    <a:gd name="connsiteY169" fmla="*/ 122058 h 454932"/>
                    <a:gd name="connsiteX170" fmla="*/ 150878 w 557609"/>
                    <a:gd name="connsiteY170" fmla="*/ 115358 h 454932"/>
                    <a:gd name="connsiteX171" fmla="*/ 151715 w 557609"/>
                    <a:gd name="connsiteY171" fmla="*/ 109078 h 454932"/>
                    <a:gd name="connsiteX172" fmla="*/ 152761 w 557609"/>
                    <a:gd name="connsiteY172" fmla="*/ 102587 h 454932"/>
                    <a:gd name="connsiteX173" fmla="*/ 154434 w 557609"/>
                    <a:gd name="connsiteY173" fmla="*/ 96515 h 454932"/>
                    <a:gd name="connsiteX174" fmla="*/ 155900 w 557609"/>
                    <a:gd name="connsiteY174" fmla="*/ 90235 h 454932"/>
                    <a:gd name="connsiteX175" fmla="*/ 157991 w 557609"/>
                    <a:gd name="connsiteY175" fmla="*/ 84373 h 454932"/>
                    <a:gd name="connsiteX176" fmla="*/ 160502 w 557609"/>
                    <a:gd name="connsiteY176" fmla="*/ 78509 h 454932"/>
                    <a:gd name="connsiteX177" fmla="*/ 162803 w 557609"/>
                    <a:gd name="connsiteY177" fmla="*/ 72858 h 454932"/>
                    <a:gd name="connsiteX178" fmla="*/ 165732 w 557609"/>
                    <a:gd name="connsiteY178" fmla="*/ 67413 h 454932"/>
                    <a:gd name="connsiteX179" fmla="*/ 168868 w 557609"/>
                    <a:gd name="connsiteY179" fmla="*/ 61972 h 454932"/>
                    <a:gd name="connsiteX180" fmla="*/ 172217 w 557609"/>
                    <a:gd name="connsiteY180" fmla="*/ 56528 h 454932"/>
                    <a:gd name="connsiteX181" fmla="*/ 175564 w 557609"/>
                    <a:gd name="connsiteY181" fmla="*/ 51711 h 454932"/>
                    <a:gd name="connsiteX182" fmla="*/ 179538 w 557609"/>
                    <a:gd name="connsiteY182" fmla="*/ 46897 h 454932"/>
                    <a:gd name="connsiteX183" fmla="*/ 183512 w 557609"/>
                    <a:gd name="connsiteY183" fmla="*/ 42291 h 454932"/>
                    <a:gd name="connsiteX184" fmla="*/ 187906 w 557609"/>
                    <a:gd name="connsiteY184" fmla="*/ 37684 h 454932"/>
                    <a:gd name="connsiteX185" fmla="*/ 192508 w 557609"/>
                    <a:gd name="connsiteY185" fmla="*/ 33498 h 454932"/>
                    <a:gd name="connsiteX186" fmla="*/ 196901 w 557609"/>
                    <a:gd name="connsiteY186" fmla="*/ 29309 h 454932"/>
                    <a:gd name="connsiteX187" fmla="*/ 201923 w 557609"/>
                    <a:gd name="connsiteY187" fmla="*/ 25751 h 454932"/>
                    <a:gd name="connsiteX188" fmla="*/ 206942 w 557609"/>
                    <a:gd name="connsiteY188" fmla="*/ 21982 h 454932"/>
                    <a:gd name="connsiteX189" fmla="*/ 212172 w 557609"/>
                    <a:gd name="connsiteY189" fmla="*/ 18633 h 454932"/>
                    <a:gd name="connsiteX190" fmla="*/ 217402 w 557609"/>
                    <a:gd name="connsiteY190" fmla="*/ 15493 h 454932"/>
                    <a:gd name="connsiteX191" fmla="*/ 223050 w 557609"/>
                    <a:gd name="connsiteY191" fmla="*/ 12769 h 454932"/>
                    <a:gd name="connsiteX192" fmla="*/ 228699 w 557609"/>
                    <a:gd name="connsiteY192" fmla="*/ 10258 h 454932"/>
                    <a:gd name="connsiteX193" fmla="*/ 234347 w 557609"/>
                    <a:gd name="connsiteY193" fmla="*/ 7745 h 454932"/>
                    <a:gd name="connsiteX194" fmla="*/ 240412 w 557609"/>
                    <a:gd name="connsiteY194" fmla="*/ 5652 h 454932"/>
                    <a:gd name="connsiteX195" fmla="*/ 246480 w 557609"/>
                    <a:gd name="connsiteY195" fmla="*/ 4187 h 454932"/>
                    <a:gd name="connsiteX196" fmla="*/ 252755 w 557609"/>
                    <a:gd name="connsiteY196" fmla="*/ 2511 h 454932"/>
                    <a:gd name="connsiteX197" fmla="*/ 259031 w 557609"/>
                    <a:gd name="connsiteY197" fmla="*/ 1466 h 454932"/>
                    <a:gd name="connsiteX198" fmla="*/ 265726 w 557609"/>
                    <a:gd name="connsiteY198" fmla="*/ 628 h 454932"/>
                    <a:gd name="connsiteX199" fmla="*/ 272211 w 557609"/>
                    <a:gd name="connsiteY199" fmla="*/ 208 h 4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57609" h="454932">
                      <a:moveTo>
                        <a:pt x="186423" y="281308"/>
                      </a:moveTo>
                      <a:lnTo>
                        <a:pt x="248638" y="403095"/>
                      </a:lnTo>
                      <a:lnTo>
                        <a:pt x="258238" y="323777"/>
                      </a:lnTo>
                      <a:lnTo>
                        <a:pt x="242792" y="311286"/>
                      </a:lnTo>
                      <a:lnTo>
                        <a:pt x="314399" y="311286"/>
                      </a:lnTo>
                      <a:lnTo>
                        <a:pt x="298948" y="323777"/>
                      </a:lnTo>
                      <a:lnTo>
                        <a:pt x="308762" y="403095"/>
                      </a:lnTo>
                      <a:lnTo>
                        <a:pt x="371182" y="281308"/>
                      </a:lnTo>
                      <a:lnTo>
                        <a:pt x="381409" y="282765"/>
                      </a:lnTo>
                      <a:lnTo>
                        <a:pt x="391432" y="284431"/>
                      </a:lnTo>
                      <a:lnTo>
                        <a:pt x="401033" y="286304"/>
                      </a:lnTo>
                      <a:lnTo>
                        <a:pt x="410428" y="288386"/>
                      </a:lnTo>
                      <a:lnTo>
                        <a:pt x="419615" y="290675"/>
                      </a:lnTo>
                      <a:lnTo>
                        <a:pt x="428801" y="292966"/>
                      </a:lnTo>
                      <a:lnTo>
                        <a:pt x="437361" y="295880"/>
                      </a:lnTo>
                      <a:lnTo>
                        <a:pt x="446125" y="298795"/>
                      </a:lnTo>
                      <a:lnTo>
                        <a:pt x="454479" y="301918"/>
                      </a:lnTo>
                      <a:lnTo>
                        <a:pt x="462620" y="305248"/>
                      </a:lnTo>
                      <a:lnTo>
                        <a:pt x="470343" y="308996"/>
                      </a:lnTo>
                      <a:lnTo>
                        <a:pt x="477648" y="312951"/>
                      </a:lnTo>
                      <a:lnTo>
                        <a:pt x="485166" y="317116"/>
                      </a:lnTo>
                      <a:lnTo>
                        <a:pt x="492053" y="321487"/>
                      </a:lnTo>
                      <a:lnTo>
                        <a:pt x="498735" y="326276"/>
                      </a:lnTo>
                      <a:lnTo>
                        <a:pt x="504999" y="331480"/>
                      </a:lnTo>
                      <a:lnTo>
                        <a:pt x="511053" y="336684"/>
                      </a:lnTo>
                      <a:lnTo>
                        <a:pt x="516690" y="342097"/>
                      </a:lnTo>
                      <a:lnTo>
                        <a:pt x="521908" y="348135"/>
                      </a:lnTo>
                      <a:lnTo>
                        <a:pt x="527336" y="354380"/>
                      </a:lnTo>
                      <a:lnTo>
                        <a:pt x="531927" y="360834"/>
                      </a:lnTo>
                      <a:lnTo>
                        <a:pt x="536104" y="367704"/>
                      </a:lnTo>
                      <a:lnTo>
                        <a:pt x="540072" y="374782"/>
                      </a:lnTo>
                      <a:lnTo>
                        <a:pt x="543827" y="382277"/>
                      </a:lnTo>
                      <a:lnTo>
                        <a:pt x="546959" y="390187"/>
                      </a:lnTo>
                      <a:lnTo>
                        <a:pt x="549463" y="398307"/>
                      </a:lnTo>
                      <a:lnTo>
                        <a:pt x="551764" y="406842"/>
                      </a:lnTo>
                      <a:lnTo>
                        <a:pt x="553850" y="415794"/>
                      </a:lnTo>
                      <a:lnTo>
                        <a:pt x="555518" y="424954"/>
                      </a:lnTo>
                      <a:lnTo>
                        <a:pt x="556564" y="434531"/>
                      </a:lnTo>
                      <a:lnTo>
                        <a:pt x="557400" y="444523"/>
                      </a:lnTo>
                      <a:lnTo>
                        <a:pt x="557609" y="454932"/>
                      </a:lnTo>
                      <a:lnTo>
                        <a:pt x="0" y="454932"/>
                      </a:lnTo>
                      <a:lnTo>
                        <a:pt x="204" y="444523"/>
                      </a:lnTo>
                      <a:lnTo>
                        <a:pt x="1041" y="434531"/>
                      </a:lnTo>
                      <a:lnTo>
                        <a:pt x="2086" y="424954"/>
                      </a:lnTo>
                      <a:lnTo>
                        <a:pt x="3545" y="415794"/>
                      </a:lnTo>
                      <a:lnTo>
                        <a:pt x="5427" y="406842"/>
                      </a:lnTo>
                      <a:lnTo>
                        <a:pt x="7723" y="398307"/>
                      </a:lnTo>
                      <a:lnTo>
                        <a:pt x="10646" y="390187"/>
                      </a:lnTo>
                      <a:lnTo>
                        <a:pt x="13777" y="382277"/>
                      </a:lnTo>
                      <a:lnTo>
                        <a:pt x="17532" y="374782"/>
                      </a:lnTo>
                      <a:lnTo>
                        <a:pt x="21291" y="367704"/>
                      </a:lnTo>
                      <a:lnTo>
                        <a:pt x="25469" y="360834"/>
                      </a:lnTo>
                      <a:lnTo>
                        <a:pt x="30269" y="354380"/>
                      </a:lnTo>
                      <a:lnTo>
                        <a:pt x="35278" y="348135"/>
                      </a:lnTo>
                      <a:lnTo>
                        <a:pt x="40705" y="342097"/>
                      </a:lnTo>
                      <a:lnTo>
                        <a:pt x="46342" y="336684"/>
                      </a:lnTo>
                      <a:lnTo>
                        <a:pt x="52606" y="331480"/>
                      </a:lnTo>
                      <a:lnTo>
                        <a:pt x="58869" y="326484"/>
                      </a:lnTo>
                      <a:lnTo>
                        <a:pt x="65342" y="321487"/>
                      </a:lnTo>
                      <a:lnTo>
                        <a:pt x="72438" y="317116"/>
                      </a:lnTo>
                      <a:lnTo>
                        <a:pt x="79538" y="312951"/>
                      </a:lnTo>
                      <a:lnTo>
                        <a:pt x="87052" y="308996"/>
                      </a:lnTo>
                      <a:lnTo>
                        <a:pt x="94984" y="305248"/>
                      </a:lnTo>
                      <a:lnTo>
                        <a:pt x="103125" y="301918"/>
                      </a:lnTo>
                      <a:lnTo>
                        <a:pt x="111480" y="298795"/>
                      </a:lnTo>
                      <a:lnTo>
                        <a:pt x="119830" y="295880"/>
                      </a:lnTo>
                      <a:lnTo>
                        <a:pt x="128803" y="292966"/>
                      </a:lnTo>
                      <a:lnTo>
                        <a:pt x="137780" y="290675"/>
                      </a:lnTo>
                      <a:lnTo>
                        <a:pt x="146967" y="288386"/>
                      </a:lnTo>
                      <a:lnTo>
                        <a:pt x="156572" y="286304"/>
                      </a:lnTo>
                      <a:lnTo>
                        <a:pt x="166172" y="284431"/>
                      </a:lnTo>
                      <a:lnTo>
                        <a:pt x="176195" y="282765"/>
                      </a:lnTo>
                      <a:close/>
                      <a:moveTo>
                        <a:pt x="278697" y="0"/>
                      </a:moveTo>
                      <a:lnTo>
                        <a:pt x="285390" y="208"/>
                      </a:lnTo>
                      <a:lnTo>
                        <a:pt x="291875" y="628"/>
                      </a:lnTo>
                      <a:lnTo>
                        <a:pt x="298150" y="1466"/>
                      </a:lnTo>
                      <a:lnTo>
                        <a:pt x="304636" y="2511"/>
                      </a:lnTo>
                      <a:lnTo>
                        <a:pt x="310703" y="4187"/>
                      </a:lnTo>
                      <a:lnTo>
                        <a:pt x="316769" y="5652"/>
                      </a:lnTo>
                      <a:lnTo>
                        <a:pt x="322836" y="7745"/>
                      </a:lnTo>
                      <a:lnTo>
                        <a:pt x="328694" y="10258"/>
                      </a:lnTo>
                      <a:lnTo>
                        <a:pt x="334341" y="12769"/>
                      </a:lnTo>
                      <a:lnTo>
                        <a:pt x="339781" y="15493"/>
                      </a:lnTo>
                      <a:lnTo>
                        <a:pt x="345429" y="18633"/>
                      </a:lnTo>
                      <a:lnTo>
                        <a:pt x="350659" y="21982"/>
                      </a:lnTo>
                      <a:lnTo>
                        <a:pt x="355679" y="25751"/>
                      </a:lnTo>
                      <a:lnTo>
                        <a:pt x="360281" y="29309"/>
                      </a:lnTo>
                      <a:lnTo>
                        <a:pt x="365093" y="33498"/>
                      </a:lnTo>
                      <a:lnTo>
                        <a:pt x="369487" y="37684"/>
                      </a:lnTo>
                      <a:lnTo>
                        <a:pt x="373669" y="42291"/>
                      </a:lnTo>
                      <a:lnTo>
                        <a:pt x="377853" y="46897"/>
                      </a:lnTo>
                      <a:lnTo>
                        <a:pt x="381620" y="51711"/>
                      </a:lnTo>
                      <a:lnTo>
                        <a:pt x="385176" y="56528"/>
                      </a:lnTo>
                      <a:lnTo>
                        <a:pt x="388733" y="61972"/>
                      </a:lnTo>
                      <a:lnTo>
                        <a:pt x="391660" y="67413"/>
                      </a:lnTo>
                      <a:lnTo>
                        <a:pt x="394380" y="72858"/>
                      </a:lnTo>
                      <a:lnTo>
                        <a:pt x="397099" y="78509"/>
                      </a:lnTo>
                      <a:lnTo>
                        <a:pt x="399400" y="84373"/>
                      </a:lnTo>
                      <a:lnTo>
                        <a:pt x="401494" y="90235"/>
                      </a:lnTo>
                      <a:lnTo>
                        <a:pt x="403167" y="96515"/>
                      </a:lnTo>
                      <a:lnTo>
                        <a:pt x="404630" y="102587"/>
                      </a:lnTo>
                      <a:lnTo>
                        <a:pt x="405676" y="109078"/>
                      </a:lnTo>
                      <a:lnTo>
                        <a:pt x="406513" y="115358"/>
                      </a:lnTo>
                      <a:lnTo>
                        <a:pt x="407141" y="122058"/>
                      </a:lnTo>
                      <a:lnTo>
                        <a:pt x="407351" y="128547"/>
                      </a:lnTo>
                      <a:lnTo>
                        <a:pt x="407141" y="135039"/>
                      </a:lnTo>
                      <a:lnTo>
                        <a:pt x="406513" y="141738"/>
                      </a:lnTo>
                      <a:lnTo>
                        <a:pt x="405676" y="148228"/>
                      </a:lnTo>
                      <a:lnTo>
                        <a:pt x="404630" y="154510"/>
                      </a:lnTo>
                      <a:lnTo>
                        <a:pt x="403167" y="160789"/>
                      </a:lnTo>
                      <a:lnTo>
                        <a:pt x="401494" y="166861"/>
                      </a:lnTo>
                      <a:lnTo>
                        <a:pt x="399400" y="172933"/>
                      </a:lnTo>
                      <a:lnTo>
                        <a:pt x="397099" y="178587"/>
                      </a:lnTo>
                      <a:lnTo>
                        <a:pt x="394380" y="184239"/>
                      </a:lnTo>
                      <a:lnTo>
                        <a:pt x="391660" y="189891"/>
                      </a:lnTo>
                      <a:lnTo>
                        <a:pt x="388733" y="195125"/>
                      </a:lnTo>
                      <a:lnTo>
                        <a:pt x="385176" y="200569"/>
                      </a:lnTo>
                      <a:lnTo>
                        <a:pt x="381620" y="205385"/>
                      </a:lnTo>
                      <a:lnTo>
                        <a:pt x="377853" y="210409"/>
                      </a:lnTo>
                      <a:lnTo>
                        <a:pt x="373669" y="215016"/>
                      </a:lnTo>
                      <a:lnTo>
                        <a:pt x="369487" y="219412"/>
                      </a:lnTo>
                      <a:lnTo>
                        <a:pt x="365093" y="223808"/>
                      </a:lnTo>
                      <a:lnTo>
                        <a:pt x="360281" y="227787"/>
                      </a:lnTo>
                      <a:lnTo>
                        <a:pt x="355679" y="231763"/>
                      </a:lnTo>
                      <a:lnTo>
                        <a:pt x="350659" y="235114"/>
                      </a:lnTo>
                      <a:lnTo>
                        <a:pt x="345429" y="238463"/>
                      </a:lnTo>
                      <a:lnTo>
                        <a:pt x="339781" y="241604"/>
                      </a:lnTo>
                      <a:lnTo>
                        <a:pt x="334341" y="244535"/>
                      </a:lnTo>
                      <a:lnTo>
                        <a:pt x="328694" y="246838"/>
                      </a:lnTo>
                      <a:lnTo>
                        <a:pt x="322836" y="249351"/>
                      </a:lnTo>
                      <a:lnTo>
                        <a:pt x="316769" y="251444"/>
                      </a:lnTo>
                      <a:lnTo>
                        <a:pt x="310703" y="252910"/>
                      </a:lnTo>
                      <a:lnTo>
                        <a:pt x="304636" y="254585"/>
                      </a:lnTo>
                      <a:lnTo>
                        <a:pt x="298150" y="255631"/>
                      </a:lnTo>
                      <a:lnTo>
                        <a:pt x="291875" y="256468"/>
                      </a:lnTo>
                      <a:lnTo>
                        <a:pt x="285390" y="256888"/>
                      </a:lnTo>
                      <a:lnTo>
                        <a:pt x="278697" y="257096"/>
                      </a:lnTo>
                      <a:lnTo>
                        <a:pt x="272211" y="256888"/>
                      </a:lnTo>
                      <a:lnTo>
                        <a:pt x="265726" y="256468"/>
                      </a:lnTo>
                      <a:lnTo>
                        <a:pt x="259031" y="255631"/>
                      </a:lnTo>
                      <a:lnTo>
                        <a:pt x="252755" y="254585"/>
                      </a:lnTo>
                      <a:lnTo>
                        <a:pt x="246480" y="252910"/>
                      </a:lnTo>
                      <a:lnTo>
                        <a:pt x="240412" y="251444"/>
                      </a:lnTo>
                      <a:lnTo>
                        <a:pt x="234347" y="249351"/>
                      </a:lnTo>
                      <a:lnTo>
                        <a:pt x="228699" y="246838"/>
                      </a:lnTo>
                      <a:lnTo>
                        <a:pt x="223050" y="244535"/>
                      </a:lnTo>
                      <a:lnTo>
                        <a:pt x="217402" y="241604"/>
                      </a:lnTo>
                      <a:lnTo>
                        <a:pt x="212172" y="238463"/>
                      </a:lnTo>
                      <a:lnTo>
                        <a:pt x="206942" y="235114"/>
                      </a:lnTo>
                      <a:lnTo>
                        <a:pt x="201923" y="231763"/>
                      </a:lnTo>
                      <a:lnTo>
                        <a:pt x="196901" y="227787"/>
                      </a:lnTo>
                      <a:lnTo>
                        <a:pt x="192508" y="223808"/>
                      </a:lnTo>
                      <a:lnTo>
                        <a:pt x="187906" y="219412"/>
                      </a:lnTo>
                      <a:lnTo>
                        <a:pt x="183512" y="215016"/>
                      </a:lnTo>
                      <a:lnTo>
                        <a:pt x="179538" y="210409"/>
                      </a:lnTo>
                      <a:lnTo>
                        <a:pt x="175564" y="205385"/>
                      </a:lnTo>
                      <a:lnTo>
                        <a:pt x="172217" y="200569"/>
                      </a:lnTo>
                      <a:lnTo>
                        <a:pt x="168868" y="195125"/>
                      </a:lnTo>
                      <a:lnTo>
                        <a:pt x="165732" y="189891"/>
                      </a:lnTo>
                      <a:lnTo>
                        <a:pt x="162803" y="184239"/>
                      </a:lnTo>
                      <a:lnTo>
                        <a:pt x="160502" y="178587"/>
                      </a:lnTo>
                      <a:lnTo>
                        <a:pt x="157991" y="172933"/>
                      </a:lnTo>
                      <a:lnTo>
                        <a:pt x="155900" y="166861"/>
                      </a:lnTo>
                      <a:lnTo>
                        <a:pt x="154434" y="160789"/>
                      </a:lnTo>
                      <a:lnTo>
                        <a:pt x="152761" y="154510"/>
                      </a:lnTo>
                      <a:lnTo>
                        <a:pt x="151715" y="148228"/>
                      </a:lnTo>
                      <a:lnTo>
                        <a:pt x="150878" y="141738"/>
                      </a:lnTo>
                      <a:lnTo>
                        <a:pt x="150460" y="135039"/>
                      </a:lnTo>
                      <a:lnTo>
                        <a:pt x="150252" y="128547"/>
                      </a:lnTo>
                      <a:lnTo>
                        <a:pt x="150460" y="122058"/>
                      </a:lnTo>
                      <a:lnTo>
                        <a:pt x="150878" y="115358"/>
                      </a:lnTo>
                      <a:lnTo>
                        <a:pt x="151715" y="109078"/>
                      </a:lnTo>
                      <a:lnTo>
                        <a:pt x="152761" y="102587"/>
                      </a:lnTo>
                      <a:lnTo>
                        <a:pt x="154434" y="96515"/>
                      </a:lnTo>
                      <a:lnTo>
                        <a:pt x="155900" y="90235"/>
                      </a:lnTo>
                      <a:lnTo>
                        <a:pt x="157991" y="84373"/>
                      </a:lnTo>
                      <a:lnTo>
                        <a:pt x="160502" y="78509"/>
                      </a:lnTo>
                      <a:lnTo>
                        <a:pt x="162803" y="72858"/>
                      </a:lnTo>
                      <a:lnTo>
                        <a:pt x="165732" y="67413"/>
                      </a:lnTo>
                      <a:lnTo>
                        <a:pt x="168868" y="61972"/>
                      </a:lnTo>
                      <a:lnTo>
                        <a:pt x="172217" y="56528"/>
                      </a:lnTo>
                      <a:lnTo>
                        <a:pt x="175564" y="51711"/>
                      </a:lnTo>
                      <a:lnTo>
                        <a:pt x="179538" y="46897"/>
                      </a:lnTo>
                      <a:lnTo>
                        <a:pt x="183512" y="42291"/>
                      </a:lnTo>
                      <a:lnTo>
                        <a:pt x="187906" y="37684"/>
                      </a:lnTo>
                      <a:lnTo>
                        <a:pt x="192508" y="33498"/>
                      </a:lnTo>
                      <a:lnTo>
                        <a:pt x="196901" y="29309"/>
                      </a:lnTo>
                      <a:lnTo>
                        <a:pt x="201923" y="25751"/>
                      </a:lnTo>
                      <a:lnTo>
                        <a:pt x="206942" y="21982"/>
                      </a:lnTo>
                      <a:lnTo>
                        <a:pt x="212172" y="18633"/>
                      </a:lnTo>
                      <a:lnTo>
                        <a:pt x="217402" y="15493"/>
                      </a:lnTo>
                      <a:lnTo>
                        <a:pt x="223050" y="12769"/>
                      </a:lnTo>
                      <a:lnTo>
                        <a:pt x="228699" y="10258"/>
                      </a:lnTo>
                      <a:lnTo>
                        <a:pt x="234347" y="7745"/>
                      </a:lnTo>
                      <a:lnTo>
                        <a:pt x="240412" y="5652"/>
                      </a:lnTo>
                      <a:lnTo>
                        <a:pt x="246480" y="4187"/>
                      </a:lnTo>
                      <a:lnTo>
                        <a:pt x="252755" y="2511"/>
                      </a:lnTo>
                      <a:lnTo>
                        <a:pt x="259031" y="1466"/>
                      </a:lnTo>
                      <a:lnTo>
                        <a:pt x="265726" y="628"/>
                      </a:lnTo>
                      <a:lnTo>
                        <a:pt x="272211" y="208"/>
                      </a:lnTo>
                      <a:close/>
                    </a:path>
                  </a:pathLst>
                </a:custGeom>
                <a:solidFill>
                  <a:schemeClr val="tx1">
                    <a:lumMod val="50000"/>
                    <a:lumOff val="50000"/>
                  </a:schemeClr>
                </a:solidFill>
                <a:ln>
                  <a:noFill/>
                </a:ln>
              </p:spPr>
              <p:txBody>
                <a:bodyPr wrap="square" anchor="ctr">
                  <a:noAutofit/>
                </a:bodyPr>
                <a:lstStyle/>
                <a:p>
                  <a:pPr algn="ctr"/>
                </a:p>
              </p:txBody>
            </p:sp>
          </p:grpSp>
          <p:cxnSp>
            <p:nvCxnSpPr>
              <p:cNvPr id="20" name="直接箭头连接符 19"/>
              <p:cNvCxnSpPr/>
              <p:nvPr/>
            </p:nvCxnSpPr>
            <p:spPr>
              <a:xfrm>
                <a:off x="5122" y="4171"/>
                <a:ext cx="1075" cy="0"/>
              </a:xfrm>
              <a:prstGeom prst="straightConnector1">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10044" y="4171"/>
                <a:ext cx="1075" cy="0"/>
              </a:xfrm>
              <a:prstGeom prst="straightConnector1">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338" y="3313"/>
                <a:ext cx="3503" cy="1694"/>
              </a:xfrm>
              <a:prstGeom prst="roundRect">
                <a:avLst/>
              </a:prstGeom>
              <a:noFill/>
              <a:ln w="1905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1316" y="3313"/>
                <a:ext cx="4744" cy="1694"/>
              </a:xfrm>
              <a:prstGeom prst="roundRect">
                <a:avLst/>
              </a:prstGeom>
              <a:noFill/>
              <a:ln w="1905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p:cNvGrpSpPr/>
          <p:nvPr/>
        </p:nvGrpSpPr>
        <p:grpSpPr>
          <a:xfrm>
            <a:off x="4025265" y="3446780"/>
            <a:ext cx="2459990" cy="1075690"/>
            <a:chOff x="6571" y="6023"/>
            <a:chExt cx="3874" cy="1694"/>
          </a:xfrm>
        </p:grpSpPr>
        <p:sp>
          <p:nvSpPr>
            <p:cNvPr id="19" name="矩形 18"/>
            <p:cNvSpPr/>
            <p:nvPr/>
          </p:nvSpPr>
          <p:spPr>
            <a:xfrm>
              <a:off x="6648" y="6143"/>
              <a:ext cx="3721" cy="1452"/>
            </a:xfrm>
            <a:prstGeom prst="rect">
              <a:avLst/>
            </a:prstGeom>
          </p:spPr>
          <p:txBody>
            <a:bodyPr wrap="square">
              <a:spAutoFit/>
            </a:bodyPr>
            <a:lstStyle/>
            <a:p>
              <a:pPr algn="ctr"/>
              <a:r>
                <a:rPr lang="zh-CN" altLang="en-US" b="1" dirty="0">
                  <a:solidFill>
                    <a:srgbClr val="167C9C"/>
                  </a:solidFill>
                  <a:latin typeface="+mn-ea"/>
                </a:rPr>
                <a:t>提供企业多维度风险评估，用于</a:t>
              </a:r>
              <a:r>
                <a:rPr lang="zh-CN" altLang="en-US" b="1" dirty="0">
                  <a:solidFill>
                    <a:srgbClr val="D24132"/>
                  </a:solidFill>
                  <a:latin typeface="+mn-ea"/>
                </a:rPr>
                <a:t>项目资金垫付</a:t>
              </a:r>
              <a:r>
                <a:rPr lang="zh-CN" altLang="en-US" b="1" dirty="0">
                  <a:solidFill>
                    <a:srgbClr val="167C9C"/>
                  </a:solidFill>
                  <a:latin typeface="+mn-ea"/>
                </a:rPr>
                <a:t>或</a:t>
              </a:r>
              <a:r>
                <a:rPr lang="zh-CN" altLang="en-US" b="1" dirty="0">
                  <a:solidFill>
                    <a:srgbClr val="D24132"/>
                  </a:solidFill>
                  <a:latin typeface="+mn-ea"/>
                </a:rPr>
                <a:t>企业融资评断</a:t>
              </a:r>
              <a:r>
                <a:rPr lang="zh-CN" altLang="en-US" b="1" dirty="0">
                  <a:solidFill>
                    <a:srgbClr val="167C9C"/>
                  </a:solidFill>
                  <a:latin typeface="+mn-ea"/>
                </a:rPr>
                <a:t>。</a:t>
              </a:r>
              <a:endParaRPr lang="zh-CN" altLang="en-US" b="1" dirty="0">
                <a:solidFill>
                  <a:srgbClr val="167C9C"/>
                </a:solidFill>
                <a:latin typeface="+mn-ea"/>
              </a:endParaRPr>
            </a:p>
          </p:txBody>
        </p:sp>
        <p:sp>
          <p:nvSpPr>
            <p:cNvPr id="29" name="圆角矩形 28"/>
            <p:cNvSpPr/>
            <p:nvPr/>
          </p:nvSpPr>
          <p:spPr>
            <a:xfrm>
              <a:off x="6571" y="6023"/>
              <a:ext cx="3875" cy="1694"/>
            </a:xfrm>
            <a:prstGeom prst="roundRect">
              <a:avLst/>
            </a:prstGeom>
            <a:noFill/>
            <a:ln w="1905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7592060" y="3369310"/>
            <a:ext cx="3161030" cy="1075690"/>
            <a:chOff x="11959" y="6022"/>
            <a:chExt cx="4978" cy="1694"/>
          </a:xfrm>
        </p:grpSpPr>
        <p:sp>
          <p:nvSpPr>
            <p:cNvPr id="34" name="矩形 33"/>
            <p:cNvSpPr/>
            <p:nvPr/>
          </p:nvSpPr>
          <p:spPr>
            <a:xfrm>
              <a:off x="12194" y="6144"/>
              <a:ext cx="4743" cy="1452"/>
            </a:xfrm>
            <a:prstGeom prst="rect">
              <a:avLst/>
            </a:prstGeom>
          </p:spPr>
          <p:txBody>
            <a:bodyPr wrap="square">
              <a:spAutoFit/>
            </a:bodyPr>
            <a:lstStyle/>
            <a:p>
              <a:pPr algn="l"/>
              <a:r>
                <a:rPr lang="zh-CN" altLang="en-US" dirty="0">
                  <a:solidFill>
                    <a:srgbClr val="377790"/>
                  </a:solidFill>
                </a:rPr>
                <a:t>可以考虑会员制</a:t>
              </a:r>
              <a:r>
                <a:rPr lang="en-US" altLang="zh-CN" dirty="0">
                  <a:solidFill>
                    <a:srgbClr val="377790"/>
                  </a:solidFill>
                </a:rPr>
                <a:t>+</a:t>
              </a:r>
              <a:r>
                <a:rPr lang="zh-CN" altLang="en-US" dirty="0">
                  <a:solidFill>
                    <a:srgbClr val="377790"/>
                  </a:solidFill>
                </a:rPr>
                <a:t>数据调用收费，根据内容的不同差异化定价。</a:t>
              </a:r>
              <a:endParaRPr lang="zh-CN" altLang="en-US" dirty="0">
                <a:solidFill>
                  <a:srgbClr val="377790"/>
                </a:solidFill>
              </a:endParaRPr>
            </a:p>
          </p:txBody>
        </p:sp>
        <p:sp>
          <p:nvSpPr>
            <p:cNvPr id="30" name="圆角矩形 29"/>
            <p:cNvSpPr/>
            <p:nvPr/>
          </p:nvSpPr>
          <p:spPr>
            <a:xfrm>
              <a:off x="11959" y="6022"/>
              <a:ext cx="4979" cy="1694"/>
            </a:xfrm>
            <a:prstGeom prst="roundRect">
              <a:avLst/>
            </a:prstGeom>
            <a:noFill/>
            <a:ln w="1905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8272780" y="5242560"/>
            <a:ext cx="3156569" cy="1075690"/>
            <a:chOff x="13256" y="8256"/>
            <a:chExt cx="4971" cy="1694"/>
          </a:xfrm>
        </p:grpSpPr>
        <p:sp>
          <p:nvSpPr>
            <p:cNvPr id="36" name="矩形 35"/>
            <p:cNvSpPr/>
            <p:nvPr/>
          </p:nvSpPr>
          <p:spPr>
            <a:xfrm>
              <a:off x="13484" y="8595"/>
              <a:ext cx="4743" cy="1016"/>
            </a:xfrm>
            <a:prstGeom prst="rect">
              <a:avLst/>
            </a:prstGeom>
          </p:spPr>
          <p:txBody>
            <a:bodyPr wrap="square">
              <a:spAutoFit/>
            </a:bodyPr>
            <a:lstStyle/>
            <a:p>
              <a:pPr algn="l"/>
              <a:r>
                <a:rPr lang="zh-CN" altLang="en-US" dirty="0">
                  <a:solidFill>
                    <a:srgbClr val="377790"/>
                  </a:solidFill>
                </a:rPr>
                <a:t>可以会员制</a:t>
              </a:r>
              <a:r>
                <a:rPr lang="en-US" altLang="zh-CN" dirty="0">
                  <a:solidFill>
                    <a:srgbClr val="377790"/>
                  </a:solidFill>
                </a:rPr>
                <a:t>+</a:t>
              </a:r>
              <a:r>
                <a:rPr lang="zh-CN" altLang="en-US" dirty="0">
                  <a:solidFill>
                    <a:srgbClr val="377790"/>
                  </a:solidFill>
                </a:rPr>
                <a:t>定制化报告服务收费，或部分免费提供。</a:t>
              </a:r>
              <a:endParaRPr lang="zh-CN" altLang="en-US" dirty="0">
                <a:solidFill>
                  <a:srgbClr val="377790"/>
                </a:solidFill>
              </a:endParaRPr>
            </a:p>
          </p:txBody>
        </p:sp>
        <p:sp>
          <p:nvSpPr>
            <p:cNvPr id="37" name="圆角矩形 36"/>
            <p:cNvSpPr/>
            <p:nvPr/>
          </p:nvSpPr>
          <p:spPr>
            <a:xfrm>
              <a:off x="13256" y="8256"/>
              <a:ext cx="4804" cy="1694"/>
            </a:xfrm>
            <a:prstGeom prst="roundRect">
              <a:avLst/>
            </a:prstGeom>
            <a:noFill/>
            <a:ln w="1905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圆角矩形 39"/>
          <p:cNvSpPr/>
          <p:nvPr/>
        </p:nvSpPr>
        <p:spPr>
          <a:xfrm>
            <a:off x="4025265" y="5242560"/>
            <a:ext cx="3341370" cy="1075690"/>
          </a:xfrm>
          <a:prstGeom prst="roundRect">
            <a:avLst/>
          </a:prstGeom>
          <a:noFill/>
          <a:ln w="19050">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ïSḷíḍè"/>
          <p:cNvSpPr/>
          <p:nvPr/>
        </p:nvSpPr>
        <p:spPr>
          <a:xfrm>
            <a:off x="0" y="2348753"/>
            <a:ext cx="12192000" cy="4509247"/>
          </a:xfrm>
          <a:prstGeom prst="rect">
            <a:avLst/>
          </a:prstGeom>
          <a:blipFill>
            <a:blip r:embed="rId1"/>
            <a:stretch>
              <a:fillRect t="-40239" b="-40013"/>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400"/>
            <a:endParaRPr lang="zh-CN" altLang="en-US" dirty="0"/>
          </a:p>
        </p:txBody>
      </p:sp>
      <p:sp>
        <p:nvSpPr>
          <p:cNvPr id="6" name="ïṡḷiḋé"/>
          <p:cNvSpPr/>
          <p:nvPr/>
        </p:nvSpPr>
        <p:spPr>
          <a:xfrm>
            <a:off x="0" y="2348754"/>
            <a:ext cx="12204700" cy="4509246"/>
          </a:xfrm>
          <a:prstGeom prst="rect">
            <a:avLst/>
          </a:prstGeom>
          <a:gradFill>
            <a:gsLst>
              <a:gs pos="0">
                <a:schemeClr val="bg1"/>
              </a:gs>
              <a:gs pos="100000">
                <a:schemeClr val="bg1">
                  <a:alpha val="73000"/>
                </a:schemeClr>
              </a:gs>
            </a:gsLst>
            <a:lin ang="5400000" scaled="1"/>
          </a:gra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400"/>
            <a:endParaRPr lang="zh-CN" altLang="en-US" dirty="0"/>
          </a:p>
        </p:txBody>
      </p:sp>
      <p:grpSp>
        <p:nvGrpSpPr>
          <p:cNvPr id="30" name="iṥļíḍe"/>
          <p:cNvGrpSpPr/>
          <p:nvPr/>
        </p:nvGrpSpPr>
        <p:grpSpPr>
          <a:xfrm>
            <a:off x="1939353" y="2506370"/>
            <a:ext cx="841946" cy="841946"/>
            <a:chOff x="2091022" y="2935611"/>
            <a:chExt cx="841946" cy="841946"/>
          </a:xfrm>
        </p:grpSpPr>
        <p:sp>
          <p:nvSpPr>
            <p:cNvPr id="31" name="iṥḷíḑè"/>
            <p:cNvSpPr/>
            <p:nvPr/>
          </p:nvSpPr>
          <p:spPr>
            <a:xfrm>
              <a:off x="2091022" y="2935611"/>
              <a:ext cx="841946" cy="841946"/>
            </a:xfrm>
            <a:prstGeom prst="ellipse">
              <a:avLst/>
            </a:prstGeom>
            <a:solidFill>
              <a:srgbClr val="377790"/>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32" name="i$lïďè"/>
            <p:cNvSpPr/>
            <p:nvPr/>
          </p:nvSpPr>
          <p:spPr>
            <a:xfrm>
              <a:off x="2293239" y="3153851"/>
              <a:ext cx="437512" cy="40546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grpSp>
      <p:sp>
        <p:nvSpPr>
          <p:cNvPr id="10" name="îṣľíḓé"/>
          <p:cNvSpPr/>
          <p:nvPr/>
        </p:nvSpPr>
        <p:spPr bwMode="auto">
          <a:xfrm>
            <a:off x="1087350" y="3354007"/>
            <a:ext cx="2849292" cy="176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400" dirty="0">
                <a:solidFill>
                  <a:schemeClr val="bg1">
                    <a:lumMod val="50000"/>
                  </a:schemeClr>
                </a:solidFill>
                <a:latin typeface="+mn-ea"/>
                <a:cs typeface="Levenim MT" pitchFamily="2" charset="-79"/>
                <a:sym typeface="+mn-ea"/>
              </a:rPr>
              <a:t>      </a:t>
            </a:r>
            <a:r>
              <a:rPr lang="zh-CN" altLang="en-US" sz="1400" dirty="0">
                <a:latin typeface="+mn-ea"/>
              </a:rPr>
              <a:t>汇总地方工程相关数据，包括施工企业，施工项目，施工工人。构建标准数据体系，可用数据降维，孤立森林等方式做深度数据打通，为日后的行业深度发展提供支撑（例如预测地方经济增长，规划施工方案等）。</a:t>
            </a:r>
            <a:endParaRPr lang="en-US" altLang="zh-CN" sz="1400" dirty="0">
              <a:latin typeface="+mn-ea"/>
            </a:endParaRPr>
          </a:p>
        </p:txBody>
      </p:sp>
      <p:sp>
        <p:nvSpPr>
          <p:cNvPr id="11" name="íṡḻïḋé"/>
          <p:cNvSpPr/>
          <p:nvPr/>
        </p:nvSpPr>
        <p:spPr>
          <a:xfrm>
            <a:off x="1531112" y="5768560"/>
            <a:ext cx="1403621" cy="587790"/>
          </a:xfrm>
          <a:prstGeom prst="rect">
            <a:avLst/>
          </a:prstGeom>
          <a:noFill/>
          <a:ln w="28575" cap="rnd">
            <a:solidFill>
              <a:srgbClr val="37779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r>
              <a:rPr lang="zh-CN" altLang="en-US" b="1" dirty="0">
                <a:solidFill>
                  <a:srgbClr val="377790"/>
                </a:solidFill>
              </a:rPr>
              <a:t>技术</a:t>
            </a:r>
            <a:r>
              <a:rPr lang="zh-CN" altLang="en-US" b="1" dirty="0">
                <a:solidFill>
                  <a:schemeClr val="tx1"/>
                </a:solidFill>
              </a:rPr>
              <a:t>价值</a:t>
            </a:r>
            <a:endParaRPr lang="en-US" altLang="zh-CN" b="1" dirty="0">
              <a:solidFill>
                <a:schemeClr val="tx1"/>
              </a:solidFill>
            </a:endParaRPr>
          </a:p>
        </p:txBody>
      </p:sp>
      <p:grpSp>
        <p:nvGrpSpPr>
          <p:cNvPr id="2" name="组合 1"/>
          <p:cNvGrpSpPr/>
          <p:nvPr/>
        </p:nvGrpSpPr>
        <p:grpSpPr>
          <a:xfrm>
            <a:off x="5562600" y="2506370"/>
            <a:ext cx="841946" cy="841946"/>
            <a:chOff x="5562598" y="2778920"/>
            <a:chExt cx="841946" cy="841946"/>
          </a:xfrm>
        </p:grpSpPr>
        <p:sp>
          <p:nvSpPr>
            <p:cNvPr id="13" name="îSļïďe"/>
            <p:cNvSpPr/>
            <p:nvPr/>
          </p:nvSpPr>
          <p:spPr>
            <a:xfrm>
              <a:off x="5562598" y="2778920"/>
              <a:ext cx="841946" cy="841946"/>
            </a:xfrm>
            <a:prstGeom prst="ellipse">
              <a:avLst/>
            </a:prstGeom>
            <a:solidFill>
              <a:srgbClr val="F09C2A"/>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6" name="íşḷiḑè"/>
            <p:cNvSpPr/>
            <p:nvPr/>
          </p:nvSpPr>
          <p:spPr>
            <a:xfrm>
              <a:off x="5797131" y="3051466"/>
              <a:ext cx="437512" cy="296850"/>
            </a:xfrm>
            <a:custGeom>
              <a:avLst/>
              <a:gdLst>
                <a:gd name="T0" fmla="*/ 6501 w 6527"/>
                <a:gd name="T1" fmla="*/ 4120 h 4435"/>
                <a:gd name="T2" fmla="*/ 5208 w 6527"/>
                <a:gd name="T3" fmla="*/ 2068 h 4435"/>
                <a:gd name="T4" fmla="*/ 5736 w 6527"/>
                <a:gd name="T5" fmla="*/ 1119 h 4435"/>
                <a:gd name="T6" fmla="*/ 4617 w 6527"/>
                <a:gd name="T7" fmla="*/ 0 h 4435"/>
                <a:gd name="T8" fmla="*/ 3499 w 6527"/>
                <a:gd name="T9" fmla="*/ 1119 h 4435"/>
                <a:gd name="T10" fmla="*/ 4027 w 6527"/>
                <a:gd name="T11" fmla="*/ 2068 h 4435"/>
                <a:gd name="T12" fmla="*/ 3479 w 6527"/>
                <a:gd name="T13" fmla="*/ 2402 h 4435"/>
                <a:gd name="T14" fmla="*/ 3683 w 6527"/>
                <a:gd name="T15" fmla="*/ 2710 h 4435"/>
                <a:gd name="T16" fmla="*/ 4111 w 6527"/>
                <a:gd name="T17" fmla="*/ 4074 h 4435"/>
                <a:gd name="T18" fmla="*/ 4049 w 6527"/>
                <a:gd name="T19" fmla="*/ 4435 h 4435"/>
                <a:gd name="T20" fmla="*/ 6229 w 6527"/>
                <a:gd name="T21" fmla="*/ 4435 h 4435"/>
                <a:gd name="T22" fmla="*/ 6501 w 6527"/>
                <a:gd name="T23" fmla="*/ 4120 h 4435"/>
                <a:gd name="T24" fmla="*/ 4617 w 6527"/>
                <a:gd name="T25" fmla="*/ 754 h 4435"/>
                <a:gd name="T26" fmla="*/ 4253 w 6527"/>
                <a:gd name="T27" fmla="*/ 1118 h 4435"/>
                <a:gd name="T28" fmla="*/ 4087 w 6527"/>
                <a:gd name="T29" fmla="*/ 1284 h 4435"/>
                <a:gd name="T30" fmla="*/ 3920 w 6527"/>
                <a:gd name="T31" fmla="*/ 1118 h 4435"/>
                <a:gd name="T32" fmla="*/ 4619 w 6527"/>
                <a:gd name="T33" fmla="*/ 419 h 4435"/>
                <a:gd name="T34" fmla="*/ 4785 w 6527"/>
                <a:gd name="T35" fmla="*/ 586 h 4435"/>
                <a:gd name="T36" fmla="*/ 4617 w 6527"/>
                <a:gd name="T37" fmla="*/ 754 h 4435"/>
                <a:gd name="T38" fmla="*/ 2499 w 6527"/>
                <a:gd name="T39" fmla="*/ 2068 h 4435"/>
                <a:gd name="T40" fmla="*/ 3027 w 6527"/>
                <a:gd name="T41" fmla="*/ 1119 h 4435"/>
                <a:gd name="T42" fmla="*/ 1908 w 6527"/>
                <a:gd name="T43" fmla="*/ 0 h 4435"/>
                <a:gd name="T44" fmla="*/ 789 w 6527"/>
                <a:gd name="T45" fmla="*/ 1119 h 4435"/>
                <a:gd name="T46" fmla="*/ 1317 w 6527"/>
                <a:gd name="T47" fmla="*/ 2068 h 4435"/>
                <a:gd name="T48" fmla="*/ 24 w 6527"/>
                <a:gd name="T49" fmla="*/ 4120 h 4435"/>
                <a:gd name="T50" fmla="*/ 297 w 6527"/>
                <a:gd name="T51" fmla="*/ 4435 h 4435"/>
                <a:gd name="T52" fmla="*/ 3519 w 6527"/>
                <a:gd name="T53" fmla="*/ 4435 h 4435"/>
                <a:gd name="T54" fmla="*/ 3792 w 6527"/>
                <a:gd name="T55" fmla="*/ 4120 h 4435"/>
                <a:gd name="T56" fmla="*/ 2499 w 6527"/>
                <a:gd name="T57" fmla="*/ 2068 h 4435"/>
                <a:gd name="T58" fmla="*/ 1908 w 6527"/>
                <a:gd name="T59" fmla="*/ 754 h 4435"/>
                <a:gd name="T60" fmla="*/ 1544 w 6527"/>
                <a:gd name="T61" fmla="*/ 1118 h 4435"/>
                <a:gd name="T62" fmla="*/ 1377 w 6527"/>
                <a:gd name="T63" fmla="*/ 1284 h 4435"/>
                <a:gd name="T64" fmla="*/ 1211 w 6527"/>
                <a:gd name="T65" fmla="*/ 1118 h 4435"/>
                <a:gd name="T66" fmla="*/ 1909 w 6527"/>
                <a:gd name="T67" fmla="*/ 419 h 4435"/>
                <a:gd name="T68" fmla="*/ 2076 w 6527"/>
                <a:gd name="T69" fmla="*/ 586 h 4435"/>
                <a:gd name="T70" fmla="*/ 1908 w 6527"/>
                <a:gd name="T71" fmla="*/ 754 h 4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27" h="4435">
                  <a:moveTo>
                    <a:pt x="6501" y="4120"/>
                  </a:moveTo>
                  <a:cubicBezTo>
                    <a:pt x="6369" y="3228"/>
                    <a:pt x="6024" y="2351"/>
                    <a:pt x="5208" y="2068"/>
                  </a:cubicBezTo>
                  <a:cubicBezTo>
                    <a:pt x="5525" y="1871"/>
                    <a:pt x="5736" y="1519"/>
                    <a:pt x="5736" y="1119"/>
                  </a:cubicBezTo>
                  <a:cubicBezTo>
                    <a:pt x="5736" y="502"/>
                    <a:pt x="5235" y="0"/>
                    <a:pt x="4617" y="0"/>
                  </a:cubicBezTo>
                  <a:cubicBezTo>
                    <a:pt x="4000" y="0"/>
                    <a:pt x="3499" y="502"/>
                    <a:pt x="3499" y="1119"/>
                  </a:cubicBezTo>
                  <a:cubicBezTo>
                    <a:pt x="3499" y="1520"/>
                    <a:pt x="3709" y="1871"/>
                    <a:pt x="4027" y="2068"/>
                  </a:cubicBezTo>
                  <a:cubicBezTo>
                    <a:pt x="3813" y="2142"/>
                    <a:pt x="3632" y="2256"/>
                    <a:pt x="3479" y="2402"/>
                  </a:cubicBezTo>
                  <a:cubicBezTo>
                    <a:pt x="3552" y="2496"/>
                    <a:pt x="3620" y="2599"/>
                    <a:pt x="3683" y="2710"/>
                  </a:cubicBezTo>
                  <a:cubicBezTo>
                    <a:pt x="3887" y="3074"/>
                    <a:pt x="4031" y="3532"/>
                    <a:pt x="4111" y="4074"/>
                  </a:cubicBezTo>
                  <a:cubicBezTo>
                    <a:pt x="4129" y="4199"/>
                    <a:pt x="4107" y="4326"/>
                    <a:pt x="4049" y="4435"/>
                  </a:cubicBezTo>
                  <a:lnTo>
                    <a:pt x="6229" y="4435"/>
                  </a:lnTo>
                  <a:cubicBezTo>
                    <a:pt x="6396" y="4435"/>
                    <a:pt x="6527" y="4287"/>
                    <a:pt x="6501" y="4120"/>
                  </a:cubicBezTo>
                  <a:close/>
                  <a:moveTo>
                    <a:pt x="4617" y="754"/>
                  </a:moveTo>
                  <a:cubicBezTo>
                    <a:pt x="4416" y="754"/>
                    <a:pt x="4253" y="918"/>
                    <a:pt x="4253" y="1118"/>
                  </a:cubicBezTo>
                  <a:cubicBezTo>
                    <a:pt x="4253" y="1210"/>
                    <a:pt x="4179" y="1284"/>
                    <a:pt x="4087" y="1284"/>
                  </a:cubicBezTo>
                  <a:cubicBezTo>
                    <a:pt x="3995" y="1284"/>
                    <a:pt x="3920" y="1210"/>
                    <a:pt x="3920" y="1118"/>
                  </a:cubicBezTo>
                  <a:cubicBezTo>
                    <a:pt x="3920" y="732"/>
                    <a:pt x="4233" y="419"/>
                    <a:pt x="4619" y="419"/>
                  </a:cubicBezTo>
                  <a:cubicBezTo>
                    <a:pt x="4711" y="419"/>
                    <a:pt x="4785" y="494"/>
                    <a:pt x="4785" y="586"/>
                  </a:cubicBezTo>
                  <a:cubicBezTo>
                    <a:pt x="4784" y="679"/>
                    <a:pt x="4709" y="754"/>
                    <a:pt x="4617" y="754"/>
                  </a:cubicBezTo>
                  <a:close/>
                  <a:moveTo>
                    <a:pt x="2499" y="2068"/>
                  </a:moveTo>
                  <a:cubicBezTo>
                    <a:pt x="2816" y="1871"/>
                    <a:pt x="3027" y="1519"/>
                    <a:pt x="3027" y="1119"/>
                  </a:cubicBezTo>
                  <a:cubicBezTo>
                    <a:pt x="3027" y="502"/>
                    <a:pt x="2525" y="0"/>
                    <a:pt x="1908" y="0"/>
                  </a:cubicBezTo>
                  <a:cubicBezTo>
                    <a:pt x="1291" y="0"/>
                    <a:pt x="789" y="502"/>
                    <a:pt x="789" y="1119"/>
                  </a:cubicBezTo>
                  <a:cubicBezTo>
                    <a:pt x="789" y="1520"/>
                    <a:pt x="1000" y="1871"/>
                    <a:pt x="1317" y="2068"/>
                  </a:cubicBezTo>
                  <a:cubicBezTo>
                    <a:pt x="501" y="2351"/>
                    <a:pt x="156" y="3228"/>
                    <a:pt x="24" y="4120"/>
                  </a:cubicBezTo>
                  <a:cubicBezTo>
                    <a:pt x="0" y="4287"/>
                    <a:pt x="129" y="4435"/>
                    <a:pt x="297" y="4435"/>
                  </a:cubicBezTo>
                  <a:lnTo>
                    <a:pt x="3519" y="4435"/>
                  </a:lnTo>
                  <a:cubicBezTo>
                    <a:pt x="3687" y="4435"/>
                    <a:pt x="3817" y="4286"/>
                    <a:pt x="3792" y="4120"/>
                  </a:cubicBezTo>
                  <a:cubicBezTo>
                    <a:pt x="3661" y="3228"/>
                    <a:pt x="3315" y="2351"/>
                    <a:pt x="2499" y="2068"/>
                  </a:cubicBezTo>
                  <a:close/>
                  <a:moveTo>
                    <a:pt x="1908" y="754"/>
                  </a:moveTo>
                  <a:cubicBezTo>
                    <a:pt x="1707" y="754"/>
                    <a:pt x="1544" y="918"/>
                    <a:pt x="1544" y="1118"/>
                  </a:cubicBezTo>
                  <a:cubicBezTo>
                    <a:pt x="1544" y="1210"/>
                    <a:pt x="1469" y="1284"/>
                    <a:pt x="1377" y="1284"/>
                  </a:cubicBezTo>
                  <a:cubicBezTo>
                    <a:pt x="1285" y="1284"/>
                    <a:pt x="1211" y="1210"/>
                    <a:pt x="1211" y="1118"/>
                  </a:cubicBezTo>
                  <a:cubicBezTo>
                    <a:pt x="1211" y="732"/>
                    <a:pt x="1524" y="419"/>
                    <a:pt x="1909" y="419"/>
                  </a:cubicBezTo>
                  <a:cubicBezTo>
                    <a:pt x="2001" y="419"/>
                    <a:pt x="2076" y="494"/>
                    <a:pt x="2076" y="586"/>
                  </a:cubicBezTo>
                  <a:cubicBezTo>
                    <a:pt x="2075" y="679"/>
                    <a:pt x="2000" y="754"/>
                    <a:pt x="1908" y="754"/>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grpSp>
      <p:sp>
        <p:nvSpPr>
          <p:cNvPr id="15" name="îśḷíḋè"/>
          <p:cNvSpPr/>
          <p:nvPr/>
        </p:nvSpPr>
        <p:spPr bwMode="auto">
          <a:xfrm>
            <a:off x="4857046" y="3443751"/>
            <a:ext cx="2755194" cy="225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400" dirty="0">
                <a:solidFill>
                  <a:schemeClr val="bg1">
                    <a:lumMod val="50000"/>
                  </a:schemeClr>
                </a:solidFill>
                <a:latin typeface="+mn-ea"/>
                <a:cs typeface="Levenim MT" pitchFamily="2" charset="-79"/>
                <a:sym typeface="+mn-ea"/>
              </a:rPr>
              <a:t>      </a:t>
            </a:r>
            <a:r>
              <a:rPr lang="zh-CN" altLang="en-US" sz="1400" dirty="0">
                <a:latin typeface="+mn-ea"/>
              </a:rPr>
              <a:t>客观评估工程效能，搭建企业征信体系，可有效提高施工效率，减少甚至杜绝农民工欠薪情况出现，通过引入银行资产精准帮助中小企业顺利进行工程实施，提高资金流转效率，盘活地方经济。</a:t>
            </a:r>
            <a:endParaRPr lang="en-US" altLang="zh-CN" sz="1400" dirty="0">
              <a:latin typeface="+mn-ea"/>
            </a:endParaRPr>
          </a:p>
        </p:txBody>
      </p:sp>
      <p:sp>
        <p:nvSpPr>
          <p:cNvPr id="16" name="ís1íḑê"/>
          <p:cNvSpPr/>
          <p:nvPr/>
        </p:nvSpPr>
        <p:spPr>
          <a:xfrm>
            <a:off x="5314078" y="5768560"/>
            <a:ext cx="1403621" cy="587790"/>
          </a:xfrm>
          <a:prstGeom prst="rect">
            <a:avLst/>
          </a:prstGeom>
          <a:noFill/>
          <a:ln w="28575" cap="rnd">
            <a:solidFill>
              <a:srgbClr val="F09C2A"/>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r>
              <a:rPr lang="zh-CN" altLang="en-US" b="1" dirty="0">
                <a:solidFill>
                  <a:srgbClr val="F09C2A"/>
                </a:solidFill>
              </a:rPr>
              <a:t>社会</a:t>
            </a:r>
            <a:r>
              <a:rPr lang="zh-CN" altLang="en-US" b="1" dirty="0">
                <a:solidFill>
                  <a:schemeClr val="tx1"/>
                </a:solidFill>
              </a:rPr>
              <a:t>价值</a:t>
            </a:r>
            <a:endParaRPr lang="en-US" altLang="zh-CN" b="1" dirty="0">
              <a:solidFill>
                <a:schemeClr val="tx1"/>
              </a:solidFill>
            </a:endParaRPr>
          </a:p>
        </p:txBody>
      </p:sp>
      <p:grpSp>
        <p:nvGrpSpPr>
          <p:cNvPr id="17" name="is1ïďé"/>
          <p:cNvGrpSpPr/>
          <p:nvPr/>
        </p:nvGrpSpPr>
        <p:grpSpPr>
          <a:xfrm>
            <a:off x="9140253" y="2506370"/>
            <a:ext cx="841946" cy="841946"/>
            <a:chOff x="9246332" y="2935611"/>
            <a:chExt cx="841946" cy="841946"/>
          </a:xfrm>
        </p:grpSpPr>
        <p:sp>
          <p:nvSpPr>
            <p:cNvPr id="18" name="ïṥļiḓê"/>
            <p:cNvSpPr/>
            <p:nvPr/>
          </p:nvSpPr>
          <p:spPr>
            <a:xfrm>
              <a:off x="9246332" y="2935611"/>
              <a:ext cx="841946" cy="841946"/>
            </a:xfrm>
            <a:prstGeom prst="ellipse">
              <a:avLst/>
            </a:prstGeom>
            <a:solidFill>
              <a:srgbClr val="189A7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9" name="îśliḑé"/>
            <p:cNvSpPr/>
            <p:nvPr/>
          </p:nvSpPr>
          <p:spPr>
            <a:xfrm>
              <a:off x="9457181" y="3137828"/>
              <a:ext cx="420244" cy="437512"/>
            </a:xfrm>
            <a:custGeom>
              <a:avLst/>
              <a:gdLst>
                <a:gd name="connsiteX0" fmla="*/ 369451 w 582235"/>
                <a:gd name="connsiteY0" fmla="*/ 375761 h 606157"/>
                <a:gd name="connsiteX1" fmla="*/ 405005 w 582235"/>
                <a:gd name="connsiteY1" fmla="*/ 375761 h 606157"/>
                <a:gd name="connsiteX2" fmla="*/ 405005 w 582235"/>
                <a:gd name="connsiteY2" fmla="*/ 459340 h 606157"/>
                <a:gd name="connsiteX3" fmla="*/ 468913 w 582235"/>
                <a:gd name="connsiteY3" fmla="*/ 523147 h 606157"/>
                <a:gd name="connsiteX4" fmla="*/ 468913 w 582235"/>
                <a:gd name="connsiteY4" fmla="*/ 548310 h 606157"/>
                <a:gd name="connsiteX5" fmla="*/ 456312 w 582235"/>
                <a:gd name="connsiteY5" fmla="*/ 553553 h 606157"/>
                <a:gd name="connsiteX6" fmla="*/ 443710 w 582235"/>
                <a:gd name="connsiteY6" fmla="*/ 548310 h 606157"/>
                <a:gd name="connsiteX7" fmla="*/ 405005 w 582235"/>
                <a:gd name="connsiteY7" fmla="*/ 509666 h 606157"/>
                <a:gd name="connsiteX8" fmla="*/ 405005 w 582235"/>
                <a:gd name="connsiteY8" fmla="*/ 535729 h 606157"/>
                <a:gd name="connsiteX9" fmla="*/ 387153 w 582235"/>
                <a:gd name="connsiteY9" fmla="*/ 553553 h 606157"/>
                <a:gd name="connsiteX10" fmla="*/ 369451 w 582235"/>
                <a:gd name="connsiteY10" fmla="*/ 535729 h 606157"/>
                <a:gd name="connsiteX11" fmla="*/ 369451 w 582235"/>
                <a:gd name="connsiteY11" fmla="*/ 509666 h 606157"/>
                <a:gd name="connsiteX12" fmla="*/ 330596 w 582235"/>
                <a:gd name="connsiteY12" fmla="*/ 548310 h 606157"/>
                <a:gd name="connsiteX13" fmla="*/ 305393 w 582235"/>
                <a:gd name="connsiteY13" fmla="*/ 548310 h 606157"/>
                <a:gd name="connsiteX14" fmla="*/ 305393 w 582235"/>
                <a:gd name="connsiteY14" fmla="*/ 523147 h 606157"/>
                <a:gd name="connsiteX15" fmla="*/ 369451 w 582235"/>
                <a:gd name="connsiteY15" fmla="*/ 459340 h 606157"/>
                <a:gd name="connsiteX16" fmla="*/ 253612 w 582235"/>
                <a:gd name="connsiteY16" fmla="*/ 252130 h 606157"/>
                <a:gd name="connsiteX17" fmla="*/ 290941 w 582235"/>
                <a:gd name="connsiteY17" fmla="*/ 252130 h 606157"/>
                <a:gd name="connsiteX18" fmla="*/ 290941 w 582235"/>
                <a:gd name="connsiteY18" fmla="*/ 285719 h 606157"/>
                <a:gd name="connsiteX19" fmla="*/ 253612 w 582235"/>
                <a:gd name="connsiteY19" fmla="*/ 285719 h 606157"/>
                <a:gd name="connsiteX20" fmla="*/ 239040 w 582235"/>
                <a:gd name="connsiteY20" fmla="*/ 222935 h 606157"/>
                <a:gd name="connsiteX21" fmla="*/ 224334 w 582235"/>
                <a:gd name="connsiteY21" fmla="*/ 237616 h 606157"/>
                <a:gd name="connsiteX22" fmla="*/ 224334 w 582235"/>
                <a:gd name="connsiteY22" fmla="*/ 300384 h 606157"/>
                <a:gd name="connsiteX23" fmla="*/ 239040 w 582235"/>
                <a:gd name="connsiteY23" fmla="*/ 314915 h 606157"/>
                <a:gd name="connsiteX24" fmla="*/ 305668 w 582235"/>
                <a:gd name="connsiteY24" fmla="*/ 314915 h 606157"/>
                <a:gd name="connsiteX25" fmla="*/ 320374 w 582235"/>
                <a:gd name="connsiteY25" fmla="*/ 300384 h 606157"/>
                <a:gd name="connsiteX26" fmla="*/ 320374 w 582235"/>
                <a:gd name="connsiteY26" fmla="*/ 237616 h 606157"/>
                <a:gd name="connsiteX27" fmla="*/ 305668 w 582235"/>
                <a:gd name="connsiteY27" fmla="*/ 222935 h 606157"/>
                <a:gd name="connsiteX28" fmla="*/ 71558 w 582235"/>
                <a:gd name="connsiteY28" fmla="*/ 194196 h 606157"/>
                <a:gd name="connsiteX29" fmla="*/ 136967 w 582235"/>
                <a:gd name="connsiteY29" fmla="*/ 259511 h 606157"/>
                <a:gd name="connsiteX30" fmla="*/ 136967 w 582235"/>
                <a:gd name="connsiteY30" fmla="*/ 589079 h 606157"/>
                <a:gd name="connsiteX31" fmla="*/ 120015 w 582235"/>
                <a:gd name="connsiteY31" fmla="*/ 606157 h 606157"/>
                <a:gd name="connsiteX32" fmla="*/ 45754 w 582235"/>
                <a:gd name="connsiteY32" fmla="*/ 606157 h 606157"/>
                <a:gd name="connsiteX33" fmla="*/ 28801 w 582235"/>
                <a:gd name="connsiteY33" fmla="*/ 589079 h 606157"/>
                <a:gd name="connsiteX34" fmla="*/ 28801 w 582235"/>
                <a:gd name="connsiteY34" fmla="*/ 445268 h 606157"/>
                <a:gd name="connsiteX35" fmla="*/ 25951 w 582235"/>
                <a:gd name="connsiteY35" fmla="*/ 429238 h 606157"/>
                <a:gd name="connsiteX36" fmla="*/ 10949 w 582235"/>
                <a:gd name="connsiteY36" fmla="*/ 388342 h 606157"/>
                <a:gd name="connsiteX37" fmla="*/ 5998 w 582235"/>
                <a:gd name="connsiteY37" fmla="*/ 360778 h 606157"/>
                <a:gd name="connsiteX38" fmla="*/ 5998 w 582235"/>
                <a:gd name="connsiteY38" fmla="*/ 259511 h 606157"/>
                <a:gd name="connsiteX39" fmla="*/ 71558 w 582235"/>
                <a:gd name="connsiteY39" fmla="*/ 194196 h 606157"/>
                <a:gd name="connsiteX40" fmla="*/ 368563 w 582235"/>
                <a:gd name="connsiteY40" fmla="*/ 189398 h 606157"/>
                <a:gd name="connsiteX41" fmla="*/ 405892 w 582235"/>
                <a:gd name="connsiteY41" fmla="*/ 189398 h 606157"/>
                <a:gd name="connsiteX42" fmla="*/ 405892 w 582235"/>
                <a:gd name="connsiteY42" fmla="*/ 285720 h 606157"/>
                <a:gd name="connsiteX43" fmla="*/ 368563 w 582235"/>
                <a:gd name="connsiteY43" fmla="*/ 285720 h 606157"/>
                <a:gd name="connsiteX44" fmla="*/ 353838 w 582235"/>
                <a:gd name="connsiteY44" fmla="*/ 160167 h 606157"/>
                <a:gd name="connsiteX45" fmla="*/ 339132 w 582235"/>
                <a:gd name="connsiteY45" fmla="*/ 174698 h 606157"/>
                <a:gd name="connsiteX46" fmla="*/ 339132 w 582235"/>
                <a:gd name="connsiteY46" fmla="*/ 300384 h 606157"/>
                <a:gd name="connsiteX47" fmla="*/ 353838 w 582235"/>
                <a:gd name="connsiteY47" fmla="*/ 314915 h 606157"/>
                <a:gd name="connsiteX48" fmla="*/ 420617 w 582235"/>
                <a:gd name="connsiteY48" fmla="*/ 314915 h 606157"/>
                <a:gd name="connsiteX49" fmla="*/ 435173 w 582235"/>
                <a:gd name="connsiteY49" fmla="*/ 300384 h 606157"/>
                <a:gd name="connsiteX50" fmla="*/ 435173 w 582235"/>
                <a:gd name="connsiteY50" fmla="*/ 174698 h 606157"/>
                <a:gd name="connsiteX51" fmla="*/ 420617 w 582235"/>
                <a:gd name="connsiteY51" fmla="*/ 160167 h 606157"/>
                <a:gd name="connsiteX52" fmla="*/ 483514 w 582235"/>
                <a:gd name="connsiteY52" fmla="*/ 126594 h 606157"/>
                <a:gd name="connsiteX53" fmla="*/ 520702 w 582235"/>
                <a:gd name="connsiteY53" fmla="*/ 126594 h 606157"/>
                <a:gd name="connsiteX54" fmla="*/ 520702 w 582235"/>
                <a:gd name="connsiteY54" fmla="*/ 285719 h 606157"/>
                <a:gd name="connsiteX55" fmla="*/ 483514 w 582235"/>
                <a:gd name="connsiteY55" fmla="*/ 285719 h 606157"/>
                <a:gd name="connsiteX56" fmla="*/ 468787 w 582235"/>
                <a:gd name="connsiteY56" fmla="*/ 97399 h 606157"/>
                <a:gd name="connsiteX57" fmla="*/ 454081 w 582235"/>
                <a:gd name="connsiteY57" fmla="*/ 111930 h 606157"/>
                <a:gd name="connsiteX58" fmla="*/ 454081 w 582235"/>
                <a:gd name="connsiteY58" fmla="*/ 300384 h 606157"/>
                <a:gd name="connsiteX59" fmla="*/ 468787 w 582235"/>
                <a:gd name="connsiteY59" fmla="*/ 314915 h 606157"/>
                <a:gd name="connsiteX60" fmla="*/ 535415 w 582235"/>
                <a:gd name="connsiteY60" fmla="*/ 314915 h 606157"/>
                <a:gd name="connsiteX61" fmla="*/ 550121 w 582235"/>
                <a:gd name="connsiteY61" fmla="*/ 300384 h 606157"/>
                <a:gd name="connsiteX62" fmla="*/ 550121 w 582235"/>
                <a:gd name="connsiteY62" fmla="*/ 111930 h 606157"/>
                <a:gd name="connsiteX63" fmla="*/ 535415 w 582235"/>
                <a:gd name="connsiteY63" fmla="*/ 97399 h 606157"/>
                <a:gd name="connsiteX64" fmla="*/ 206026 w 582235"/>
                <a:gd name="connsiteY64" fmla="*/ 61745 h 606157"/>
                <a:gd name="connsiteX65" fmla="*/ 568429 w 582235"/>
                <a:gd name="connsiteY65" fmla="*/ 61745 h 606157"/>
                <a:gd name="connsiteX66" fmla="*/ 582235 w 582235"/>
                <a:gd name="connsiteY66" fmla="*/ 75527 h 606157"/>
                <a:gd name="connsiteX67" fmla="*/ 582235 w 582235"/>
                <a:gd name="connsiteY67" fmla="*/ 336787 h 606157"/>
                <a:gd name="connsiteX68" fmla="*/ 568429 w 582235"/>
                <a:gd name="connsiteY68" fmla="*/ 350569 h 606157"/>
                <a:gd name="connsiteX69" fmla="*/ 206026 w 582235"/>
                <a:gd name="connsiteY69" fmla="*/ 350569 h 606157"/>
                <a:gd name="connsiteX70" fmla="*/ 192220 w 582235"/>
                <a:gd name="connsiteY70" fmla="*/ 336787 h 606157"/>
                <a:gd name="connsiteX71" fmla="*/ 192220 w 582235"/>
                <a:gd name="connsiteY71" fmla="*/ 75527 h 606157"/>
                <a:gd name="connsiteX72" fmla="*/ 206026 w 582235"/>
                <a:gd name="connsiteY72" fmla="*/ 61745 h 606157"/>
                <a:gd name="connsiteX73" fmla="*/ 68484 w 582235"/>
                <a:gd name="connsiteY73" fmla="*/ 44809 h 606157"/>
                <a:gd name="connsiteX74" fmla="*/ 136968 w 582235"/>
                <a:gd name="connsiteY74" fmla="*/ 113187 h 606157"/>
                <a:gd name="connsiteX75" fmla="*/ 68484 w 582235"/>
                <a:gd name="connsiteY75" fmla="*/ 181565 h 606157"/>
                <a:gd name="connsiteX76" fmla="*/ 0 w 582235"/>
                <a:gd name="connsiteY76" fmla="*/ 113187 h 606157"/>
                <a:gd name="connsiteX77" fmla="*/ 68484 w 582235"/>
                <a:gd name="connsiteY77" fmla="*/ 44809 h 606157"/>
                <a:gd name="connsiteX78" fmla="*/ 387117 w 582235"/>
                <a:gd name="connsiteY78" fmla="*/ 0 h 606157"/>
                <a:gd name="connsiteX79" fmla="*/ 404975 w 582235"/>
                <a:gd name="connsiteY79" fmla="*/ 17827 h 606157"/>
                <a:gd name="connsiteX80" fmla="*/ 404975 w 582235"/>
                <a:gd name="connsiteY80" fmla="*/ 36553 h 606157"/>
                <a:gd name="connsiteX81" fmla="*/ 369410 w 582235"/>
                <a:gd name="connsiteY81" fmla="*/ 36553 h 606157"/>
                <a:gd name="connsiteX82" fmla="*/ 369410 w 582235"/>
                <a:gd name="connsiteY82" fmla="*/ 17827 h 606157"/>
                <a:gd name="connsiteX83" fmla="*/ 387117 w 582235"/>
                <a:gd name="connsiteY83" fmla="*/ 0 h 60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82235" h="606157">
                  <a:moveTo>
                    <a:pt x="369451" y="375761"/>
                  </a:moveTo>
                  <a:lnTo>
                    <a:pt x="405005" y="375761"/>
                  </a:lnTo>
                  <a:lnTo>
                    <a:pt x="405005" y="459340"/>
                  </a:lnTo>
                  <a:lnTo>
                    <a:pt x="468913" y="523147"/>
                  </a:lnTo>
                  <a:cubicBezTo>
                    <a:pt x="475964" y="530187"/>
                    <a:pt x="475964" y="541420"/>
                    <a:pt x="468913" y="548310"/>
                  </a:cubicBezTo>
                  <a:cubicBezTo>
                    <a:pt x="465463" y="551755"/>
                    <a:pt x="460962" y="553553"/>
                    <a:pt x="456312" y="553553"/>
                  </a:cubicBezTo>
                  <a:cubicBezTo>
                    <a:pt x="451811" y="553553"/>
                    <a:pt x="447310" y="551755"/>
                    <a:pt x="443710" y="548310"/>
                  </a:cubicBezTo>
                  <a:lnTo>
                    <a:pt x="405005" y="509666"/>
                  </a:lnTo>
                  <a:lnTo>
                    <a:pt x="405005" y="535729"/>
                  </a:lnTo>
                  <a:cubicBezTo>
                    <a:pt x="405005" y="545614"/>
                    <a:pt x="397054" y="553553"/>
                    <a:pt x="387153" y="553553"/>
                  </a:cubicBezTo>
                  <a:cubicBezTo>
                    <a:pt x="377402" y="553553"/>
                    <a:pt x="369451" y="545614"/>
                    <a:pt x="369451" y="535729"/>
                  </a:cubicBezTo>
                  <a:lnTo>
                    <a:pt x="369451" y="509666"/>
                  </a:lnTo>
                  <a:lnTo>
                    <a:pt x="330596" y="548310"/>
                  </a:lnTo>
                  <a:cubicBezTo>
                    <a:pt x="323695" y="555350"/>
                    <a:pt x="312444" y="555350"/>
                    <a:pt x="305393" y="548310"/>
                  </a:cubicBezTo>
                  <a:cubicBezTo>
                    <a:pt x="298492" y="541420"/>
                    <a:pt x="298492" y="530187"/>
                    <a:pt x="305393" y="523147"/>
                  </a:cubicBezTo>
                  <a:lnTo>
                    <a:pt x="369451" y="459340"/>
                  </a:lnTo>
                  <a:close/>
                  <a:moveTo>
                    <a:pt x="253612" y="252130"/>
                  </a:moveTo>
                  <a:lnTo>
                    <a:pt x="290941" y="252130"/>
                  </a:lnTo>
                  <a:lnTo>
                    <a:pt x="290941" y="285719"/>
                  </a:lnTo>
                  <a:lnTo>
                    <a:pt x="253612" y="285719"/>
                  </a:lnTo>
                  <a:close/>
                  <a:moveTo>
                    <a:pt x="239040" y="222935"/>
                  </a:moveTo>
                  <a:cubicBezTo>
                    <a:pt x="230936" y="222935"/>
                    <a:pt x="224334" y="229527"/>
                    <a:pt x="224334" y="237616"/>
                  </a:cubicBezTo>
                  <a:lnTo>
                    <a:pt x="224334" y="300384"/>
                  </a:lnTo>
                  <a:cubicBezTo>
                    <a:pt x="224334" y="308474"/>
                    <a:pt x="230936" y="314915"/>
                    <a:pt x="239040" y="314915"/>
                  </a:cubicBezTo>
                  <a:lnTo>
                    <a:pt x="305668" y="314915"/>
                  </a:lnTo>
                  <a:cubicBezTo>
                    <a:pt x="313771" y="314915"/>
                    <a:pt x="320374" y="308474"/>
                    <a:pt x="320374" y="300384"/>
                  </a:cubicBezTo>
                  <a:lnTo>
                    <a:pt x="320374" y="237616"/>
                  </a:lnTo>
                  <a:cubicBezTo>
                    <a:pt x="320374" y="229527"/>
                    <a:pt x="313771" y="222935"/>
                    <a:pt x="305668" y="222935"/>
                  </a:cubicBezTo>
                  <a:close/>
                  <a:moveTo>
                    <a:pt x="71558" y="194196"/>
                  </a:moveTo>
                  <a:cubicBezTo>
                    <a:pt x="107563" y="194196"/>
                    <a:pt x="136967" y="223558"/>
                    <a:pt x="136967" y="259511"/>
                  </a:cubicBezTo>
                  <a:lnTo>
                    <a:pt x="136967" y="589079"/>
                  </a:lnTo>
                  <a:cubicBezTo>
                    <a:pt x="136967" y="598517"/>
                    <a:pt x="129316" y="606157"/>
                    <a:pt x="120015" y="606157"/>
                  </a:cubicBezTo>
                  <a:lnTo>
                    <a:pt x="45754" y="606157"/>
                  </a:lnTo>
                  <a:cubicBezTo>
                    <a:pt x="36302" y="606157"/>
                    <a:pt x="28801" y="598517"/>
                    <a:pt x="28801" y="589079"/>
                  </a:cubicBezTo>
                  <a:lnTo>
                    <a:pt x="28801" y="445268"/>
                  </a:lnTo>
                  <a:cubicBezTo>
                    <a:pt x="28801" y="439725"/>
                    <a:pt x="27751" y="434482"/>
                    <a:pt x="25951" y="429238"/>
                  </a:cubicBezTo>
                  <a:lnTo>
                    <a:pt x="10949" y="388342"/>
                  </a:lnTo>
                  <a:cubicBezTo>
                    <a:pt x="7648" y="379504"/>
                    <a:pt x="5998" y="370216"/>
                    <a:pt x="5998" y="360778"/>
                  </a:cubicBezTo>
                  <a:lnTo>
                    <a:pt x="5998" y="259511"/>
                  </a:lnTo>
                  <a:cubicBezTo>
                    <a:pt x="5998" y="223558"/>
                    <a:pt x="35402" y="194196"/>
                    <a:pt x="71558" y="194196"/>
                  </a:cubicBezTo>
                  <a:close/>
                  <a:moveTo>
                    <a:pt x="368563" y="189398"/>
                  </a:moveTo>
                  <a:lnTo>
                    <a:pt x="405892" y="189398"/>
                  </a:lnTo>
                  <a:lnTo>
                    <a:pt x="405892" y="285720"/>
                  </a:lnTo>
                  <a:lnTo>
                    <a:pt x="368563" y="285720"/>
                  </a:lnTo>
                  <a:close/>
                  <a:moveTo>
                    <a:pt x="353838" y="160167"/>
                  </a:moveTo>
                  <a:cubicBezTo>
                    <a:pt x="345735" y="160167"/>
                    <a:pt x="339132" y="166608"/>
                    <a:pt x="339132" y="174698"/>
                  </a:cubicBezTo>
                  <a:lnTo>
                    <a:pt x="339132" y="300384"/>
                  </a:lnTo>
                  <a:cubicBezTo>
                    <a:pt x="339132" y="308474"/>
                    <a:pt x="345735" y="314915"/>
                    <a:pt x="353838" y="314915"/>
                  </a:cubicBezTo>
                  <a:lnTo>
                    <a:pt x="420617" y="314915"/>
                  </a:lnTo>
                  <a:cubicBezTo>
                    <a:pt x="428720" y="314915"/>
                    <a:pt x="435173" y="308474"/>
                    <a:pt x="435173" y="300384"/>
                  </a:cubicBezTo>
                  <a:lnTo>
                    <a:pt x="435173" y="174698"/>
                  </a:lnTo>
                  <a:cubicBezTo>
                    <a:pt x="435173" y="166608"/>
                    <a:pt x="428720" y="160167"/>
                    <a:pt x="420617" y="160167"/>
                  </a:cubicBezTo>
                  <a:close/>
                  <a:moveTo>
                    <a:pt x="483514" y="126594"/>
                  </a:moveTo>
                  <a:lnTo>
                    <a:pt x="520702" y="126594"/>
                  </a:lnTo>
                  <a:lnTo>
                    <a:pt x="520702" y="285719"/>
                  </a:lnTo>
                  <a:lnTo>
                    <a:pt x="483514" y="285719"/>
                  </a:lnTo>
                  <a:close/>
                  <a:moveTo>
                    <a:pt x="468787" y="97399"/>
                  </a:moveTo>
                  <a:cubicBezTo>
                    <a:pt x="460684" y="97399"/>
                    <a:pt x="454081" y="103840"/>
                    <a:pt x="454081" y="111930"/>
                  </a:cubicBezTo>
                  <a:lnTo>
                    <a:pt x="454081" y="300384"/>
                  </a:lnTo>
                  <a:cubicBezTo>
                    <a:pt x="454081" y="308474"/>
                    <a:pt x="460684" y="314915"/>
                    <a:pt x="468787" y="314915"/>
                  </a:cubicBezTo>
                  <a:lnTo>
                    <a:pt x="535415" y="314915"/>
                  </a:lnTo>
                  <a:cubicBezTo>
                    <a:pt x="543519" y="314915"/>
                    <a:pt x="550121" y="308474"/>
                    <a:pt x="550121" y="300384"/>
                  </a:cubicBezTo>
                  <a:lnTo>
                    <a:pt x="550121" y="111930"/>
                  </a:lnTo>
                  <a:cubicBezTo>
                    <a:pt x="550121" y="103840"/>
                    <a:pt x="543519" y="97399"/>
                    <a:pt x="535415" y="97399"/>
                  </a:cubicBezTo>
                  <a:close/>
                  <a:moveTo>
                    <a:pt x="206026" y="61745"/>
                  </a:moveTo>
                  <a:lnTo>
                    <a:pt x="568429" y="61745"/>
                  </a:lnTo>
                  <a:cubicBezTo>
                    <a:pt x="575932" y="61745"/>
                    <a:pt x="582235" y="67887"/>
                    <a:pt x="582235" y="75527"/>
                  </a:cubicBezTo>
                  <a:lnTo>
                    <a:pt x="582235" y="336787"/>
                  </a:lnTo>
                  <a:cubicBezTo>
                    <a:pt x="582235" y="344427"/>
                    <a:pt x="575932" y="350569"/>
                    <a:pt x="568429" y="350569"/>
                  </a:cubicBezTo>
                  <a:lnTo>
                    <a:pt x="206026" y="350569"/>
                  </a:lnTo>
                  <a:cubicBezTo>
                    <a:pt x="198373" y="350569"/>
                    <a:pt x="192220" y="344427"/>
                    <a:pt x="192220" y="336787"/>
                  </a:cubicBezTo>
                  <a:lnTo>
                    <a:pt x="192220" y="75527"/>
                  </a:lnTo>
                  <a:cubicBezTo>
                    <a:pt x="192220" y="67887"/>
                    <a:pt x="198373" y="61745"/>
                    <a:pt x="206026" y="61745"/>
                  </a:cubicBezTo>
                  <a:close/>
                  <a:moveTo>
                    <a:pt x="68484" y="44809"/>
                  </a:moveTo>
                  <a:cubicBezTo>
                    <a:pt x="106307" y="44809"/>
                    <a:pt x="136968" y="75423"/>
                    <a:pt x="136968" y="113187"/>
                  </a:cubicBezTo>
                  <a:cubicBezTo>
                    <a:pt x="136968" y="150951"/>
                    <a:pt x="106307" y="181565"/>
                    <a:pt x="68484" y="181565"/>
                  </a:cubicBezTo>
                  <a:cubicBezTo>
                    <a:pt x="30661" y="181565"/>
                    <a:pt x="0" y="150951"/>
                    <a:pt x="0" y="113187"/>
                  </a:cubicBezTo>
                  <a:cubicBezTo>
                    <a:pt x="0" y="75423"/>
                    <a:pt x="30661" y="44809"/>
                    <a:pt x="68484" y="44809"/>
                  </a:cubicBezTo>
                  <a:close/>
                  <a:moveTo>
                    <a:pt x="387117" y="0"/>
                  </a:moveTo>
                  <a:cubicBezTo>
                    <a:pt x="397022" y="0"/>
                    <a:pt x="404975" y="7940"/>
                    <a:pt x="404975" y="17827"/>
                  </a:cubicBezTo>
                  <a:lnTo>
                    <a:pt x="404975" y="36553"/>
                  </a:lnTo>
                  <a:lnTo>
                    <a:pt x="369410" y="36553"/>
                  </a:lnTo>
                  <a:lnTo>
                    <a:pt x="369410" y="17827"/>
                  </a:lnTo>
                  <a:cubicBezTo>
                    <a:pt x="369410" y="7940"/>
                    <a:pt x="377363" y="0"/>
                    <a:pt x="387117"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sp>
        <p:nvSpPr>
          <p:cNvPr id="20" name="ï$líḑê"/>
          <p:cNvSpPr/>
          <p:nvPr/>
        </p:nvSpPr>
        <p:spPr bwMode="auto">
          <a:xfrm>
            <a:off x="8276396" y="3444121"/>
            <a:ext cx="2907379" cy="1091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400" dirty="0">
                <a:solidFill>
                  <a:schemeClr val="bg1">
                    <a:lumMod val="50000"/>
                  </a:schemeClr>
                </a:solidFill>
                <a:latin typeface="+mn-ea"/>
                <a:cs typeface="Levenim MT" pitchFamily="2" charset="-79"/>
                <a:sym typeface="+mn-ea"/>
              </a:rPr>
              <a:t>      </a:t>
            </a:r>
            <a:r>
              <a:rPr lang="zh-CN" altLang="en-US" sz="1400" dirty="0">
                <a:latin typeface="+mn-ea"/>
              </a:rPr>
              <a:t>通过工程效能评估，项目资金核算等方式可有效进行工程款评估，降低施工环节资金损耗，有效评估项目进度，提高企业方资金流转效率，降本提效，创造更多价值。</a:t>
            </a:r>
            <a:endParaRPr lang="en-US" altLang="zh-CN" sz="1400" dirty="0">
              <a:latin typeface="+mn-ea"/>
            </a:endParaRPr>
          </a:p>
        </p:txBody>
      </p:sp>
      <p:sp>
        <p:nvSpPr>
          <p:cNvPr id="21" name="îṥḻiḓé"/>
          <p:cNvSpPr/>
          <p:nvPr/>
        </p:nvSpPr>
        <p:spPr>
          <a:xfrm>
            <a:off x="8859413" y="5768559"/>
            <a:ext cx="1403621" cy="587790"/>
          </a:xfrm>
          <a:prstGeom prst="rect">
            <a:avLst/>
          </a:prstGeom>
          <a:noFill/>
          <a:ln w="28575" cap="rnd">
            <a:solidFill>
              <a:srgbClr val="189A7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r>
              <a:rPr lang="zh-CN" altLang="en-US" b="1" dirty="0">
                <a:solidFill>
                  <a:srgbClr val="189A7F"/>
                </a:solidFill>
              </a:rPr>
              <a:t>商业</a:t>
            </a:r>
            <a:r>
              <a:rPr lang="zh-CN" altLang="en-US" b="1" dirty="0">
                <a:solidFill>
                  <a:schemeClr val="tx1"/>
                </a:solidFill>
              </a:rPr>
              <a:t>价值</a:t>
            </a:r>
            <a:endParaRPr lang="en-US" altLang="zh-CN" b="1" dirty="0">
              <a:solidFill>
                <a:schemeClr val="tx1"/>
              </a:solidFill>
            </a:endParaRPr>
          </a:p>
        </p:txBody>
      </p:sp>
      <p:sp>
        <p:nvSpPr>
          <p:cNvPr id="23" name="îslîḑe"/>
          <p:cNvSpPr txBox="1"/>
          <p:nvPr/>
        </p:nvSpPr>
        <p:spPr>
          <a:xfrm>
            <a:off x="805393" y="1189308"/>
            <a:ext cx="10858500" cy="51253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dirty="0">
                <a:latin typeface="+mn-ea"/>
              </a:rPr>
              <a:t>本产品主要适用于项目工程把控，其价值包括</a:t>
            </a:r>
            <a:r>
              <a:rPr lang="zh-CN" altLang="en-US" dirty="0">
                <a:solidFill>
                  <a:srgbClr val="D24132"/>
                </a:solidFill>
                <a:latin typeface="+mn-ea"/>
              </a:rPr>
              <a:t>技术价值、社会价值和商业价值</a:t>
            </a:r>
            <a:r>
              <a:rPr lang="zh-CN" altLang="en-US" dirty="0">
                <a:latin typeface="+mn-ea"/>
              </a:rPr>
              <a:t>。</a:t>
            </a:r>
            <a:endParaRPr lang="en-US" dirty="0">
              <a:latin typeface="+mn-ea"/>
            </a:endParaRPr>
          </a:p>
        </p:txBody>
      </p:sp>
      <p:cxnSp>
        <p:nvCxnSpPr>
          <p:cNvPr id="25" name="直接连接符 24"/>
          <p:cNvCxnSpPr/>
          <p:nvPr/>
        </p:nvCxnSpPr>
        <p:spPr>
          <a:xfrm>
            <a:off x="4300822" y="3052516"/>
            <a:ext cx="0" cy="264603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878476" y="3052516"/>
            <a:ext cx="0" cy="264603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0" y="224604"/>
            <a:ext cx="4994275" cy="480060"/>
            <a:chOff x="0" y="557"/>
            <a:chExt cx="7865" cy="756"/>
          </a:xfrm>
        </p:grpSpPr>
        <p:grpSp>
          <p:nvGrpSpPr>
            <p:cNvPr id="42" name="组合 41"/>
            <p:cNvGrpSpPr/>
            <p:nvPr/>
          </p:nvGrpSpPr>
          <p:grpSpPr>
            <a:xfrm>
              <a:off x="299" y="557"/>
              <a:ext cx="7566" cy="756"/>
              <a:chOff x="-442" y="540"/>
              <a:chExt cx="7566" cy="756"/>
            </a:xfrm>
          </p:grpSpPr>
          <p:grpSp>
            <p:nvGrpSpPr>
              <p:cNvPr id="44" name="组合 43"/>
              <p:cNvGrpSpPr/>
              <p:nvPr/>
            </p:nvGrpSpPr>
            <p:grpSpPr>
              <a:xfrm>
                <a:off x="-442" y="540"/>
                <a:ext cx="7566" cy="756"/>
                <a:chOff x="-426" y="540"/>
                <a:chExt cx="7298" cy="756"/>
              </a:xfrm>
            </p:grpSpPr>
            <p:sp>
              <p:nvSpPr>
                <p:cNvPr id="46" name="矩形 45"/>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价值深度</a:t>
                </a:r>
                <a:r>
                  <a:rPr lang="en-US" altLang="zh-CN" sz="2000" b="1" dirty="0">
                    <a:solidFill>
                      <a:schemeClr val="bg1"/>
                    </a:solidFill>
                    <a:sym typeface="+mn-ea"/>
                  </a:rPr>
                  <a:t>----</a:t>
                </a:r>
                <a:r>
                  <a:rPr lang="zh-CN" altLang="en-US" sz="2000" b="1" dirty="0">
                    <a:solidFill>
                      <a:schemeClr val="bg1"/>
                    </a:solidFill>
                    <a:sym typeface="+mn-ea"/>
                  </a:rPr>
                  <a:t>产品价值说明</a:t>
                </a:r>
                <a:endParaRPr lang="zh-CN" altLang="en-US" sz="2000" b="1" dirty="0">
                  <a:solidFill>
                    <a:schemeClr val="bg1"/>
                  </a:solidFill>
                  <a:sym typeface="+mn-ea"/>
                </a:endParaRPr>
              </a:p>
            </p:txBody>
          </p:sp>
        </p:grpSp>
        <p:sp>
          <p:nvSpPr>
            <p:cNvPr id="43" name="矩形 42"/>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535806" y="3699513"/>
            <a:ext cx="2825375" cy="589616"/>
          </a:xfrm>
          <a:prstGeom prst="rect">
            <a:avLst/>
          </a:prstGeom>
        </p:spPr>
        <p:txBody>
          <a:bodyPr>
            <a:noAutofit/>
          </a:bodyPr>
          <a:lstStyle/>
          <a:p>
            <a:r>
              <a:rPr lang="zh-CN" altLang="en-US" sz="1800" b="1" dirty="0">
                <a:solidFill>
                  <a:schemeClr val="tx1"/>
                </a:solidFill>
              </a:rPr>
              <a:t>企 业 大 屏 监 控 示 意 图</a:t>
            </a:r>
            <a:endParaRPr lang="zh-CN" altLang="en-US" sz="1800" b="1" dirty="0">
              <a:solidFill>
                <a:schemeClr val="tx1"/>
              </a:solidFill>
            </a:endParaRPr>
          </a:p>
        </p:txBody>
      </p:sp>
      <p:grpSp>
        <p:nvGrpSpPr>
          <p:cNvPr id="21" name="组合 20"/>
          <p:cNvGrpSpPr/>
          <p:nvPr/>
        </p:nvGrpSpPr>
        <p:grpSpPr>
          <a:xfrm>
            <a:off x="0" y="224604"/>
            <a:ext cx="4994275" cy="480060"/>
            <a:chOff x="0" y="557"/>
            <a:chExt cx="7865" cy="756"/>
          </a:xfrm>
        </p:grpSpPr>
        <p:grpSp>
          <p:nvGrpSpPr>
            <p:cNvPr id="22" name="组合 21"/>
            <p:cNvGrpSpPr/>
            <p:nvPr/>
          </p:nvGrpSpPr>
          <p:grpSpPr>
            <a:xfrm>
              <a:off x="299" y="557"/>
              <a:ext cx="7566" cy="756"/>
              <a:chOff x="-442" y="540"/>
              <a:chExt cx="7566" cy="756"/>
            </a:xfrm>
          </p:grpSpPr>
          <p:grpSp>
            <p:nvGrpSpPr>
              <p:cNvPr id="24" name="组合 23"/>
              <p:cNvGrpSpPr/>
              <p:nvPr/>
            </p:nvGrpSpPr>
            <p:grpSpPr>
              <a:xfrm>
                <a:off x="-442" y="540"/>
                <a:ext cx="7566" cy="756"/>
                <a:chOff x="-426" y="540"/>
                <a:chExt cx="7298" cy="756"/>
              </a:xfrm>
            </p:grpSpPr>
            <p:sp>
              <p:nvSpPr>
                <p:cNvPr id="26" name="矩形 25"/>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1324" y="540"/>
                  <a:ext cx="5548"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204" y="603"/>
                <a:ext cx="7328" cy="630"/>
              </a:xfrm>
              <a:prstGeom prst="rect">
                <a:avLst/>
              </a:prstGeom>
              <a:noFill/>
            </p:spPr>
            <p:txBody>
              <a:bodyPr wrap="square" rtlCol="0">
                <a:spAutoFit/>
              </a:bodyPr>
              <a:lstStyle/>
              <a:p>
                <a:r>
                  <a:rPr lang="zh-CN" altLang="en-US" sz="2000" b="1" dirty="0">
                    <a:solidFill>
                      <a:schemeClr val="bg1"/>
                    </a:solidFill>
                  </a:rPr>
                  <a:t>价值深度</a:t>
                </a:r>
                <a:r>
                  <a:rPr lang="en-US" altLang="zh-CN" sz="2000" b="1" dirty="0">
                    <a:solidFill>
                      <a:schemeClr val="bg1"/>
                    </a:solidFill>
                    <a:sym typeface="+mn-ea"/>
                  </a:rPr>
                  <a:t>----</a:t>
                </a:r>
                <a:r>
                  <a:rPr lang="zh-CN" altLang="en-US" sz="2000" b="1" dirty="0">
                    <a:solidFill>
                      <a:schemeClr val="bg1"/>
                    </a:solidFill>
                    <a:sym typeface="+mn-ea"/>
                  </a:rPr>
                  <a:t>大屏监控</a:t>
                </a:r>
                <a:endParaRPr lang="zh-CN" altLang="en-US" sz="2000" b="1" dirty="0">
                  <a:solidFill>
                    <a:schemeClr val="bg1"/>
                  </a:solidFill>
                  <a:sym typeface="+mn-ea"/>
                </a:endParaRPr>
              </a:p>
            </p:txBody>
          </p:sp>
        </p:grpSp>
        <p:sp>
          <p:nvSpPr>
            <p:cNvPr id="23" name="矩形 22"/>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标题 1"/>
          <p:cNvSpPr txBox="1"/>
          <p:nvPr>
            <p:custDataLst>
              <p:tags r:id="rId1"/>
            </p:custDataLst>
          </p:nvPr>
        </p:nvSpPr>
        <p:spPr>
          <a:xfrm>
            <a:off x="1537075" y="901060"/>
            <a:ext cx="2886107" cy="589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t>民 工 迁 徙 流 动 示 意 图</a:t>
            </a:r>
            <a:endParaRPr lang="zh-CN" altLang="en-US" sz="1800" b="1" dirty="0"/>
          </a:p>
        </p:txBody>
      </p:sp>
      <p:grpSp>
        <p:nvGrpSpPr>
          <p:cNvPr id="7" name="组合 6"/>
          <p:cNvGrpSpPr/>
          <p:nvPr/>
        </p:nvGrpSpPr>
        <p:grpSpPr>
          <a:xfrm>
            <a:off x="0" y="1951"/>
            <a:ext cx="12194281" cy="6856049"/>
            <a:chOff x="0" y="1951"/>
            <a:chExt cx="12194281" cy="685604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17664"/>
              <a:ext cx="6146333" cy="3440336"/>
            </a:xfrm>
            <a:prstGeom prst="rect">
              <a:avLst/>
            </a:prstGeom>
          </p:spPr>
        </p:pic>
        <p:pic>
          <p:nvPicPr>
            <p:cNvPr id="28" name="图片 27"/>
            <p:cNvPicPr>
              <a:picLocks noChangeAspect="1"/>
            </p:cNvPicPr>
            <p:nvPr>
              <p:custDataLst>
                <p:tags r:id="rId3"/>
              </p:custDataLst>
            </p:nvPr>
          </p:nvPicPr>
          <p:blipFill>
            <a:blip r:embed="rId4"/>
            <a:stretch>
              <a:fillRect/>
            </a:stretch>
          </p:blipFill>
          <p:spPr>
            <a:xfrm>
              <a:off x="6146333" y="1951"/>
              <a:ext cx="6047948" cy="3402754"/>
            </a:xfrm>
            <a:prstGeom prst="rect">
              <a:avLst/>
            </a:prstGeom>
            <a:solidFill>
              <a:schemeClr val="bg1"/>
            </a:solidFill>
          </p:spPr>
        </p:pic>
        <p:sp>
          <p:nvSpPr>
            <p:cNvPr id="6" name="等腰三角形 5"/>
            <p:cNvSpPr/>
            <p:nvPr/>
          </p:nvSpPr>
          <p:spPr>
            <a:xfrm rot="5400000">
              <a:off x="6032135" y="1524155"/>
              <a:ext cx="457200" cy="358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16200000">
              <a:off x="5828937" y="4903841"/>
              <a:ext cx="457200" cy="358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p:cNvCxnSpPr/>
          <p:nvPr/>
        </p:nvCxnSpPr>
        <p:spPr>
          <a:xfrm>
            <a:off x="847695" y="1415819"/>
            <a:ext cx="414658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flipV="1">
            <a:off x="7067297" y="4289129"/>
            <a:ext cx="3762392" cy="18732"/>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5" name="标题 1"/>
          <p:cNvSpPr txBox="1"/>
          <p:nvPr>
            <p:custDataLst>
              <p:tags r:id="rId5"/>
            </p:custDataLst>
          </p:nvPr>
        </p:nvSpPr>
        <p:spPr>
          <a:xfrm>
            <a:off x="845011" y="1285103"/>
            <a:ext cx="4270237" cy="20925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400" dirty="0">
                <a:solidFill>
                  <a:schemeClr val="bg1">
                    <a:lumMod val="50000"/>
                  </a:schemeClr>
                </a:solidFill>
                <a:latin typeface="+mn-ea"/>
                <a:cs typeface="Levenim MT" pitchFamily="2" charset="-79"/>
                <a:sym typeface="+mn-ea"/>
              </a:rPr>
              <a:t>      </a:t>
            </a:r>
            <a:r>
              <a:rPr lang="zh-CN" altLang="en-US" sz="1400" dirty="0">
                <a:solidFill>
                  <a:srgbClr val="377790"/>
                </a:solidFill>
              </a:rPr>
              <a:t>改革开放后，随着对人员流动限制的放宽，越来越多的农民选择离乡外出打工。特别是一些经济落后地区的农民工大量向经济发达地区流动。近几年，随着各地经济飞速发展，越来越多的农民工趋向于本地化，选择跨省务工的农民工数量明显减少。</a:t>
            </a:r>
            <a:endParaRPr lang="en-US" altLang="zh-CN" sz="1400" dirty="0">
              <a:solidFill>
                <a:srgbClr val="377790"/>
              </a:solidFill>
            </a:endParaRPr>
          </a:p>
          <a:p>
            <a:endParaRPr lang="en-US" altLang="zh-CN" sz="1400" dirty="0">
              <a:solidFill>
                <a:srgbClr val="377790"/>
              </a:solidFill>
            </a:endParaRPr>
          </a:p>
          <a:p>
            <a:r>
              <a:rPr lang="en-US" altLang="zh-CN" sz="1400" dirty="0">
                <a:solidFill>
                  <a:schemeClr val="bg1">
                    <a:lumMod val="50000"/>
                  </a:schemeClr>
                </a:solidFill>
                <a:latin typeface="+mn-ea"/>
                <a:cs typeface="Levenim MT" pitchFamily="2" charset="-79"/>
                <a:sym typeface="+mn-ea"/>
              </a:rPr>
              <a:t>      </a:t>
            </a:r>
            <a:r>
              <a:rPr lang="zh-CN" altLang="en-US" sz="1400" dirty="0">
                <a:solidFill>
                  <a:srgbClr val="377790"/>
                </a:solidFill>
              </a:rPr>
              <a:t>迁徙图可直观的展示人员流动情况，进而助于分析趋势并依此推动部分地方政策。</a:t>
            </a:r>
            <a:endParaRPr lang="zh-CN" altLang="en-US" sz="1400" dirty="0">
              <a:solidFill>
                <a:srgbClr val="377790"/>
              </a:solidFill>
            </a:endParaRPr>
          </a:p>
        </p:txBody>
      </p:sp>
      <p:sp>
        <p:nvSpPr>
          <p:cNvPr id="37" name="标题 1"/>
          <p:cNvSpPr txBox="1"/>
          <p:nvPr>
            <p:custDataLst>
              <p:tags r:id="rId6"/>
            </p:custDataLst>
          </p:nvPr>
        </p:nvSpPr>
        <p:spPr>
          <a:xfrm>
            <a:off x="7067297" y="4397983"/>
            <a:ext cx="3762392" cy="19322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400" dirty="0">
                <a:solidFill>
                  <a:schemeClr val="bg1">
                    <a:lumMod val="50000"/>
                  </a:schemeClr>
                </a:solidFill>
                <a:latin typeface="+mn-ea"/>
                <a:cs typeface="Levenim MT" pitchFamily="2" charset="-79"/>
                <a:sym typeface="+mn-ea"/>
              </a:rPr>
              <a:t>      </a:t>
            </a:r>
            <a:r>
              <a:rPr lang="zh-CN" altLang="en-US" sz="1400" dirty="0">
                <a:solidFill>
                  <a:srgbClr val="377790"/>
                </a:solidFill>
              </a:rPr>
              <a:t>企业大屏作为传递信息的有效手段，实现平台数据信息融合、信息共享。业务人员能够从复杂的业务数据中快速、直接地找到重要数据，而且能对决策者起到辅助作用。</a:t>
            </a:r>
            <a:endParaRPr lang="en-US" altLang="zh-CN" sz="1400" dirty="0">
              <a:solidFill>
                <a:srgbClr val="377790"/>
              </a:solidFill>
            </a:endParaRPr>
          </a:p>
          <a:p>
            <a:endParaRPr lang="en-US" altLang="zh-CN" sz="1400" dirty="0">
              <a:solidFill>
                <a:srgbClr val="377790"/>
              </a:solidFill>
            </a:endParaRPr>
          </a:p>
          <a:p>
            <a:r>
              <a:rPr lang="en-US" altLang="zh-CN" sz="1400" dirty="0">
                <a:solidFill>
                  <a:schemeClr val="bg1">
                    <a:lumMod val="50000"/>
                  </a:schemeClr>
                </a:solidFill>
                <a:latin typeface="+mn-ea"/>
                <a:cs typeface="Levenim MT" pitchFamily="2" charset="-79"/>
                <a:sym typeface="+mn-ea"/>
              </a:rPr>
              <a:t>      </a:t>
            </a:r>
            <a:r>
              <a:rPr lang="zh-CN" altLang="en-US" sz="1400" dirty="0">
                <a:solidFill>
                  <a:srgbClr val="377790"/>
                </a:solidFill>
              </a:rPr>
              <a:t>针对工程交付项目数据，大屏监控可直观地呈现城市施工地点、工程进度、工人数量等重要信息，可应用于监测指挥、分析研判、展示汇报等场景。</a:t>
            </a:r>
            <a:endParaRPr lang="zh-CN" altLang="en-US" sz="1400" dirty="0">
              <a:solidFill>
                <a:srgbClr val="377790"/>
              </a:solidFill>
            </a:endParaRPr>
          </a:p>
        </p:txBody>
      </p:sp>
    </p:spTree>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rot="16200000">
            <a:off x="-409575" y="409575"/>
            <a:ext cx="6858000" cy="60388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2"/>
            </p:custDataLst>
          </p:nvPr>
        </p:nvSpPr>
        <p:spPr>
          <a:xfrm>
            <a:off x="3648307" y="1999175"/>
            <a:ext cx="6819900" cy="1446550"/>
          </a:xfrm>
          <a:prstGeom prst="rect">
            <a:avLst/>
          </a:prstGeom>
          <a:noFill/>
        </p:spPr>
        <p:txBody>
          <a:bodyPr wrap="square" rtlCol="0">
            <a:spAutoFit/>
          </a:bodyPr>
          <a:lstStyle/>
          <a:p>
            <a:r>
              <a:rPr lang="zh-CN" altLang="en-US" sz="8800" dirty="0">
                <a:solidFill>
                  <a:schemeClr val="bg1"/>
                </a:solidFill>
              </a:rPr>
              <a:t>感谢 </a:t>
            </a:r>
            <a:r>
              <a:rPr lang="zh-CN" altLang="en-US" sz="8800" dirty="0">
                <a:solidFill>
                  <a:srgbClr val="157E9F"/>
                </a:solidFill>
              </a:rPr>
              <a:t>观看</a:t>
            </a:r>
            <a:endParaRPr lang="zh-CN" altLang="en-US" sz="8800" dirty="0">
              <a:solidFill>
                <a:srgbClr val="157E9F"/>
              </a:solidFill>
            </a:endParaRPr>
          </a:p>
        </p:txBody>
      </p:sp>
      <p:sp>
        <p:nvSpPr>
          <p:cNvPr id="6" name="文本框 5"/>
          <p:cNvSpPr txBox="1"/>
          <p:nvPr>
            <p:custDataLst>
              <p:tags r:id="rId3"/>
            </p:custDataLst>
          </p:nvPr>
        </p:nvSpPr>
        <p:spPr>
          <a:xfrm>
            <a:off x="4020013" y="3399575"/>
            <a:ext cx="4733693" cy="1446550"/>
          </a:xfrm>
          <a:prstGeom prst="rect">
            <a:avLst/>
          </a:prstGeom>
          <a:noFill/>
        </p:spPr>
        <p:txBody>
          <a:bodyPr wrap="square" rtlCol="0">
            <a:spAutoFit/>
          </a:bodyPr>
          <a:lstStyle/>
          <a:p>
            <a:r>
              <a:rPr lang="en-US" altLang="zh-CN" sz="8800" dirty="0">
                <a:solidFill>
                  <a:schemeClr val="bg1"/>
                </a:solidFill>
              </a:rPr>
              <a:t>THA</a:t>
            </a:r>
            <a:r>
              <a:rPr lang="en-US" altLang="zh-CN" sz="8800" dirty="0">
                <a:solidFill>
                  <a:srgbClr val="157E9F"/>
                </a:solidFill>
              </a:rPr>
              <a:t>NKS</a:t>
            </a:r>
            <a:endParaRPr lang="zh-CN" altLang="en-US" sz="8800" dirty="0">
              <a:solidFill>
                <a:srgbClr val="157E9F"/>
              </a:solidFill>
            </a:endParaRPr>
          </a:p>
        </p:txBody>
      </p:sp>
      <p:grpSp>
        <p:nvGrpSpPr>
          <p:cNvPr id="8" name="组合 7"/>
          <p:cNvGrpSpPr/>
          <p:nvPr/>
        </p:nvGrpSpPr>
        <p:grpSpPr>
          <a:xfrm>
            <a:off x="3110865" y="1879600"/>
            <a:ext cx="5840095" cy="10160"/>
            <a:chOff x="4899" y="2960"/>
            <a:chExt cx="9197" cy="16"/>
          </a:xfrm>
        </p:grpSpPr>
        <p:cxnSp>
          <p:nvCxnSpPr>
            <p:cNvPr id="12" name="直接连接符 11"/>
            <p:cNvCxnSpPr/>
            <p:nvPr>
              <p:custDataLst>
                <p:tags r:id="rId4"/>
              </p:custDataLst>
            </p:nvPr>
          </p:nvCxnSpPr>
          <p:spPr>
            <a:xfrm>
              <a:off x="9498" y="2960"/>
              <a:ext cx="4599" cy="8"/>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5"/>
              </p:custDataLst>
            </p:nvPr>
          </p:nvCxnSpPr>
          <p:spPr>
            <a:xfrm>
              <a:off x="4899" y="2968"/>
              <a:ext cx="4599" cy="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110865" y="4960620"/>
            <a:ext cx="5840095" cy="10160"/>
            <a:chOff x="4899" y="2960"/>
            <a:chExt cx="9197" cy="16"/>
          </a:xfrm>
        </p:grpSpPr>
        <p:cxnSp>
          <p:nvCxnSpPr>
            <p:cNvPr id="10" name="直接连接符 9"/>
            <p:cNvCxnSpPr/>
            <p:nvPr>
              <p:custDataLst>
                <p:tags r:id="rId6"/>
              </p:custDataLst>
            </p:nvPr>
          </p:nvCxnSpPr>
          <p:spPr>
            <a:xfrm>
              <a:off x="9498" y="2960"/>
              <a:ext cx="4599" cy="8"/>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a:off x="4899" y="2968"/>
              <a:ext cx="4599" cy="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ustDataLst>
      <p:tags r:id="rId8"/>
    </p:custData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7305"/>
            <a:ext cx="6024245" cy="68853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3"/>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p:cNvGraphicFramePr/>
          <p:nvPr/>
        </p:nvGraphicFramePr>
        <p:xfrm>
          <a:off x="6238437" y="3707497"/>
          <a:ext cx="5581350" cy="26276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8"/>
          <p:cNvGraphicFramePr/>
          <p:nvPr/>
        </p:nvGraphicFramePr>
        <p:xfrm>
          <a:off x="6311585" y="1052715"/>
          <a:ext cx="5508202" cy="2517945"/>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11"/>
          <p:cNvSpPr txBox="1"/>
          <p:nvPr/>
        </p:nvSpPr>
        <p:spPr>
          <a:xfrm>
            <a:off x="7968932" y="6344743"/>
            <a:ext cx="2441694" cy="261610"/>
          </a:xfrm>
          <a:prstGeom prst="rect">
            <a:avLst/>
          </a:prstGeom>
          <a:noFill/>
        </p:spPr>
        <p:txBody>
          <a:bodyPr wrap="none" rtlCol="0">
            <a:spAutoFit/>
          </a:bodyPr>
          <a:lstStyle/>
          <a:p>
            <a:r>
              <a:rPr lang="zh-CN" altLang="en-US" sz="1100" dirty="0">
                <a:solidFill>
                  <a:schemeClr val="bg1">
                    <a:lumMod val="50000"/>
                  </a:schemeClr>
                </a:solidFill>
              </a:rPr>
              <a:t>说明：数据来自国家统计局公开数据</a:t>
            </a:r>
            <a:endParaRPr lang="zh-CN" altLang="en-US" sz="1100" dirty="0">
              <a:solidFill>
                <a:schemeClr val="bg1">
                  <a:lumMod val="50000"/>
                </a:schemeClr>
              </a:solidFill>
            </a:endParaRPr>
          </a:p>
        </p:txBody>
      </p:sp>
      <p:sp>
        <p:nvSpPr>
          <p:cNvPr id="127" name="Slide Number Placeholder 126"/>
          <p:cNvSpPr>
            <a:spLocks noGrp="1"/>
          </p:cNvSpPr>
          <p:nvPr/>
        </p:nvSpPr>
        <p:spPr>
          <a:xfrm>
            <a:off x="11643205" y="6340867"/>
            <a:ext cx="610241" cy="366183"/>
          </a:xfrm>
          <a:prstGeom prst="rect">
            <a:avLst/>
          </a:prstGeom>
        </p:spPr>
        <p:txBody>
          <a:bodyPr anchor="ctr"/>
          <a:lstStyle>
            <a:defPPr>
              <a:defRPr lang="zh-CN"/>
            </a:defPPr>
            <a:lvl1pPr marL="0" algn="ctr" defTabSz="914400" rtl="0" eaLnBrk="1" latinLnBrk="0" hangingPunct="1">
              <a:defRPr sz="1335"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780" smtClean="0"/>
            </a:fld>
            <a:endParaRPr lang="en-US" sz="1780" dirty="0"/>
          </a:p>
        </p:txBody>
      </p:sp>
      <p:grpSp>
        <p:nvGrpSpPr>
          <p:cNvPr id="17" name="组合 16"/>
          <p:cNvGrpSpPr/>
          <p:nvPr/>
        </p:nvGrpSpPr>
        <p:grpSpPr>
          <a:xfrm>
            <a:off x="0" y="182653"/>
            <a:ext cx="3838146" cy="480695"/>
            <a:chOff x="0" y="557"/>
            <a:chExt cx="2893" cy="757"/>
          </a:xfrm>
        </p:grpSpPr>
        <p:grpSp>
          <p:nvGrpSpPr>
            <p:cNvPr id="18" name="组合 17"/>
            <p:cNvGrpSpPr/>
            <p:nvPr/>
          </p:nvGrpSpPr>
          <p:grpSpPr>
            <a:xfrm>
              <a:off x="175" y="557"/>
              <a:ext cx="2718" cy="757"/>
              <a:chOff x="-566" y="540"/>
              <a:chExt cx="2718" cy="757"/>
            </a:xfrm>
          </p:grpSpPr>
          <p:grpSp>
            <p:nvGrpSpPr>
              <p:cNvPr id="22" name="组合 21"/>
              <p:cNvGrpSpPr/>
              <p:nvPr/>
            </p:nvGrpSpPr>
            <p:grpSpPr>
              <a:xfrm>
                <a:off x="-566" y="540"/>
                <a:ext cx="2407" cy="757"/>
                <a:chOff x="-546" y="540"/>
                <a:chExt cx="2323" cy="757"/>
              </a:xfrm>
            </p:grpSpPr>
            <p:sp>
              <p:nvSpPr>
                <p:cNvPr id="24" name="矩形 23"/>
                <p:cNvSpPr/>
                <p:nvPr/>
              </p:nvSpPr>
              <p:spPr>
                <a:xfrm>
                  <a:off x="-546" y="542"/>
                  <a:ext cx="220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1324" y="540"/>
                  <a:ext cx="453"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566" y="602"/>
                <a:ext cx="2718" cy="630"/>
              </a:xfrm>
              <a:prstGeom prst="rect">
                <a:avLst/>
              </a:prstGeom>
              <a:noFill/>
            </p:spPr>
            <p:txBody>
              <a:bodyPr wrap="square" rtlCol="0">
                <a:spAutoFit/>
              </a:bodyPr>
              <a:lstStyle/>
              <a:p>
                <a:r>
                  <a:rPr lang="zh-CN" altLang="en-US" sz="2000" b="1" dirty="0">
                    <a:solidFill>
                      <a:schemeClr val="bg1"/>
                    </a:solidFill>
                  </a:rPr>
                  <a:t>行业痛点</a:t>
                </a:r>
                <a:r>
                  <a:rPr lang="zh-CN" altLang="en-US" sz="2000" b="1" dirty="0" smtClean="0">
                    <a:solidFill>
                      <a:schemeClr val="bg1"/>
                    </a:solidFill>
                  </a:rPr>
                  <a:t>分析</a:t>
                </a:r>
                <a:r>
                  <a:rPr lang="en-US" altLang="zh-CN" sz="2000" b="1" dirty="0" smtClean="0">
                    <a:solidFill>
                      <a:schemeClr val="bg1"/>
                    </a:solidFill>
                  </a:rPr>
                  <a:t>----</a:t>
                </a:r>
                <a:r>
                  <a:rPr lang="zh-CN" altLang="en-US" sz="2000" b="1" dirty="0" smtClean="0">
                    <a:solidFill>
                      <a:schemeClr val="bg1"/>
                    </a:solidFill>
                    <a:sym typeface="+mn-ea"/>
                  </a:rPr>
                  <a:t>背景介绍</a:t>
                </a:r>
                <a:endParaRPr lang="zh-CN" altLang="en-US" sz="2000" b="1" dirty="0">
                  <a:solidFill>
                    <a:schemeClr val="bg1"/>
                  </a:solidFill>
                  <a:sym typeface="+mn-ea"/>
                </a:endParaRPr>
              </a:p>
            </p:txBody>
          </p:sp>
        </p:grpSp>
        <p:sp>
          <p:nvSpPr>
            <p:cNvPr id="19" name="矩形 18"/>
            <p:cNvSpPr/>
            <p:nvPr/>
          </p:nvSpPr>
          <p:spPr>
            <a:xfrm>
              <a:off x="0" y="557"/>
              <a:ext cx="91"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custDataLst>
              <p:tags r:id="rId4"/>
            </p:custDataLst>
          </p:nvPr>
        </p:nvSpPr>
        <p:spPr>
          <a:xfrm>
            <a:off x="546238" y="1087995"/>
            <a:ext cx="4931410" cy="5201424"/>
          </a:xfrm>
          <a:prstGeom prst="rect">
            <a:avLst/>
          </a:prstGeom>
          <a:noFill/>
        </p:spPr>
        <p:txBody>
          <a:bodyPr wrap="square" rtlCol="0">
            <a:spAutoFit/>
          </a:bodyPr>
          <a:lstStyle/>
          <a:p>
            <a:pPr marL="285750" indent="-285750" algn="just">
              <a:buFont typeface="Wingdings" panose="05000000000000000000" pitchFamily="2" charset="2"/>
              <a:buChar char="u"/>
            </a:pPr>
            <a:r>
              <a:rPr lang="zh-CN" altLang="en-US" sz="1400" b="1" dirty="0" smtClean="0">
                <a:solidFill>
                  <a:srgbClr val="167C9C"/>
                </a:solidFill>
                <a:latin typeface="+mn-ea"/>
              </a:rPr>
              <a:t>现代化</a:t>
            </a:r>
            <a:r>
              <a:rPr lang="zh-CN" altLang="en-US" sz="1400" b="1" dirty="0">
                <a:solidFill>
                  <a:srgbClr val="167C9C"/>
                </a:solidFill>
                <a:latin typeface="+mn-ea"/>
              </a:rPr>
              <a:t>经济</a:t>
            </a:r>
            <a:r>
              <a:rPr lang="zh-CN" altLang="en-US" sz="1400" b="1" dirty="0" smtClean="0">
                <a:solidFill>
                  <a:srgbClr val="167C9C"/>
                </a:solidFill>
                <a:latin typeface="+mn-ea"/>
              </a:rPr>
              <a:t>体系建设</a:t>
            </a:r>
            <a:endParaRPr lang="en-US" altLang="zh-CN" sz="1400" b="1" dirty="0" smtClean="0">
              <a:solidFill>
                <a:srgbClr val="167C9C"/>
              </a:solidFill>
              <a:latin typeface="+mn-ea"/>
            </a:endParaRPr>
          </a:p>
          <a:p>
            <a:pPr algn="just"/>
            <a:r>
              <a:rPr lang="en-US" altLang="zh-CN" sz="500" b="1" i="0" dirty="0" smtClean="0">
                <a:solidFill>
                  <a:srgbClr val="167C9C"/>
                </a:solidFill>
                <a:effectLst/>
                <a:latin typeface="+mn-ea"/>
              </a:rPr>
              <a:t> </a:t>
            </a:r>
            <a:endParaRPr lang="en-US" altLang="zh-CN" sz="500" b="1" i="0" dirty="0" smtClean="0">
              <a:solidFill>
                <a:srgbClr val="167C9C"/>
              </a:solidFill>
              <a:effectLst/>
              <a:latin typeface="+mn-ea"/>
            </a:endParaRPr>
          </a:p>
          <a:p>
            <a:pPr algn="just"/>
            <a:r>
              <a:rPr lang="zh-CN" altLang="en-US" sz="1400" b="0" i="0" dirty="0" smtClean="0">
                <a:solidFill>
                  <a:srgbClr val="000000"/>
                </a:solidFill>
                <a:effectLst/>
                <a:latin typeface="+mn-ea"/>
              </a:rPr>
              <a:t>　　党的十九大报告中指出，我国</a:t>
            </a:r>
            <a:r>
              <a:rPr lang="zh-CN" altLang="en-US" sz="1400" b="0" i="0" dirty="0">
                <a:solidFill>
                  <a:srgbClr val="000000"/>
                </a:solidFill>
                <a:effectLst/>
                <a:latin typeface="+mn-ea"/>
              </a:rPr>
              <a:t>经济已由高速增长阶段转向高质量发展阶段，正处在转变发展方式、优化经济结构、转换增长动力的攻关期，建设现代化经济体系是跨越关口的迫切要求和我国发展的战略目标</a:t>
            </a:r>
            <a:r>
              <a:rPr lang="zh-CN" altLang="en-US" sz="1400" b="0" i="0" dirty="0" smtClean="0">
                <a:solidFill>
                  <a:srgbClr val="000000"/>
                </a:solidFill>
                <a:effectLst/>
                <a:latin typeface="+mn-ea"/>
              </a:rPr>
              <a:t>。</a:t>
            </a:r>
            <a:endParaRPr lang="en-US" altLang="zh-CN" sz="1400" b="0" i="0" dirty="0" smtClean="0">
              <a:solidFill>
                <a:srgbClr val="000000"/>
              </a:solidFill>
              <a:effectLst/>
              <a:latin typeface="+mn-ea"/>
            </a:endParaRPr>
          </a:p>
          <a:p>
            <a:pPr algn="just"/>
            <a:endParaRPr lang="en-US" altLang="zh-CN" sz="1400" b="0" i="0" dirty="0" smtClean="0">
              <a:solidFill>
                <a:srgbClr val="000000"/>
              </a:solidFill>
              <a:effectLst/>
              <a:latin typeface="+mn-ea"/>
            </a:endParaRPr>
          </a:p>
          <a:p>
            <a:pPr algn="just"/>
            <a:endParaRPr lang="en-US" altLang="zh-CN" sz="1400" b="0" i="0" dirty="0" smtClean="0">
              <a:solidFill>
                <a:srgbClr val="000000"/>
              </a:solidFill>
              <a:effectLst/>
              <a:latin typeface="+mn-ea"/>
            </a:endParaRPr>
          </a:p>
          <a:p>
            <a:pPr marL="285750" indent="-285750" algn="just">
              <a:buFont typeface="Wingdings" panose="05000000000000000000" pitchFamily="2" charset="2"/>
              <a:buChar char="u"/>
            </a:pPr>
            <a:r>
              <a:rPr lang="zh-CN" altLang="en-US" sz="1400" b="1" dirty="0" smtClean="0">
                <a:solidFill>
                  <a:srgbClr val="167C9C"/>
                </a:solidFill>
                <a:latin typeface="+mn-ea"/>
              </a:rPr>
              <a:t>建筑</a:t>
            </a:r>
            <a:r>
              <a:rPr lang="zh-CN" altLang="en-US" sz="1400" b="1" dirty="0">
                <a:solidFill>
                  <a:srgbClr val="167C9C"/>
                </a:solidFill>
                <a:latin typeface="+mn-ea"/>
              </a:rPr>
              <a:t>产业</a:t>
            </a:r>
            <a:r>
              <a:rPr lang="zh-CN" altLang="en-US" sz="1400" b="1" dirty="0" smtClean="0">
                <a:solidFill>
                  <a:srgbClr val="167C9C"/>
                </a:solidFill>
                <a:latin typeface="+mn-ea"/>
              </a:rPr>
              <a:t>转型</a:t>
            </a:r>
            <a:endParaRPr lang="en-US" altLang="zh-CN" sz="1400" b="1" dirty="0" smtClean="0">
              <a:solidFill>
                <a:srgbClr val="167C9C"/>
              </a:solidFill>
              <a:latin typeface="+mn-ea"/>
            </a:endParaRPr>
          </a:p>
          <a:p>
            <a:pPr algn="just"/>
            <a:r>
              <a:rPr lang="en-US" altLang="zh-CN" sz="800" b="1" dirty="0">
                <a:solidFill>
                  <a:srgbClr val="167C9C"/>
                </a:solidFill>
                <a:latin typeface="+mn-ea"/>
              </a:rPr>
              <a:t> </a:t>
            </a:r>
            <a:endParaRPr lang="en-US" altLang="zh-CN" sz="800" b="1" dirty="0">
              <a:solidFill>
                <a:srgbClr val="167C9C"/>
              </a:solidFill>
              <a:latin typeface="+mn-ea"/>
            </a:endParaRPr>
          </a:p>
          <a:p>
            <a:pPr algn="just"/>
            <a:r>
              <a:rPr lang="en-US" altLang="zh-CN" sz="1400" dirty="0" smtClean="0">
                <a:solidFill>
                  <a:srgbClr val="000000"/>
                </a:solidFill>
                <a:latin typeface="+mn-ea"/>
              </a:rPr>
              <a:t>        </a:t>
            </a:r>
            <a:r>
              <a:rPr lang="zh-CN" altLang="en-US" sz="1400" b="0" i="0" dirty="0" smtClean="0">
                <a:solidFill>
                  <a:srgbClr val="000000"/>
                </a:solidFill>
                <a:effectLst/>
                <a:latin typeface="+mn-ea"/>
              </a:rPr>
              <a:t>从建筑产业转型升级来分析，</a:t>
            </a:r>
            <a:r>
              <a:rPr lang="zh-CN" altLang="en-US" sz="1400" b="0" i="0" dirty="0" smtClean="0">
                <a:effectLst/>
                <a:latin typeface="+mn-ea"/>
              </a:rPr>
              <a:t>它是指</a:t>
            </a:r>
            <a:r>
              <a:rPr lang="zh-CN" altLang="en-US" sz="1400" b="1" i="0" dirty="0" smtClean="0">
                <a:effectLst/>
                <a:latin typeface="+mn-ea"/>
              </a:rPr>
              <a:t>全领域</a:t>
            </a:r>
            <a:r>
              <a:rPr lang="zh-CN" altLang="en-US" sz="1400" b="0" i="0" dirty="0" smtClean="0">
                <a:effectLst/>
                <a:latin typeface="+mn-ea"/>
              </a:rPr>
              <a:t>（即广义基本建设）、</a:t>
            </a:r>
            <a:r>
              <a:rPr lang="zh-CN" altLang="en-US" sz="1400" b="1" i="0" dirty="0" smtClean="0">
                <a:effectLst/>
                <a:latin typeface="+mn-ea"/>
              </a:rPr>
              <a:t>全过程</a:t>
            </a:r>
            <a:r>
              <a:rPr lang="zh-CN" altLang="en-US" sz="1400" b="0" i="0" dirty="0" smtClean="0">
                <a:effectLst/>
                <a:latin typeface="+mn-ea"/>
              </a:rPr>
              <a:t>（即包括设计、施工等）、</a:t>
            </a:r>
            <a:r>
              <a:rPr lang="zh-CN" altLang="en-US" sz="1400" b="1" i="0" dirty="0" smtClean="0">
                <a:effectLst/>
                <a:latin typeface="+mn-ea"/>
              </a:rPr>
              <a:t>全产业链</a:t>
            </a:r>
            <a:r>
              <a:rPr lang="zh-CN" altLang="en-US" sz="1400" b="0" i="0" dirty="0" smtClean="0">
                <a:effectLst/>
                <a:latin typeface="+mn-ea"/>
              </a:rPr>
              <a:t>（即包括基本建设所涉及到的所有相关产业链条方面）的</a:t>
            </a:r>
            <a:r>
              <a:rPr lang="zh-CN" altLang="en-US" sz="1400" b="1" i="0" dirty="0" smtClean="0">
                <a:effectLst/>
                <a:latin typeface="+mn-ea"/>
              </a:rPr>
              <a:t>全面转型</a:t>
            </a:r>
            <a:r>
              <a:rPr lang="zh-CN" altLang="en-US" sz="1400" b="0" i="0" dirty="0" smtClean="0">
                <a:effectLst/>
                <a:latin typeface="+mn-ea"/>
              </a:rPr>
              <a:t>升级，即“四全”。</a:t>
            </a:r>
            <a:r>
              <a:rPr lang="zh-CN" altLang="en-US" sz="1400" b="0" i="0" dirty="0" smtClean="0">
                <a:solidFill>
                  <a:srgbClr val="000000"/>
                </a:solidFill>
                <a:effectLst/>
                <a:latin typeface="+mn-ea"/>
              </a:rPr>
              <a:t>建筑产业要系统地回答深化改革、转型升级、科技跨越三个基本问题。</a:t>
            </a:r>
            <a:endParaRPr lang="en-US" altLang="zh-CN" sz="1400" b="0" i="0" dirty="0" smtClean="0">
              <a:solidFill>
                <a:srgbClr val="000000"/>
              </a:solidFill>
              <a:effectLst/>
              <a:latin typeface="+mn-ea"/>
            </a:endParaRPr>
          </a:p>
          <a:p>
            <a:pPr algn="just"/>
            <a:endParaRPr lang="en-US" altLang="zh-CN" sz="1400" b="0" i="0" dirty="0" smtClean="0">
              <a:solidFill>
                <a:srgbClr val="000000"/>
              </a:solidFill>
              <a:effectLst/>
              <a:latin typeface="+mn-ea"/>
            </a:endParaRPr>
          </a:p>
          <a:p>
            <a:pPr algn="just"/>
            <a:endParaRPr lang="en-US" altLang="zh-CN" sz="1400" dirty="0">
              <a:solidFill>
                <a:srgbClr val="000000"/>
              </a:solidFill>
              <a:latin typeface="+mn-ea"/>
            </a:endParaRPr>
          </a:p>
          <a:p>
            <a:pPr marL="285750" indent="-285750" algn="just">
              <a:buFont typeface="Wingdings" panose="05000000000000000000" pitchFamily="2" charset="2"/>
              <a:buChar char="u"/>
            </a:pPr>
            <a:r>
              <a:rPr lang="zh-CN" altLang="en-US" sz="1400" b="1" dirty="0">
                <a:solidFill>
                  <a:srgbClr val="167C9C"/>
                </a:solidFill>
                <a:latin typeface="+mn-ea"/>
              </a:rPr>
              <a:t>市场模式</a:t>
            </a:r>
            <a:r>
              <a:rPr lang="zh-CN" altLang="en-US" sz="1400" b="1" dirty="0" smtClean="0">
                <a:solidFill>
                  <a:srgbClr val="167C9C"/>
                </a:solidFill>
                <a:latin typeface="+mn-ea"/>
              </a:rPr>
              <a:t>转变</a:t>
            </a:r>
            <a:endParaRPr lang="en-US" altLang="zh-CN" sz="1400" b="1" dirty="0" smtClean="0">
              <a:solidFill>
                <a:srgbClr val="167C9C"/>
              </a:solidFill>
              <a:latin typeface="+mn-ea"/>
            </a:endParaRPr>
          </a:p>
          <a:p>
            <a:pPr algn="just"/>
            <a:r>
              <a:rPr lang="en-US" altLang="zh-CN" sz="800" b="1" dirty="0">
                <a:solidFill>
                  <a:srgbClr val="167C9C"/>
                </a:solidFill>
                <a:latin typeface="+mn-ea"/>
              </a:rPr>
              <a:t> </a:t>
            </a:r>
            <a:endParaRPr lang="en-US" altLang="zh-CN" sz="800" b="1" dirty="0">
              <a:solidFill>
                <a:srgbClr val="167C9C"/>
              </a:solidFill>
              <a:latin typeface="+mn-ea"/>
            </a:endParaRPr>
          </a:p>
          <a:p>
            <a:r>
              <a:rPr lang="zh-CN" altLang="en-US" sz="1400" dirty="0">
                <a:solidFill>
                  <a:srgbClr val="000000"/>
                </a:solidFill>
                <a:latin typeface="+mn-ea"/>
              </a:rPr>
              <a:t>　　习近平总书记指出，要“真枪真刀推进改革”，要“抓住突出问题和关键环节，找出体制机制症结，拿出解决办法，重大改革方案制定要确保质量”。推进公共投资项目供给侧结构性改革，市场模式必须转变。</a:t>
            </a:r>
            <a:r>
              <a:rPr lang="en-US" altLang="zh-CN" sz="1400" dirty="0">
                <a:solidFill>
                  <a:srgbClr val="000000"/>
                </a:solidFill>
                <a:latin typeface="+mn-ea"/>
              </a:rPr>
              <a:t>EPC</a:t>
            </a:r>
            <a:r>
              <a:rPr lang="zh-CN" altLang="en-US" sz="1400" dirty="0">
                <a:solidFill>
                  <a:srgbClr val="000000"/>
                </a:solidFill>
                <a:latin typeface="+mn-ea"/>
              </a:rPr>
              <a:t> </a:t>
            </a:r>
            <a:r>
              <a:rPr lang="en-US" altLang="zh-CN" sz="1400" dirty="0">
                <a:solidFill>
                  <a:srgbClr val="000000"/>
                </a:solidFill>
                <a:latin typeface="+mn-ea"/>
              </a:rPr>
              <a:t>(Engineering Procurement Construction)</a:t>
            </a:r>
            <a:r>
              <a:rPr lang="zh-CN" altLang="en-US" sz="1400" dirty="0">
                <a:solidFill>
                  <a:srgbClr val="000000"/>
                </a:solidFill>
                <a:latin typeface="+mn-ea"/>
              </a:rPr>
              <a:t>的关键在于形成真正意义上优化设计、缩短工期、节省投资的甲乙双方理性契约关系</a:t>
            </a:r>
            <a:r>
              <a:rPr lang="zh-CN" altLang="en-US" sz="1400" dirty="0" smtClean="0">
                <a:solidFill>
                  <a:srgbClr val="000000"/>
                </a:solidFill>
                <a:latin typeface="+mn-ea"/>
              </a:rPr>
              <a:t>。</a:t>
            </a:r>
            <a:endParaRPr lang="zh-CN" altLang="en-US" sz="1100" dirty="0">
              <a:latin typeface="+mn-ea"/>
            </a:endParaRPr>
          </a:p>
        </p:txBody>
      </p:sp>
      <p:cxnSp>
        <p:nvCxnSpPr>
          <p:cNvPr id="11" name="直接连接符 10"/>
          <p:cNvCxnSpPr/>
          <p:nvPr>
            <p:custDataLst>
              <p:tags r:id="rId5"/>
            </p:custDataLst>
          </p:nvPr>
        </p:nvCxnSpPr>
        <p:spPr>
          <a:xfrm>
            <a:off x="6384290" y="836295"/>
            <a:ext cx="5328285" cy="0"/>
          </a:xfrm>
          <a:prstGeom prst="line">
            <a:avLst/>
          </a:prstGeom>
          <a:ln w="19050">
            <a:solidFill>
              <a:srgbClr val="F2F2F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311900" y="404495"/>
            <a:ext cx="2983230" cy="368300"/>
          </a:xfrm>
          <a:prstGeom prst="rect">
            <a:avLst/>
          </a:prstGeom>
          <a:noFill/>
        </p:spPr>
        <p:txBody>
          <a:bodyPr wrap="none" rtlCol="0">
            <a:spAutoFit/>
          </a:bodyPr>
          <a:lstStyle/>
          <a:p>
            <a:pPr marL="285750" indent="-285750">
              <a:buFont typeface="Wingdings" panose="05000000000000000000" charset="0"/>
              <a:buChar char="u"/>
            </a:pPr>
            <a:r>
              <a:rPr lang="zh-CN" altLang="en-US" b="1">
                <a:solidFill>
                  <a:srgbClr val="167C9C"/>
                </a:solidFill>
              </a:rPr>
              <a:t>建筑业近年来的发展情况</a:t>
            </a:r>
            <a:endParaRPr lang="zh-CN" altLang="en-US" b="1">
              <a:solidFill>
                <a:srgbClr val="167C9C"/>
              </a:solidFill>
            </a:endParaRPr>
          </a:p>
        </p:txBody>
      </p:sp>
    </p:spTree>
    <p:custDataLst>
      <p:tags r:id="rId6"/>
    </p:custDataLst>
  </p:cSld>
  <p:clrMapOvr>
    <a:masterClrMapping/>
  </p:clrMapOvr>
  <p:transition spd="slow">
    <p:push dir="u"/>
  </p:transition>
  <p:timing>
    <p:tnLst>
      <p:par>
        <p:cTn id="1" dur="indefinite" restart="never" nodeType="tmRoot"/>
      </p:par>
    </p:tnLst>
    <p:bldLst>
      <p:bldGraphic spid="4" grpId="0">
        <p:bldAsOne/>
      </p:bldGraphic>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913967" y="83820"/>
            <a:ext cx="8155212" cy="6524171"/>
            <a:chOff x="1709736" y="995364"/>
            <a:chExt cx="6119806" cy="4895853"/>
          </a:xfrm>
          <a:solidFill>
            <a:schemeClr val="bg1">
              <a:lumMod val="85000"/>
            </a:schemeClr>
          </a:solidFill>
        </p:grpSpPr>
        <p:sp>
          <p:nvSpPr>
            <p:cNvPr id="31" name="Freeform 5"/>
            <p:cNvSpPr/>
            <p:nvPr>
              <p:custDataLst>
                <p:tags r:id="rId1"/>
              </p:custDataLst>
            </p:nvPr>
          </p:nvSpPr>
          <p:spPr bwMode="invGray">
            <a:xfrm>
              <a:off x="5276845" y="5608643"/>
              <a:ext cx="336551" cy="282574"/>
            </a:xfrm>
            <a:custGeom>
              <a:avLst/>
              <a:gdLst/>
              <a:ahLst/>
              <a:cxnLst>
                <a:cxn ang="0">
                  <a:pos x="48" y="16"/>
                </a:cxn>
                <a:cxn ang="0">
                  <a:pos x="64" y="16"/>
                </a:cxn>
                <a:cxn ang="0">
                  <a:pos x="80" y="8"/>
                </a:cxn>
                <a:cxn ang="0">
                  <a:pos x="96" y="16"/>
                </a:cxn>
                <a:cxn ang="0">
                  <a:pos x="120" y="0"/>
                </a:cxn>
                <a:cxn ang="0">
                  <a:pos x="152" y="8"/>
                </a:cxn>
                <a:cxn ang="0">
                  <a:pos x="168" y="0"/>
                </a:cxn>
                <a:cxn ang="0">
                  <a:pos x="176" y="32"/>
                </a:cxn>
                <a:cxn ang="0">
                  <a:pos x="152" y="48"/>
                </a:cxn>
                <a:cxn ang="0">
                  <a:pos x="144" y="104"/>
                </a:cxn>
                <a:cxn ang="0">
                  <a:pos x="128" y="120"/>
                </a:cxn>
                <a:cxn ang="0">
                  <a:pos x="128" y="144"/>
                </a:cxn>
                <a:cxn ang="0">
                  <a:pos x="104" y="136"/>
                </a:cxn>
                <a:cxn ang="0">
                  <a:pos x="96" y="144"/>
                </a:cxn>
                <a:cxn ang="0">
                  <a:pos x="96" y="160"/>
                </a:cxn>
                <a:cxn ang="0">
                  <a:pos x="80" y="160"/>
                </a:cxn>
                <a:cxn ang="0">
                  <a:pos x="48" y="144"/>
                </a:cxn>
                <a:cxn ang="0">
                  <a:pos x="8" y="136"/>
                </a:cxn>
                <a:cxn ang="0">
                  <a:pos x="0" y="88"/>
                </a:cxn>
                <a:cxn ang="0">
                  <a:pos x="0" y="64"/>
                </a:cxn>
                <a:cxn ang="0">
                  <a:pos x="40" y="32"/>
                </a:cxn>
                <a:cxn ang="0">
                  <a:pos x="48" y="16"/>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254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2" name="Freeform 7"/>
            <p:cNvSpPr/>
            <p:nvPr>
              <p:custDataLst>
                <p:tags r:id="rId2"/>
              </p:custDataLst>
            </p:nvPr>
          </p:nvSpPr>
          <p:spPr bwMode="invGray">
            <a:xfrm>
              <a:off x="6486517" y="995364"/>
              <a:ext cx="1343025" cy="1225552"/>
            </a:xfrm>
            <a:custGeom>
              <a:avLst/>
              <a:gdLst/>
              <a:ahLst/>
              <a:cxnLst>
                <a:cxn ang="0">
                  <a:pos x="16" y="64"/>
                </a:cxn>
                <a:cxn ang="0">
                  <a:pos x="32" y="104"/>
                </a:cxn>
                <a:cxn ang="0">
                  <a:pos x="72" y="104"/>
                </a:cxn>
                <a:cxn ang="0">
                  <a:pos x="104" y="176"/>
                </a:cxn>
                <a:cxn ang="0">
                  <a:pos x="160" y="160"/>
                </a:cxn>
                <a:cxn ang="0">
                  <a:pos x="232" y="168"/>
                </a:cxn>
                <a:cxn ang="0">
                  <a:pos x="216" y="312"/>
                </a:cxn>
                <a:cxn ang="0">
                  <a:pos x="192" y="392"/>
                </a:cxn>
                <a:cxn ang="0">
                  <a:pos x="104" y="464"/>
                </a:cxn>
                <a:cxn ang="0">
                  <a:pos x="152" y="488"/>
                </a:cxn>
                <a:cxn ang="0">
                  <a:pos x="136" y="520"/>
                </a:cxn>
                <a:cxn ang="0">
                  <a:pos x="176" y="544"/>
                </a:cxn>
                <a:cxn ang="0">
                  <a:pos x="192" y="576"/>
                </a:cxn>
                <a:cxn ang="0">
                  <a:pos x="288" y="584"/>
                </a:cxn>
                <a:cxn ang="0">
                  <a:pos x="320" y="592"/>
                </a:cxn>
                <a:cxn ang="0">
                  <a:pos x="384" y="640"/>
                </a:cxn>
                <a:cxn ang="0">
                  <a:pos x="424" y="664"/>
                </a:cxn>
                <a:cxn ang="0">
                  <a:pos x="432" y="624"/>
                </a:cxn>
                <a:cxn ang="0">
                  <a:pos x="480" y="696"/>
                </a:cxn>
                <a:cxn ang="0">
                  <a:pos x="496" y="680"/>
                </a:cxn>
                <a:cxn ang="0">
                  <a:pos x="552" y="680"/>
                </a:cxn>
                <a:cxn ang="0">
                  <a:pos x="592" y="632"/>
                </a:cxn>
                <a:cxn ang="0">
                  <a:pos x="600" y="528"/>
                </a:cxn>
                <a:cxn ang="0">
                  <a:pos x="664" y="536"/>
                </a:cxn>
                <a:cxn ang="0">
                  <a:pos x="680" y="344"/>
                </a:cxn>
                <a:cxn ang="0">
                  <a:pos x="696" y="296"/>
                </a:cxn>
                <a:cxn ang="0">
                  <a:pos x="704" y="256"/>
                </a:cxn>
                <a:cxn ang="0">
                  <a:pos x="608" y="320"/>
                </a:cxn>
                <a:cxn ang="0">
                  <a:pos x="560" y="360"/>
                </a:cxn>
                <a:cxn ang="0">
                  <a:pos x="488" y="304"/>
                </a:cxn>
                <a:cxn ang="0">
                  <a:pos x="440" y="280"/>
                </a:cxn>
                <a:cxn ang="0">
                  <a:pos x="376" y="256"/>
                </a:cxn>
                <a:cxn ang="0">
                  <a:pos x="360" y="240"/>
                </a:cxn>
                <a:cxn ang="0">
                  <a:pos x="336" y="248"/>
                </a:cxn>
                <a:cxn ang="0">
                  <a:pos x="264" y="128"/>
                </a:cxn>
                <a:cxn ang="0">
                  <a:pos x="248" y="88"/>
                </a:cxn>
                <a:cxn ang="0">
                  <a:pos x="144" y="24"/>
                </a:cxn>
                <a:cxn ang="0">
                  <a:pos x="16" y="16"/>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3" name="Freeform 8"/>
            <p:cNvSpPr/>
            <p:nvPr>
              <p:custDataLst>
                <p:tags r:id="rId3"/>
              </p:custDataLst>
            </p:nvPr>
          </p:nvSpPr>
          <p:spPr bwMode="invGray">
            <a:xfrm>
              <a:off x="6621458" y="1938339"/>
              <a:ext cx="1008062" cy="706438"/>
            </a:xfrm>
            <a:custGeom>
              <a:avLst/>
              <a:gdLst/>
              <a:ahLst/>
              <a:cxnLst>
                <a:cxn ang="0">
                  <a:pos x="528" y="144"/>
                </a:cxn>
                <a:cxn ang="0">
                  <a:pos x="480" y="144"/>
                </a:cxn>
                <a:cxn ang="0">
                  <a:pos x="456" y="120"/>
                </a:cxn>
                <a:cxn ang="0">
                  <a:pos x="424" y="152"/>
                </a:cxn>
                <a:cxn ang="0">
                  <a:pos x="416" y="136"/>
                </a:cxn>
                <a:cxn ang="0">
                  <a:pos x="408" y="160"/>
                </a:cxn>
                <a:cxn ang="0">
                  <a:pos x="360" y="128"/>
                </a:cxn>
                <a:cxn ang="0">
                  <a:pos x="360" y="88"/>
                </a:cxn>
                <a:cxn ang="0">
                  <a:pos x="344" y="96"/>
                </a:cxn>
                <a:cxn ang="0">
                  <a:pos x="352" y="128"/>
                </a:cxn>
                <a:cxn ang="0">
                  <a:pos x="328" y="128"/>
                </a:cxn>
                <a:cxn ang="0">
                  <a:pos x="312" y="104"/>
                </a:cxn>
                <a:cxn ang="0">
                  <a:pos x="296" y="104"/>
                </a:cxn>
                <a:cxn ang="0">
                  <a:pos x="248" y="56"/>
                </a:cxn>
                <a:cxn ang="0">
                  <a:pos x="216" y="72"/>
                </a:cxn>
                <a:cxn ang="0">
                  <a:pos x="216" y="56"/>
                </a:cxn>
                <a:cxn ang="0">
                  <a:pos x="160" y="64"/>
                </a:cxn>
                <a:cxn ang="0">
                  <a:pos x="120" y="40"/>
                </a:cxn>
                <a:cxn ang="0">
                  <a:pos x="120" y="0"/>
                </a:cxn>
                <a:cxn ang="0">
                  <a:pos x="104" y="8"/>
                </a:cxn>
                <a:cxn ang="0">
                  <a:pos x="64" y="8"/>
                </a:cxn>
                <a:cxn ang="0">
                  <a:pos x="72" y="56"/>
                </a:cxn>
                <a:cxn ang="0">
                  <a:pos x="48" y="56"/>
                </a:cxn>
                <a:cxn ang="0">
                  <a:pos x="8" y="32"/>
                </a:cxn>
                <a:cxn ang="0">
                  <a:pos x="0" y="56"/>
                </a:cxn>
                <a:cxn ang="0">
                  <a:pos x="32" y="88"/>
                </a:cxn>
                <a:cxn ang="0">
                  <a:pos x="24" y="120"/>
                </a:cxn>
                <a:cxn ang="0">
                  <a:pos x="48" y="160"/>
                </a:cxn>
                <a:cxn ang="0">
                  <a:pos x="88" y="136"/>
                </a:cxn>
                <a:cxn ang="0">
                  <a:pos x="112" y="184"/>
                </a:cxn>
                <a:cxn ang="0">
                  <a:pos x="112" y="224"/>
                </a:cxn>
                <a:cxn ang="0">
                  <a:pos x="152" y="224"/>
                </a:cxn>
                <a:cxn ang="0">
                  <a:pos x="168" y="264"/>
                </a:cxn>
                <a:cxn ang="0">
                  <a:pos x="176" y="232"/>
                </a:cxn>
                <a:cxn ang="0">
                  <a:pos x="208" y="280"/>
                </a:cxn>
                <a:cxn ang="0">
                  <a:pos x="232" y="320"/>
                </a:cxn>
                <a:cxn ang="0">
                  <a:pos x="232" y="344"/>
                </a:cxn>
                <a:cxn ang="0">
                  <a:pos x="264" y="400"/>
                </a:cxn>
                <a:cxn ang="0">
                  <a:pos x="288" y="376"/>
                </a:cxn>
                <a:cxn ang="0">
                  <a:pos x="304" y="328"/>
                </a:cxn>
                <a:cxn ang="0">
                  <a:pos x="320" y="320"/>
                </a:cxn>
                <a:cxn ang="0">
                  <a:pos x="336" y="328"/>
                </a:cxn>
                <a:cxn ang="0">
                  <a:pos x="328" y="344"/>
                </a:cxn>
                <a:cxn ang="0">
                  <a:pos x="376" y="344"/>
                </a:cxn>
                <a:cxn ang="0">
                  <a:pos x="392" y="328"/>
                </a:cxn>
                <a:cxn ang="0">
                  <a:pos x="392" y="312"/>
                </a:cxn>
                <a:cxn ang="0">
                  <a:pos x="384" y="296"/>
                </a:cxn>
                <a:cxn ang="0">
                  <a:pos x="432" y="272"/>
                </a:cxn>
                <a:cxn ang="0">
                  <a:pos x="440" y="264"/>
                </a:cxn>
                <a:cxn ang="0">
                  <a:pos x="440" y="248"/>
                </a:cxn>
                <a:cxn ang="0">
                  <a:pos x="456" y="240"/>
                </a:cxn>
                <a:cxn ang="0">
                  <a:pos x="456" y="192"/>
                </a:cxn>
                <a:cxn ang="0">
                  <a:pos x="472" y="192"/>
                </a:cxn>
                <a:cxn ang="0">
                  <a:pos x="480" y="216"/>
                </a:cxn>
                <a:cxn ang="0">
                  <a:pos x="504" y="232"/>
                </a:cxn>
                <a:cxn ang="0">
                  <a:pos x="512" y="224"/>
                </a:cxn>
                <a:cxn ang="0">
                  <a:pos x="504" y="208"/>
                </a:cxn>
                <a:cxn ang="0">
                  <a:pos x="504" y="192"/>
                </a:cxn>
                <a:cxn ang="0">
                  <a:pos x="528" y="184"/>
                </a:cxn>
                <a:cxn ang="0">
                  <a:pos x="528" y="144"/>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4" name="Freeform 9"/>
            <p:cNvSpPr/>
            <p:nvPr>
              <p:custDataLst>
                <p:tags r:id="rId4"/>
              </p:custDataLst>
            </p:nvPr>
          </p:nvSpPr>
          <p:spPr bwMode="gray">
            <a:xfrm>
              <a:off x="6408730" y="2330453"/>
              <a:ext cx="719136" cy="693739"/>
            </a:xfrm>
            <a:custGeom>
              <a:avLst/>
              <a:gdLst/>
              <a:ahLst/>
              <a:cxnLst>
                <a:cxn ang="0">
                  <a:pos x="376" y="176"/>
                </a:cxn>
                <a:cxn ang="0">
                  <a:pos x="336" y="120"/>
                </a:cxn>
                <a:cxn ang="0">
                  <a:pos x="344" y="96"/>
                </a:cxn>
                <a:cxn ang="0">
                  <a:pos x="312" y="40"/>
                </a:cxn>
                <a:cxn ang="0">
                  <a:pos x="288" y="8"/>
                </a:cxn>
                <a:cxn ang="0">
                  <a:pos x="280" y="40"/>
                </a:cxn>
                <a:cxn ang="0">
                  <a:pos x="264" y="0"/>
                </a:cxn>
                <a:cxn ang="0">
                  <a:pos x="232" y="0"/>
                </a:cxn>
                <a:cxn ang="0">
                  <a:pos x="240" y="24"/>
                </a:cxn>
                <a:cxn ang="0">
                  <a:pos x="200" y="56"/>
                </a:cxn>
                <a:cxn ang="0">
                  <a:pos x="176" y="56"/>
                </a:cxn>
                <a:cxn ang="0">
                  <a:pos x="48" y="144"/>
                </a:cxn>
                <a:cxn ang="0">
                  <a:pos x="24" y="112"/>
                </a:cxn>
                <a:cxn ang="0">
                  <a:pos x="8" y="112"/>
                </a:cxn>
                <a:cxn ang="0">
                  <a:pos x="16" y="136"/>
                </a:cxn>
                <a:cxn ang="0">
                  <a:pos x="16" y="160"/>
                </a:cxn>
                <a:cxn ang="0">
                  <a:pos x="24" y="184"/>
                </a:cxn>
                <a:cxn ang="0">
                  <a:pos x="8" y="184"/>
                </a:cxn>
                <a:cxn ang="0">
                  <a:pos x="8" y="216"/>
                </a:cxn>
                <a:cxn ang="0">
                  <a:pos x="0" y="232"/>
                </a:cxn>
                <a:cxn ang="0">
                  <a:pos x="32" y="240"/>
                </a:cxn>
                <a:cxn ang="0">
                  <a:pos x="64" y="296"/>
                </a:cxn>
                <a:cxn ang="0">
                  <a:pos x="104" y="240"/>
                </a:cxn>
                <a:cxn ang="0">
                  <a:pos x="120" y="208"/>
                </a:cxn>
                <a:cxn ang="0">
                  <a:pos x="160" y="200"/>
                </a:cxn>
                <a:cxn ang="0">
                  <a:pos x="184" y="216"/>
                </a:cxn>
                <a:cxn ang="0">
                  <a:pos x="184" y="224"/>
                </a:cxn>
                <a:cxn ang="0">
                  <a:pos x="192" y="224"/>
                </a:cxn>
                <a:cxn ang="0">
                  <a:pos x="168" y="280"/>
                </a:cxn>
                <a:cxn ang="0">
                  <a:pos x="152" y="280"/>
                </a:cxn>
                <a:cxn ang="0">
                  <a:pos x="160" y="312"/>
                </a:cxn>
                <a:cxn ang="0">
                  <a:pos x="152" y="320"/>
                </a:cxn>
                <a:cxn ang="0">
                  <a:pos x="168" y="320"/>
                </a:cxn>
                <a:cxn ang="0">
                  <a:pos x="136" y="376"/>
                </a:cxn>
                <a:cxn ang="0">
                  <a:pos x="144" y="392"/>
                </a:cxn>
                <a:cxn ang="0">
                  <a:pos x="160" y="376"/>
                </a:cxn>
                <a:cxn ang="0">
                  <a:pos x="168" y="352"/>
                </a:cxn>
                <a:cxn ang="0">
                  <a:pos x="184" y="352"/>
                </a:cxn>
                <a:cxn ang="0">
                  <a:pos x="200" y="336"/>
                </a:cxn>
                <a:cxn ang="0">
                  <a:pos x="200" y="312"/>
                </a:cxn>
                <a:cxn ang="0">
                  <a:pos x="256" y="280"/>
                </a:cxn>
                <a:cxn ang="0">
                  <a:pos x="304" y="264"/>
                </a:cxn>
                <a:cxn ang="0">
                  <a:pos x="312" y="224"/>
                </a:cxn>
                <a:cxn ang="0">
                  <a:pos x="344" y="200"/>
                </a:cxn>
                <a:cxn ang="0">
                  <a:pos x="368" y="192"/>
                </a:cxn>
                <a:cxn ang="0">
                  <a:pos x="376" y="176"/>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5" name="Freeform 10"/>
            <p:cNvSpPr/>
            <p:nvPr>
              <p:custDataLst>
                <p:tags r:id="rId5"/>
              </p:custDataLst>
            </p:nvPr>
          </p:nvSpPr>
          <p:spPr bwMode="gray">
            <a:xfrm>
              <a:off x="5861043" y="2487615"/>
              <a:ext cx="671511" cy="944563"/>
            </a:xfrm>
            <a:custGeom>
              <a:avLst/>
              <a:gdLst/>
              <a:ahLst/>
              <a:cxnLst>
                <a:cxn ang="0">
                  <a:pos x="320" y="160"/>
                </a:cxn>
                <a:cxn ang="0">
                  <a:pos x="296" y="96"/>
                </a:cxn>
                <a:cxn ang="0">
                  <a:pos x="248" y="88"/>
                </a:cxn>
                <a:cxn ang="0">
                  <a:pos x="224" y="0"/>
                </a:cxn>
                <a:cxn ang="0">
                  <a:pos x="176" y="64"/>
                </a:cxn>
                <a:cxn ang="0">
                  <a:pos x="136" y="80"/>
                </a:cxn>
                <a:cxn ang="0">
                  <a:pos x="80" y="104"/>
                </a:cxn>
                <a:cxn ang="0">
                  <a:pos x="32" y="72"/>
                </a:cxn>
                <a:cxn ang="0">
                  <a:pos x="8" y="120"/>
                </a:cxn>
                <a:cxn ang="0">
                  <a:pos x="56" y="200"/>
                </a:cxn>
                <a:cxn ang="0">
                  <a:pos x="24" y="232"/>
                </a:cxn>
                <a:cxn ang="0">
                  <a:pos x="64" y="272"/>
                </a:cxn>
                <a:cxn ang="0">
                  <a:pos x="32" y="288"/>
                </a:cxn>
                <a:cxn ang="0">
                  <a:pos x="16" y="328"/>
                </a:cxn>
                <a:cxn ang="0">
                  <a:pos x="32" y="400"/>
                </a:cxn>
                <a:cxn ang="0">
                  <a:pos x="24" y="512"/>
                </a:cxn>
                <a:cxn ang="0">
                  <a:pos x="88" y="528"/>
                </a:cxn>
                <a:cxn ang="0">
                  <a:pos x="112" y="512"/>
                </a:cxn>
                <a:cxn ang="0">
                  <a:pos x="152" y="424"/>
                </a:cxn>
                <a:cxn ang="0">
                  <a:pos x="232" y="376"/>
                </a:cxn>
                <a:cxn ang="0">
                  <a:pos x="240" y="344"/>
                </a:cxn>
                <a:cxn ang="0">
                  <a:pos x="192" y="320"/>
                </a:cxn>
                <a:cxn ang="0">
                  <a:pos x="184" y="288"/>
                </a:cxn>
                <a:cxn ang="0">
                  <a:pos x="160" y="264"/>
                </a:cxn>
                <a:cxn ang="0">
                  <a:pos x="104" y="256"/>
                </a:cxn>
                <a:cxn ang="0">
                  <a:pos x="136" y="168"/>
                </a:cxn>
                <a:cxn ang="0">
                  <a:pos x="160" y="136"/>
                </a:cxn>
                <a:cxn ang="0">
                  <a:pos x="192" y="152"/>
                </a:cxn>
                <a:cxn ang="0">
                  <a:pos x="208" y="184"/>
                </a:cxn>
                <a:cxn ang="0">
                  <a:pos x="224" y="200"/>
                </a:cxn>
                <a:cxn ang="0">
                  <a:pos x="256" y="256"/>
                </a:cxn>
                <a:cxn ang="0">
                  <a:pos x="272" y="288"/>
                </a:cxn>
                <a:cxn ang="0">
                  <a:pos x="328" y="216"/>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6" name="Freeform 11"/>
            <p:cNvSpPr/>
            <p:nvPr>
              <p:custDataLst>
                <p:tags r:id="rId6"/>
              </p:custDataLst>
            </p:nvPr>
          </p:nvSpPr>
          <p:spPr bwMode="gray">
            <a:xfrm>
              <a:off x="6056307" y="2727329"/>
              <a:ext cx="215901" cy="225427"/>
            </a:xfrm>
            <a:custGeom>
              <a:avLst/>
              <a:gdLst/>
              <a:ahLst/>
              <a:cxnLst>
                <a:cxn ang="0">
                  <a:pos x="112" y="64"/>
                </a:cxn>
                <a:cxn ang="0">
                  <a:pos x="96" y="40"/>
                </a:cxn>
                <a:cxn ang="0">
                  <a:pos x="112" y="16"/>
                </a:cxn>
                <a:cxn ang="0">
                  <a:pos x="80" y="16"/>
                </a:cxn>
                <a:cxn ang="0">
                  <a:pos x="72" y="0"/>
                </a:cxn>
                <a:cxn ang="0">
                  <a:pos x="56" y="0"/>
                </a:cxn>
                <a:cxn ang="0">
                  <a:pos x="48" y="32"/>
                </a:cxn>
                <a:cxn ang="0">
                  <a:pos x="32" y="32"/>
                </a:cxn>
                <a:cxn ang="0">
                  <a:pos x="0" y="88"/>
                </a:cxn>
                <a:cxn ang="0">
                  <a:pos x="0" y="120"/>
                </a:cxn>
                <a:cxn ang="0">
                  <a:pos x="32" y="120"/>
                </a:cxn>
                <a:cxn ang="0">
                  <a:pos x="48" y="128"/>
                </a:cxn>
                <a:cxn ang="0">
                  <a:pos x="80" y="112"/>
                </a:cxn>
                <a:cxn ang="0">
                  <a:pos x="80" y="96"/>
                </a:cxn>
                <a:cxn ang="0">
                  <a:pos x="72" y="80"/>
                </a:cxn>
                <a:cxn ang="0">
                  <a:pos x="96" y="80"/>
                </a:cxn>
                <a:cxn ang="0">
                  <a:pos x="112" y="64"/>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7" name="Freeform 12"/>
            <p:cNvSpPr/>
            <p:nvPr>
              <p:custDataLst>
                <p:tags r:id="rId7"/>
              </p:custDataLst>
            </p:nvPr>
          </p:nvSpPr>
          <p:spPr bwMode="gray">
            <a:xfrm>
              <a:off x="6194418" y="2838454"/>
              <a:ext cx="169864" cy="212724"/>
            </a:xfrm>
            <a:custGeom>
              <a:avLst/>
              <a:gdLst/>
              <a:ahLst/>
              <a:cxnLst>
                <a:cxn ang="0">
                  <a:pos x="88" y="80"/>
                </a:cxn>
                <a:cxn ang="0">
                  <a:pos x="80" y="56"/>
                </a:cxn>
                <a:cxn ang="0">
                  <a:pos x="56" y="40"/>
                </a:cxn>
                <a:cxn ang="0">
                  <a:pos x="48" y="8"/>
                </a:cxn>
                <a:cxn ang="0">
                  <a:pos x="32" y="0"/>
                </a:cxn>
                <a:cxn ang="0">
                  <a:pos x="24" y="8"/>
                </a:cxn>
                <a:cxn ang="0">
                  <a:pos x="32" y="48"/>
                </a:cxn>
                <a:cxn ang="0">
                  <a:pos x="8" y="48"/>
                </a:cxn>
                <a:cxn ang="0">
                  <a:pos x="0" y="112"/>
                </a:cxn>
                <a:cxn ang="0">
                  <a:pos x="16" y="120"/>
                </a:cxn>
                <a:cxn ang="0">
                  <a:pos x="56" y="112"/>
                </a:cxn>
                <a:cxn ang="0">
                  <a:pos x="56" y="80"/>
                </a:cxn>
                <a:cxn ang="0">
                  <a:pos x="88" y="80"/>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8" name="Freeform 13"/>
            <p:cNvSpPr/>
            <p:nvPr>
              <p:custDataLst>
                <p:tags r:id="rId8"/>
              </p:custDataLst>
            </p:nvPr>
          </p:nvSpPr>
          <p:spPr bwMode="gray">
            <a:xfrm>
              <a:off x="6194418" y="2852741"/>
              <a:ext cx="65088" cy="71438"/>
            </a:xfrm>
            <a:custGeom>
              <a:avLst/>
              <a:gdLst/>
              <a:ahLst/>
              <a:cxnLst>
                <a:cxn ang="0">
                  <a:pos x="32" y="40"/>
                </a:cxn>
                <a:cxn ang="0">
                  <a:pos x="8" y="40"/>
                </a:cxn>
                <a:cxn ang="0">
                  <a:pos x="8" y="24"/>
                </a:cxn>
                <a:cxn ang="0">
                  <a:pos x="0" y="0"/>
                </a:cxn>
                <a:cxn ang="0">
                  <a:pos x="24" y="8"/>
                </a:cxn>
                <a:cxn ang="0">
                  <a:pos x="32" y="40"/>
                </a:cxn>
              </a:cxnLst>
              <a:rect l="0" t="0" r="r" b="b"/>
              <a:pathLst>
                <a:path w="33" h="41">
                  <a:moveTo>
                    <a:pt x="32" y="40"/>
                  </a:moveTo>
                  <a:lnTo>
                    <a:pt x="8" y="40"/>
                  </a:lnTo>
                  <a:lnTo>
                    <a:pt x="8" y="24"/>
                  </a:lnTo>
                  <a:lnTo>
                    <a:pt x="0" y="0"/>
                  </a:lnTo>
                  <a:lnTo>
                    <a:pt x="24" y="8"/>
                  </a:lnTo>
                  <a:lnTo>
                    <a:pt x="32" y="4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9" name="Freeform 14"/>
            <p:cNvSpPr/>
            <p:nvPr>
              <p:custDataLst>
                <p:tags r:id="rId9"/>
              </p:custDataLst>
            </p:nvPr>
          </p:nvSpPr>
          <p:spPr bwMode="gray">
            <a:xfrm>
              <a:off x="6042017" y="3106741"/>
              <a:ext cx="827088" cy="509589"/>
            </a:xfrm>
            <a:custGeom>
              <a:avLst/>
              <a:gdLst/>
              <a:ahLst/>
              <a:cxnLst>
                <a:cxn ang="0">
                  <a:pos x="152" y="8"/>
                </a:cxn>
                <a:cxn ang="0">
                  <a:pos x="136" y="24"/>
                </a:cxn>
                <a:cxn ang="0">
                  <a:pos x="96" y="32"/>
                </a:cxn>
                <a:cxn ang="0">
                  <a:pos x="56" y="72"/>
                </a:cxn>
                <a:cxn ang="0">
                  <a:pos x="16" y="128"/>
                </a:cxn>
                <a:cxn ang="0">
                  <a:pos x="16" y="160"/>
                </a:cxn>
                <a:cxn ang="0">
                  <a:pos x="32" y="184"/>
                </a:cxn>
                <a:cxn ang="0">
                  <a:pos x="48" y="176"/>
                </a:cxn>
                <a:cxn ang="0">
                  <a:pos x="64" y="176"/>
                </a:cxn>
                <a:cxn ang="0">
                  <a:pos x="8" y="224"/>
                </a:cxn>
                <a:cxn ang="0">
                  <a:pos x="0" y="248"/>
                </a:cxn>
                <a:cxn ang="0">
                  <a:pos x="16" y="256"/>
                </a:cxn>
                <a:cxn ang="0">
                  <a:pos x="48" y="288"/>
                </a:cxn>
                <a:cxn ang="0">
                  <a:pos x="80" y="288"/>
                </a:cxn>
                <a:cxn ang="0">
                  <a:pos x="96" y="272"/>
                </a:cxn>
                <a:cxn ang="0">
                  <a:pos x="96" y="256"/>
                </a:cxn>
                <a:cxn ang="0">
                  <a:pos x="112" y="264"/>
                </a:cxn>
                <a:cxn ang="0">
                  <a:pos x="120" y="272"/>
                </a:cxn>
                <a:cxn ang="0">
                  <a:pos x="152" y="288"/>
                </a:cxn>
                <a:cxn ang="0">
                  <a:pos x="168" y="272"/>
                </a:cxn>
                <a:cxn ang="0">
                  <a:pos x="192" y="272"/>
                </a:cxn>
                <a:cxn ang="0">
                  <a:pos x="192" y="288"/>
                </a:cxn>
                <a:cxn ang="0">
                  <a:pos x="208" y="280"/>
                </a:cxn>
                <a:cxn ang="0">
                  <a:pos x="240" y="232"/>
                </a:cxn>
                <a:cxn ang="0">
                  <a:pos x="256" y="232"/>
                </a:cxn>
                <a:cxn ang="0">
                  <a:pos x="296" y="168"/>
                </a:cxn>
                <a:cxn ang="0">
                  <a:pos x="296" y="144"/>
                </a:cxn>
                <a:cxn ang="0">
                  <a:pos x="304" y="136"/>
                </a:cxn>
                <a:cxn ang="0">
                  <a:pos x="312" y="152"/>
                </a:cxn>
                <a:cxn ang="0">
                  <a:pos x="344" y="96"/>
                </a:cxn>
                <a:cxn ang="0">
                  <a:pos x="376" y="80"/>
                </a:cxn>
                <a:cxn ang="0">
                  <a:pos x="376" y="88"/>
                </a:cxn>
                <a:cxn ang="0">
                  <a:pos x="400" y="64"/>
                </a:cxn>
                <a:cxn ang="0">
                  <a:pos x="416" y="72"/>
                </a:cxn>
                <a:cxn ang="0">
                  <a:pos x="432" y="24"/>
                </a:cxn>
                <a:cxn ang="0">
                  <a:pos x="424" y="16"/>
                </a:cxn>
                <a:cxn ang="0">
                  <a:pos x="400" y="16"/>
                </a:cxn>
                <a:cxn ang="0">
                  <a:pos x="384" y="24"/>
                </a:cxn>
                <a:cxn ang="0">
                  <a:pos x="344" y="24"/>
                </a:cxn>
                <a:cxn ang="0">
                  <a:pos x="328" y="0"/>
                </a:cxn>
                <a:cxn ang="0">
                  <a:pos x="272" y="40"/>
                </a:cxn>
                <a:cxn ang="0">
                  <a:pos x="264" y="64"/>
                </a:cxn>
                <a:cxn ang="0">
                  <a:pos x="248" y="64"/>
                </a:cxn>
                <a:cxn ang="0">
                  <a:pos x="200" y="64"/>
                </a:cxn>
                <a:cxn ang="0">
                  <a:pos x="200" y="48"/>
                </a:cxn>
                <a:cxn ang="0">
                  <a:pos x="216" y="32"/>
                </a:cxn>
                <a:cxn ang="0">
                  <a:pos x="200" y="0"/>
                </a:cxn>
                <a:cxn ang="0">
                  <a:pos x="176" y="0"/>
                </a:cxn>
                <a:cxn ang="0">
                  <a:pos x="168" y="0"/>
                </a:cxn>
                <a:cxn ang="0">
                  <a:pos x="160" y="16"/>
                </a:cxn>
                <a:cxn ang="0">
                  <a:pos x="152" y="8"/>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0" name="Freeform 15"/>
            <p:cNvSpPr/>
            <p:nvPr>
              <p:custDataLst>
                <p:tags r:id="rId10"/>
              </p:custDataLst>
            </p:nvPr>
          </p:nvSpPr>
          <p:spPr bwMode="gray">
            <a:xfrm>
              <a:off x="6211881" y="3514727"/>
              <a:ext cx="685801" cy="563563"/>
            </a:xfrm>
            <a:custGeom>
              <a:avLst/>
              <a:gdLst/>
              <a:ahLst/>
              <a:cxnLst>
                <a:cxn ang="0">
                  <a:pos x="168" y="0"/>
                </a:cxn>
                <a:cxn ang="0">
                  <a:pos x="152" y="0"/>
                </a:cxn>
                <a:cxn ang="0">
                  <a:pos x="120" y="48"/>
                </a:cxn>
                <a:cxn ang="0">
                  <a:pos x="96" y="56"/>
                </a:cxn>
                <a:cxn ang="0">
                  <a:pos x="96" y="40"/>
                </a:cxn>
                <a:cxn ang="0">
                  <a:pos x="80" y="40"/>
                </a:cxn>
                <a:cxn ang="0">
                  <a:pos x="64" y="56"/>
                </a:cxn>
                <a:cxn ang="0">
                  <a:pos x="32" y="40"/>
                </a:cxn>
                <a:cxn ang="0">
                  <a:pos x="24" y="32"/>
                </a:cxn>
                <a:cxn ang="0">
                  <a:pos x="8" y="24"/>
                </a:cxn>
                <a:cxn ang="0">
                  <a:pos x="8" y="40"/>
                </a:cxn>
                <a:cxn ang="0">
                  <a:pos x="0" y="48"/>
                </a:cxn>
                <a:cxn ang="0">
                  <a:pos x="32" y="56"/>
                </a:cxn>
                <a:cxn ang="0">
                  <a:pos x="40" y="80"/>
                </a:cxn>
                <a:cxn ang="0">
                  <a:pos x="56" y="80"/>
                </a:cxn>
                <a:cxn ang="0">
                  <a:pos x="80" y="112"/>
                </a:cxn>
                <a:cxn ang="0">
                  <a:pos x="104" y="104"/>
                </a:cxn>
                <a:cxn ang="0">
                  <a:pos x="104" y="144"/>
                </a:cxn>
                <a:cxn ang="0">
                  <a:pos x="136" y="184"/>
                </a:cxn>
                <a:cxn ang="0">
                  <a:pos x="152" y="184"/>
                </a:cxn>
                <a:cxn ang="0">
                  <a:pos x="160" y="168"/>
                </a:cxn>
                <a:cxn ang="0">
                  <a:pos x="184" y="192"/>
                </a:cxn>
                <a:cxn ang="0">
                  <a:pos x="168" y="208"/>
                </a:cxn>
                <a:cxn ang="0">
                  <a:pos x="160" y="200"/>
                </a:cxn>
                <a:cxn ang="0">
                  <a:pos x="144" y="192"/>
                </a:cxn>
                <a:cxn ang="0">
                  <a:pos x="144" y="224"/>
                </a:cxn>
                <a:cxn ang="0">
                  <a:pos x="136" y="240"/>
                </a:cxn>
                <a:cxn ang="0">
                  <a:pos x="160" y="272"/>
                </a:cxn>
                <a:cxn ang="0">
                  <a:pos x="160" y="296"/>
                </a:cxn>
                <a:cxn ang="0">
                  <a:pos x="200" y="296"/>
                </a:cxn>
                <a:cxn ang="0">
                  <a:pos x="216" y="312"/>
                </a:cxn>
                <a:cxn ang="0">
                  <a:pos x="240" y="304"/>
                </a:cxn>
                <a:cxn ang="0">
                  <a:pos x="272" y="320"/>
                </a:cxn>
                <a:cxn ang="0">
                  <a:pos x="296" y="296"/>
                </a:cxn>
                <a:cxn ang="0">
                  <a:pos x="320" y="256"/>
                </a:cxn>
                <a:cxn ang="0">
                  <a:pos x="288" y="240"/>
                </a:cxn>
                <a:cxn ang="0">
                  <a:pos x="320" y="232"/>
                </a:cxn>
                <a:cxn ang="0">
                  <a:pos x="328" y="240"/>
                </a:cxn>
                <a:cxn ang="0">
                  <a:pos x="360" y="232"/>
                </a:cxn>
                <a:cxn ang="0">
                  <a:pos x="360" y="224"/>
                </a:cxn>
                <a:cxn ang="0">
                  <a:pos x="320" y="200"/>
                </a:cxn>
                <a:cxn ang="0">
                  <a:pos x="320" y="184"/>
                </a:cxn>
                <a:cxn ang="0">
                  <a:pos x="304" y="176"/>
                </a:cxn>
                <a:cxn ang="0">
                  <a:pos x="288" y="168"/>
                </a:cxn>
                <a:cxn ang="0">
                  <a:pos x="272" y="128"/>
                </a:cxn>
                <a:cxn ang="0">
                  <a:pos x="232" y="64"/>
                </a:cxn>
                <a:cxn ang="0">
                  <a:pos x="232" y="40"/>
                </a:cxn>
                <a:cxn ang="0">
                  <a:pos x="192" y="32"/>
                </a:cxn>
                <a:cxn ang="0">
                  <a:pos x="176" y="24"/>
                </a:cxn>
                <a:cxn ang="0">
                  <a:pos x="168" y="0"/>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1" name="Freeform 16"/>
            <p:cNvSpPr/>
            <p:nvPr>
              <p:custDataLst>
                <p:tags r:id="rId11"/>
              </p:custDataLst>
            </p:nvPr>
          </p:nvSpPr>
          <p:spPr bwMode="invGray">
            <a:xfrm>
              <a:off x="6775443" y="3965580"/>
              <a:ext cx="122239" cy="96838"/>
            </a:xfrm>
            <a:custGeom>
              <a:avLst/>
              <a:gdLst/>
              <a:ahLst/>
              <a:cxnLst>
                <a:cxn ang="0">
                  <a:pos x="24" y="0"/>
                </a:cxn>
                <a:cxn ang="0">
                  <a:pos x="0" y="40"/>
                </a:cxn>
                <a:cxn ang="0">
                  <a:pos x="24" y="56"/>
                </a:cxn>
                <a:cxn ang="0">
                  <a:pos x="64" y="40"/>
                </a:cxn>
                <a:cxn ang="0">
                  <a:pos x="64" y="24"/>
                </a:cxn>
                <a:cxn ang="0">
                  <a:pos x="24" y="0"/>
                </a:cxn>
              </a:cxnLst>
              <a:rect l="0" t="0" r="r" b="b"/>
              <a:pathLst>
                <a:path w="65" h="57">
                  <a:moveTo>
                    <a:pt x="24" y="0"/>
                  </a:moveTo>
                  <a:lnTo>
                    <a:pt x="0" y="40"/>
                  </a:lnTo>
                  <a:lnTo>
                    <a:pt x="24" y="56"/>
                  </a:lnTo>
                  <a:lnTo>
                    <a:pt x="64" y="40"/>
                  </a:lnTo>
                  <a:lnTo>
                    <a:pt x="64" y="24"/>
                  </a:lnTo>
                  <a:lnTo>
                    <a:pt x="24" y="0"/>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2" name="Freeform 17"/>
            <p:cNvSpPr/>
            <p:nvPr>
              <p:custDataLst>
                <p:tags r:id="rId12"/>
              </p:custDataLst>
            </p:nvPr>
          </p:nvSpPr>
          <p:spPr bwMode="gray">
            <a:xfrm>
              <a:off x="6470642" y="4033841"/>
              <a:ext cx="457198" cy="522287"/>
            </a:xfrm>
            <a:custGeom>
              <a:avLst/>
              <a:gdLst/>
              <a:ahLst/>
              <a:cxnLst>
                <a:cxn ang="0">
                  <a:pos x="184" y="16"/>
                </a:cxn>
                <a:cxn ang="0">
                  <a:pos x="160" y="0"/>
                </a:cxn>
                <a:cxn ang="0">
                  <a:pos x="136" y="24"/>
                </a:cxn>
                <a:cxn ang="0">
                  <a:pos x="104" y="8"/>
                </a:cxn>
                <a:cxn ang="0">
                  <a:pos x="80" y="16"/>
                </a:cxn>
                <a:cxn ang="0">
                  <a:pos x="72" y="32"/>
                </a:cxn>
                <a:cxn ang="0">
                  <a:pos x="64" y="48"/>
                </a:cxn>
                <a:cxn ang="0">
                  <a:pos x="72" y="72"/>
                </a:cxn>
                <a:cxn ang="0">
                  <a:pos x="56" y="72"/>
                </a:cxn>
                <a:cxn ang="0">
                  <a:pos x="48" y="64"/>
                </a:cxn>
                <a:cxn ang="0">
                  <a:pos x="40" y="64"/>
                </a:cxn>
                <a:cxn ang="0">
                  <a:pos x="40" y="80"/>
                </a:cxn>
                <a:cxn ang="0">
                  <a:pos x="40" y="96"/>
                </a:cxn>
                <a:cxn ang="0">
                  <a:pos x="40" y="96"/>
                </a:cxn>
                <a:cxn ang="0">
                  <a:pos x="40" y="112"/>
                </a:cxn>
                <a:cxn ang="0">
                  <a:pos x="8" y="136"/>
                </a:cxn>
                <a:cxn ang="0">
                  <a:pos x="0" y="144"/>
                </a:cxn>
                <a:cxn ang="0">
                  <a:pos x="0" y="176"/>
                </a:cxn>
                <a:cxn ang="0">
                  <a:pos x="24" y="192"/>
                </a:cxn>
                <a:cxn ang="0">
                  <a:pos x="24" y="232"/>
                </a:cxn>
                <a:cxn ang="0">
                  <a:pos x="48" y="232"/>
                </a:cxn>
                <a:cxn ang="0">
                  <a:pos x="48" y="248"/>
                </a:cxn>
                <a:cxn ang="0">
                  <a:pos x="56" y="264"/>
                </a:cxn>
                <a:cxn ang="0">
                  <a:pos x="64" y="288"/>
                </a:cxn>
                <a:cxn ang="0">
                  <a:pos x="88" y="288"/>
                </a:cxn>
                <a:cxn ang="0">
                  <a:pos x="104" y="264"/>
                </a:cxn>
                <a:cxn ang="0">
                  <a:pos x="112" y="264"/>
                </a:cxn>
                <a:cxn ang="0">
                  <a:pos x="112" y="280"/>
                </a:cxn>
                <a:cxn ang="0">
                  <a:pos x="120" y="288"/>
                </a:cxn>
                <a:cxn ang="0">
                  <a:pos x="136" y="288"/>
                </a:cxn>
                <a:cxn ang="0">
                  <a:pos x="136" y="280"/>
                </a:cxn>
                <a:cxn ang="0">
                  <a:pos x="152" y="280"/>
                </a:cxn>
                <a:cxn ang="0">
                  <a:pos x="152" y="288"/>
                </a:cxn>
                <a:cxn ang="0">
                  <a:pos x="160" y="296"/>
                </a:cxn>
                <a:cxn ang="0">
                  <a:pos x="176" y="288"/>
                </a:cxn>
                <a:cxn ang="0">
                  <a:pos x="184" y="256"/>
                </a:cxn>
                <a:cxn ang="0">
                  <a:pos x="184" y="224"/>
                </a:cxn>
                <a:cxn ang="0">
                  <a:pos x="200" y="224"/>
                </a:cxn>
                <a:cxn ang="0">
                  <a:pos x="200" y="216"/>
                </a:cxn>
                <a:cxn ang="0">
                  <a:pos x="200" y="200"/>
                </a:cxn>
                <a:cxn ang="0">
                  <a:pos x="216" y="216"/>
                </a:cxn>
                <a:cxn ang="0">
                  <a:pos x="232" y="192"/>
                </a:cxn>
                <a:cxn ang="0">
                  <a:pos x="216" y="176"/>
                </a:cxn>
                <a:cxn ang="0">
                  <a:pos x="216" y="168"/>
                </a:cxn>
                <a:cxn ang="0">
                  <a:pos x="232" y="160"/>
                </a:cxn>
                <a:cxn ang="0">
                  <a:pos x="224" y="136"/>
                </a:cxn>
                <a:cxn ang="0">
                  <a:pos x="216" y="128"/>
                </a:cxn>
                <a:cxn ang="0">
                  <a:pos x="240" y="136"/>
                </a:cxn>
                <a:cxn ang="0">
                  <a:pos x="240" y="104"/>
                </a:cxn>
                <a:cxn ang="0">
                  <a:pos x="216" y="120"/>
                </a:cxn>
                <a:cxn ang="0">
                  <a:pos x="240" y="80"/>
                </a:cxn>
                <a:cxn ang="0">
                  <a:pos x="200" y="56"/>
                </a:cxn>
                <a:cxn ang="0">
                  <a:pos x="176" y="56"/>
                </a:cxn>
                <a:cxn ang="0">
                  <a:pos x="160" y="72"/>
                </a:cxn>
                <a:cxn ang="0">
                  <a:pos x="152" y="48"/>
                </a:cxn>
                <a:cxn ang="0">
                  <a:pos x="160" y="40"/>
                </a:cxn>
                <a:cxn ang="0">
                  <a:pos x="184" y="16"/>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3" name="Freeform 18"/>
            <p:cNvSpPr/>
            <p:nvPr>
              <p:custDataLst>
                <p:tags r:id="rId13"/>
              </p:custDataLst>
            </p:nvPr>
          </p:nvSpPr>
          <p:spPr bwMode="gray">
            <a:xfrm>
              <a:off x="6240458" y="4443415"/>
              <a:ext cx="520698" cy="649287"/>
            </a:xfrm>
            <a:custGeom>
              <a:avLst/>
              <a:gdLst/>
              <a:ahLst/>
              <a:cxnLst>
                <a:cxn ang="0">
                  <a:pos x="272" y="56"/>
                </a:cxn>
                <a:cxn ang="0">
                  <a:pos x="272" y="48"/>
                </a:cxn>
                <a:cxn ang="0">
                  <a:pos x="256" y="48"/>
                </a:cxn>
                <a:cxn ang="0">
                  <a:pos x="256" y="56"/>
                </a:cxn>
                <a:cxn ang="0">
                  <a:pos x="240" y="56"/>
                </a:cxn>
                <a:cxn ang="0">
                  <a:pos x="232" y="56"/>
                </a:cxn>
                <a:cxn ang="0">
                  <a:pos x="232" y="32"/>
                </a:cxn>
                <a:cxn ang="0">
                  <a:pos x="224" y="32"/>
                </a:cxn>
                <a:cxn ang="0">
                  <a:pos x="208" y="56"/>
                </a:cxn>
                <a:cxn ang="0">
                  <a:pos x="184" y="56"/>
                </a:cxn>
                <a:cxn ang="0">
                  <a:pos x="176" y="32"/>
                </a:cxn>
                <a:cxn ang="0">
                  <a:pos x="168" y="16"/>
                </a:cxn>
                <a:cxn ang="0">
                  <a:pos x="160" y="0"/>
                </a:cxn>
                <a:cxn ang="0">
                  <a:pos x="144" y="0"/>
                </a:cxn>
                <a:cxn ang="0">
                  <a:pos x="144" y="8"/>
                </a:cxn>
                <a:cxn ang="0">
                  <a:pos x="112" y="16"/>
                </a:cxn>
                <a:cxn ang="0">
                  <a:pos x="112" y="32"/>
                </a:cxn>
                <a:cxn ang="0">
                  <a:pos x="80" y="32"/>
                </a:cxn>
                <a:cxn ang="0">
                  <a:pos x="64" y="48"/>
                </a:cxn>
                <a:cxn ang="0">
                  <a:pos x="64" y="72"/>
                </a:cxn>
                <a:cxn ang="0">
                  <a:pos x="72" y="88"/>
                </a:cxn>
                <a:cxn ang="0">
                  <a:pos x="48" y="112"/>
                </a:cxn>
                <a:cxn ang="0">
                  <a:pos x="40" y="112"/>
                </a:cxn>
                <a:cxn ang="0">
                  <a:pos x="32" y="144"/>
                </a:cxn>
                <a:cxn ang="0">
                  <a:pos x="32" y="160"/>
                </a:cxn>
                <a:cxn ang="0">
                  <a:pos x="32" y="176"/>
                </a:cxn>
                <a:cxn ang="0">
                  <a:pos x="16" y="200"/>
                </a:cxn>
                <a:cxn ang="0">
                  <a:pos x="8" y="216"/>
                </a:cxn>
                <a:cxn ang="0">
                  <a:pos x="0" y="256"/>
                </a:cxn>
                <a:cxn ang="0">
                  <a:pos x="8" y="272"/>
                </a:cxn>
                <a:cxn ang="0">
                  <a:pos x="56" y="272"/>
                </a:cxn>
                <a:cxn ang="0">
                  <a:pos x="80" y="328"/>
                </a:cxn>
                <a:cxn ang="0">
                  <a:pos x="88" y="368"/>
                </a:cxn>
                <a:cxn ang="0">
                  <a:pos x="112" y="328"/>
                </a:cxn>
                <a:cxn ang="0">
                  <a:pos x="120" y="336"/>
                </a:cxn>
                <a:cxn ang="0">
                  <a:pos x="152" y="304"/>
                </a:cxn>
                <a:cxn ang="0">
                  <a:pos x="152" y="280"/>
                </a:cxn>
                <a:cxn ang="0">
                  <a:pos x="184" y="272"/>
                </a:cxn>
                <a:cxn ang="0">
                  <a:pos x="200" y="232"/>
                </a:cxn>
                <a:cxn ang="0">
                  <a:pos x="216" y="224"/>
                </a:cxn>
                <a:cxn ang="0">
                  <a:pos x="216" y="200"/>
                </a:cxn>
                <a:cxn ang="0">
                  <a:pos x="240" y="200"/>
                </a:cxn>
                <a:cxn ang="0">
                  <a:pos x="248" y="160"/>
                </a:cxn>
                <a:cxn ang="0">
                  <a:pos x="240" y="128"/>
                </a:cxn>
                <a:cxn ang="0">
                  <a:pos x="248" y="120"/>
                </a:cxn>
                <a:cxn ang="0">
                  <a:pos x="232" y="104"/>
                </a:cxn>
                <a:cxn ang="0">
                  <a:pos x="248" y="96"/>
                </a:cxn>
                <a:cxn ang="0">
                  <a:pos x="256" y="104"/>
                </a:cxn>
                <a:cxn ang="0">
                  <a:pos x="272" y="80"/>
                </a:cxn>
                <a:cxn ang="0">
                  <a:pos x="272" y="56"/>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4" name="Freeform 19"/>
            <p:cNvSpPr/>
            <p:nvPr>
              <p:custDataLst>
                <p:tags r:id="rId14"/>
              </p:custDataLst>
            </p:nvPr>
          </p:nvSpPr>
          <p:spPr bwMode="gray">
            <a:xfrm>
              <a:off x="5446708" y="4851404"/>
              <a:ext cx="963610" cy="676276"/>
            </a:xfrm>
            <a:custGeom>
              <a:avLst/>
              <a:gdLst/>
              <a:ahLst/>
              <a:cxnLst>
                <a:cxn ang="0">
                  <a:pos x="496" y="96"/>
                </a:cxn>
                <a:cxn ang="0">
                  <a:pos x="424" y="40"/>
                </a:cxn>
                <a:cxn ang="0">
                  <a:pos x="408" y="56"/>
                </a:cxn>
                <a:cxn ang="0">
                  <a:pos x="376" y="40"/>
                </a:cxn>
                <a:cxn ang="0">
                  <a:pos x="312" y="56"/>
                </a:cxn>
                <a:cxn ang="0">
                  <a:pos x="312" y="0"/>
                </a:cxn>
                <a:cxn ang="0">
                  <a:pos x="280" y="0"/>
                </a:cxn>
                <a:cxn ang="0">
                  <a:pos x="216" y="8"/>
                </a:cxn>
                <a:cxn ang="0">
                  <a:pos x="208" y="40"/>
                </a:cxn>
                <a:cxn ang="0">
                  <a:pos x="168" y="24"/>
                </a:cxn>
                <a:cxn ang="0">
                  <a:pos x="144" y="48"/>
                </a:cxn>
                <a:cxn ang="0">
                  <a:pos x="152" y="88"/>
                </a:cxn>
                <a:cxn ang="0">
                  <a:pos x="144" y="112"/>
                </a:cxn>
                <a:cxn ang="0">
                  <a:pos x="112" y="168"/>
                </a:cxn>
                <a:cxn ang="0">
                  <a:pos x="72" y="224"/>
                </a:cxn>
                <a:cxn ang="0">
                  <a:pos x="32" y="272"/>
                </a:cxn>
                <a:cxn ang="0">
                  <a:pos x="0" y="296"/>
                </a:cxn>
                <a:cxn ang="0">
                  <a:pos x="8" y="312"/>
                </a:cxn>
                <a:cxn ang="0">
                  <a:pos x="16" y="360"/>
                </a:cxn>
                <a:cxn ang="0">
                  <a:pos x="56" y="384"/>
                </a:cxn>
                <a:cxn ang="0">
                  <a:pos x="40" y="344"/>
                </a:cxn>
                <a:cxn ang="0">
                  <a:pos x="80" y="304"/>
                </a:cxn>
                <a:cxn ang="0">
                  <a:pos x="152" y="280"/>
                </a:cxn>
                <a:cxn ang="0">
                  <a:pos x="192" y="296"/>
                </a:cxn>
                <a:cxn ang="0">
                  <a:pos x="240" y="248"/>
                </a:cxn>
                <a:cxn ang="0">
                  <a:pos x="264" y="240"/>
                </a:cxn>
                <a:cxn ang="0">
                  <a:pos x="264" y="216"/>
                </a:cxn>
                <a:cxn ang="0">
                  <a:pos x="280" y="208"/>
                </a:cxn>
                <a:cxn ang="0">
                  <a:pos x="336" y="232"/>
                </a:cxn>
                <a:cxn ang="0">
                  <a:pos x="336" y="200"/>
                </a:cxn>
                <a:cxn ang="0">
                  <a:pos x="376" y="192"/>
                </a:cxn>
                <a:cxn ang="0">
                  <a:pos x="392" y="200"/>
                </a:cxn>
                <a:cxn ang="0">
                  <a:pos x="400" y="184"/>
                </a:cxn>
                <a:cxn ang="0">
                  <a:pos x="448" y="176"/>
                </a:cxn>
                <a:cxn ang="0">
                  <a:pos x="480" y="136"/>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5" name="Freeform 20"/>
            <p:cNvSpPr/>
            <p:nvPr>
              <p:custDataLst>
                <p:tags r:id="rId15"/>
              </p:custDataLst>
            </p:nvPr>
          </p:nvSpPr>
          <p:spPr bwMode="gray">
            <a:xfrm>
              <a:off x="4805359" y="4724404"/>
              <a:ext cx="949323" cy="676276"/>
            </a:xfrm>
            <a:custGeom>
              <a:avLst/>
              <a:gdLst/>
              <a:ahLst/>
              <a:cxnLst>
                <a:cxn ang="0">
                  <a:pos x="344" y="344"/>
                </a:cxn>
                <a:cxn ang="0">
                  <a:pos x="416" y="296"/>
                </a:cxn>
                <a:cxn ang="0">
                  <a:pos x="448" y="240"/>
                </a:cxn>
                <a:cxn ang="0">
                  <a:pos x="480" y="184"/>
                </a:cxn>
                <a:cxn ang="0">
                  <a:pos x="496" y="160"/>
                </a:cxn>
                <a:cxn ang="0">
                  <a:pos x="480" y="128"/>
                </a:cxn>
                <a:cxn ang="0">
                  <a:pos x="456" y="96"/>
                </a:cxn>
                <a:cxn ang="0">
                  <a:pos x="440" y="112"/>
                </a:cxn>
                <a:cxn ang="0">
                  <a:pos x="424" y="104"/>
                </a:cxn>
                <a:cxn ang="0">
                  <a:pos x="440" y="56"/>
                </a:cxn>
                <a:cxn ang="0">
                  <a:pos x="440" y="16"/>
                </a:cxn>
                <a:cxn ang="0">
                  <a:pos x="408" y="8"/>
                </a:cxn>
                <a:cxn ang="0">
                  <a:pos x="376" y="24"/>
                </a:cxn>
                <a:cxn ang="0">
                  <a:pos x="360" y="24"/>
                </a:cxn>
                <a:cxn ang="0">
                  <a:pos x="320" y="32"/>
                </a:cxn>
                <a:cxn ang="0">
                  <a:pos x="288" y="64"/>
                </a:cxn>
                <a:cxn ang="0">
                  <a:pos x="264" y="72"/>
                </a:cxn>
                <a:cxn ang="0">
                  <a:pos x="224" y="96"/>
                </a:cxn>
                <a:cxn ang="0">
                  <a:pos x="184" y="88"/>
                </a:cxn>
                <a:cxn ang="0">
                  <a:pos x="160" y="72"/>
                </a:cxn>
                <a:cxn ang="0">
                  <a:pos x="144" y="88"/>
                </a:cxn>
                <a:cxn ang="0">
                  <a:pos x="96" y="128"/>
                </a:cxn>
                <a:cxn ang="0">
                  <a:pos x="32" y="112"/>
                </a:cxn>
                <a:cxn ang="0">
                  <a:pos x="0" y="128"/>
                </a:cxn>
                <a:cxn ang="0">
                  <a:pos x="32" y="144"/>
                </a:cxn>
                <a:cxn ang="0">
                  <a:pos x="88" y="168"/>
                </a:cxn>
                <a:cxn ang="0">
                  <a:pos x="104" y="208"/>
                </a:cxn>
                <a:cxn ang="0">
                  <a:pos x="56" y="224"/>
                </a:cxn>
                <a:cxn ang="0">
                  <a:pos x="88" y="248"/>
                </a:cxn>
                <a:cxn ang="0">
                  <a:pos x="136" y="280"/>
                </a:cxn>
                <a:cxn ang="0">
                  <a:pos x="136" y="304"/>
                </a:cxn>
                <a:cxn ang="0">
                  <a:pos x="208" y="360"/>
                </a:cxn>
                <a:cxn ang="0">
                  <a:pos x="248" y="360"/>
                </a:cxn>
                <a:cxn ang="0">
                  <a:pos x="256" y="344"/>
                </a:cxn>
                <a:cxn ang="0">
                  <a:pos x="296" y="376"/>
                </a:cxn>
                <a:cxn ang="0">
                  <a:pos x="336" y="368"/>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6" name="Freeform 21"/>
            <p:cNvSpPr/>
            <p:nvPr>
              <p:custDataLst>
                <p:tags r:id="rId16"/>
              </p:custDataLst>
            </p:nvPr>
          </p:nvSpPr>
          <p:spPr bwMode="invGray">
            <a:xfrm>
              <a:off x="4714870" y="4344992"/>
              <a:ext cx="704849" cy="622302"/>
            </a:xfrm>
            <a:custGeom>
              <a:avLst/>
              <a:gdLst/>
              <a:ahLst/>
              <a:cxnLst>
                <a:cxn ang="0">
                  <a:pos x="48" y="320"/>
                </a:cxn>
                <a:cxn ang="0">
                  <a:pos x="32" y="264"/>
                </a:cxn>
                <a:cxn ang="0">
                  <a:pos x="56" y="192"/>
                </a:cxn>
                <a:cxn ang="0">
                  <a:pos x="8" y="160"/>
                </a:cxn>
                <a:cxn ang="0">
                  <a:pos x="16" y="136"/>
                </a:cxn>
                <a:cxn ang="0">
                  <a:pos x="48" y="136"/>
                </a:cxn>
                <a:cxn ang="0">
                  <a:pos x="104" y="120"/>
                </a:cxn>
                <a:cxn ang="0">
                  <a:pos x="168" y="112"/>
                </a:cxn>
                <a:cxn ang="0">
                  <a:pos x="136" y="80"/>
                </a:cxn>
                <a:cxn ang="0">
                  <a:pos x="144" y="40"/>
                </a:cxn>
                <a:cxn ang="0">
                  <a:pos x="184" y="40"/>
                </a:cxn>
                <a:cxn ang="0">
                  <a:pos x="208" y="48"/>
                </a:cxn>
                <a:cxn ang="0">
                  <a:pos x="232" y="40"/>
                </a:cxn>
                <a:cxn ang="0">
                  <a:pos x="248" y="0"/>
                </a:cxn>
                <a:cxn ang="0">
                  <a:pos x="288" y="16"/>
                </a:cxn>
                <a:cxn ang="0">
                  <a:pos x="320" y="72"/>
                </a:cxn>
                <a:cxn ang="0">
                  <a:pos x="344" y="88"/>
                </a:cxn>
                <a:cxn ang="0">
                  <a:pos x="360" y="64"/>
                </a:cxn>
                <a:cxn ang="0">
                  <a:pos x="360" y="96"/>
                </a:cxn>
                <a:cxn ang="0">
                  <a:pos x="360" y="128"/>
                </a:cxn>
                <a:cxn ang="0">
                  <a:pos x="336" y="168"/>
                </a:cxn>
                <a:cxn ang="0">
                  <a:pos x="368" y="184"/>
                </a:cxn>
                <a:cxn ang="0">
                  <a:pos x="360" y="208"/>
                </a:cxn>
                <a:cxn ang="0">
                  <a:pos x="368" y="232"/>
                </a:cxn>
                <a:cxn ang="0">
                  <a:pos x="344" y="256"/>
                </a:cxn>
                <a:cxn ang="0">
                  <a:pos x="344" y="280"/>
                </a:cxn>
                <a:cxn ang="0">
                  <a:pos x="312" y="288"/>
                </a:cxn>
                <a:cxn ang="0">
                  <a:pos x="272" y="312"/>
                </a:cxn>
                <a:cxn ang="0">
                  <a:pos x="232" y="304"/>
                </a:cxn>
                <a:cxn ang="0">
                  <a:pos x="208" y="288"/>
                </a:cxn>
                <a:cxn ang="0">
                  <a:pos x="192" y="304"/>
                </a:cxn>
                <a:cxn ang="0">
                  <a:pos x="144" y="352"/>
                </a:cxn>
                <a:cxn ang="0">
                  <a:pos x="80" y="328"/>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7" name="Freeform 22"/>
            <p:cNvSpPr/>
            <p:nvPr>
              <p:custDataLst>
                <p:tags r:id="rId17"/>
              </p:custDataLst>
            </p:nvPr>
          </p:nvSpPr>
          <p:spPr bwMode="invGray">
            <a:xfrm>
              <a:off x="3919533" y="4302128"/>
              <a:ext cx="1085849" cy="1084265"/>
            </a:xfrm>
            <a:custGeom>
              <a:avLst/>
              <a:gdLst/>
              <a:ahLst/>
              <a:cxnLst>
                <a:cxn ang="0">
                  <a:pos x="528" y="448"/>
                </a:cxn>
                <a:cxn ang="0">
                  <a:pos x="560" y="416"/>
                </a:cxn>
                <a:cxn ang="0">
                  <a:pos x="528" y="408"/>
                </a:cxn>
                <a:cxn ang="0">
                  <a:pos x="496" y="384"/>
                </a:cxn>
                <a:cxn ang="0">
                  <a:pos x="464" y="360"/>
                </a:cxn>
                <a:cxn ang="0">
                  <a:pos x="480" y="320"/>
                </a:cxn>
                <a:cxn ang="0">
                  <a:pos x="472" y="248"/>
                </a:cxn>
                <a:cxn ang="0">
                  <a:pos x="424" y="224"/>
                </a:cxn>
                <a:cxn ang="0">
                  <a:pos x="416" y="176"/>
                </a:cxn>
                <a:cxn ang="0">
                  <a:pos x="448" y="168"/>
                </a:cxn>
                <a:cxn ang="0">
                  <a:pos x="512" y="160"/>
                </a:cxn>
                <a:cxn ang="0">
                  <a:pos x="512" y="112"/>
                </a:cxn>
                <a:cxn ang="0">
                  <a:pos x="464" y="112"/>
                </a:cxn>
                <a:cxn ang="0">
                  <a:pos x="432" y="64"/>
                </a:cxn>
                <a:cxn ang="0">
                  <a:pos x="408" y="96"/>
                </a:cxn>
                <a:cxn ang="0">
                  <a:pos x="384" y="144"/>
                </a:cxn>
                <a:cxn ang="0">
                  <a:pos x="368" y="240"/>
                </a:cxn>
                <a:cxn ang="0">
                  <a:pos x="336" y="224"/>
                </a:cxn>
                <a:cxn ang="0">
                  <a:pos x="288" y="240"/>
                </a:cxn>
                <a:cxn ang="0">
                  <a:pos x="272" y="224"/>
                </a:cxn>
                <a:cxn ang="0">
                  <a:pos x="232" y="104"/>
                </a:cxn>
                <a:cxn ang="0">
                  <a:pos x="216" y="112"/>
                </a:cxn>
                <a:cxn ang="0">
                  <a:pos x="208" y="72"/>
                </a:cxn>
                <a:cxn ang="0">
                  <a:pos x="160" y="40"/>
                </a:cxn>
                <a:cxn ang="0">
                  <a:pos x="136" y="80"/>
                </a:cxn>
                <a:cxn ang="0">
                  <a:pos x="136" y="0"/>
                </a:cxn>
                <a:cxn ang="0">
                  <a:pos x="112" y="0"/>
                </a:cxn>
                <a:cxn ang="0">
                  <a:pos x="96" y="32"/>
                </a:cxn>
                <a:cxn ang="0">
                  <a:pos x="88" y="64"/>
                </a:cxn>
                <a:cxn ang="0">
                  <a:pos x="80" y="96"/>
                </a:cxn>
                <a:cxn ang="0">
                  <a:pos x="104" y="112"/>
                </a:cxn>
                <a:cxn ang="0">
                  <a:pos x="88" y="240"/>
                </a:cxn>
                <a:cxn ang="0">
                  <a:pos x="24" y="280"/>
                </a:cxn>
                <a:cxn ang="0">
                  <a:pos x="8" y="312"/>
                </a:cxn>
                <a:cxn ang="0">
                  <a:pos x="0" y="376"/>
                </a:cxn>
                <a:cxn ang="0">
                  <a:pos x="48" y="368"/>
                </a:cxn>
                <a:cxn ang="0">
                  <a:pos x="80" y="392"/>
                </a:cxn>
                <a:cxn ang="0">
                  <a:pos x="88" y="408"/>
                </a:cxn>
                <a:cxn ang="0">
                  <a:pos x="96" y="448"/>
                </a:cxn>
                <a:cxn ang="0">
                  <a:pos x="120" y="464"/>
                </a:cxn>
                <a:cxn ang="0">
                  <a:pos x="112" y="504"/>
                </a:cxn>
                <a:cxn ang="0">
                  <a:pos x="104" y="528"/>
                </a:cxn>
                <a:cxn ang="0">
                  <a:pos x="144" y="560"/>
                </a:cxn>
                <a:cxn ang="0">
                  <a:pos x="200" y="576"/>
                </a:cxn>
                <a:cxn ang="0">
                  <a:pos x="224" y="568"/>
                </a:cxn>
                <a:cxn ang="0">
                  <a:pos x="232" y="600"/>
                </a:cxn>
                <a:cxn ang="0">
                  <a:pos x="264" y="592"/>
                </a:cxn>
                <a:cxn ang="0">
                  <a:pos x="272" y="512"/>
                </a:cxn>
                <a:cxn ang="0">
                  <a:pos x="328" y="504"/>
                </a:cxn>
                <a:cxn ang="0">
                  <a:pos x="352" y="512"/>
                </a:cxn>
                <a:cxn ang="0">
                  <a:pos x="384" y="512"/>
                </a:cxn>
                <a:cxn ang="0">
                  <a:pos x="416" y="520"/>
                </a:cxn>
                <a:cxn ang="0">
                  <a:pos x="440" y="504"/>
                </a:cxn>
                <a:cxn ang="0">
                  <a:pos x="488" y="472"/>
                </a:cxn>
                <a:cxn ang="0">
                  <a:pos x="520" y="464"/>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8" name="Freeform 23"/>
            <p:cNvSpPr/>
            <p:nvPr>
              <p:custDataLst>
                <p:tags r:id="rId18"/>
              </p:custDataLst>
            </p:nvPr>
          </p:nvSpPr>
          <p:spPr bwMode="invGray">
            <a:xfrm>
              <a:off x="1892298" y="3048002"/>
              <a:ext cx="2308223" cy="1381126"/>
            </a:xfrm>
            <a:custGeom>
              <a:avLst/>
              <a:gdLst/>
              <a:ahLst/>
              <a:cxnLst>
                <a:cxn ang="0">
                  <a:pos x="1184" y="728"/>
                </a:cxn>
                <a:cxn ang="0">
                  <a:pos x="1160" y="728"/>
                </a:cxn>
                <a:cxn ang="0">
                  <a:pos x="1160" y="784"/>
                </a:cxn>
                <a:cxn ang="0">
                  <a:pos x="1112" y="760"/>
                </a:cxn>
                <a:cxn ang="0">
                  <a:pos x="1088" y="752"/>
                </a:cxn>
                <a:cxn ang="0">
                  <a:pos x="1024" y="720"/>
                </a:cxn>
                <a:cxn ang="0">
                  <a:pos x="1040" y="696"/>
                </a:cxn>
                <a:cxn ang="0">
                  <a:pos x="1032" y="680"/>
                </a:cxn>
                <a:cxn ang="0">
                  <a:pos x="1000" y="664"/>
                </a:cxn>
                <a:cxn ang="0">
                  <a:pos x="976" y="680"/>
                </a:cxn>
                <a:cxn ang="0">
                  <a:pos x="928" y="648"/>
                </a:cxn>
                <a:cxn ang="0">
                  <a:pos x="832" y="696"/>
                </a:cxn>
                <a:cxn ang="0">
                  <a:pos x="808" y="720"/>
                </a:cxn>
                <a:cxn ang="0">
                  <a:pos x="728" y="736"/>
                </a:cxn>
                <a:cxn ang="0">
                  <a:pos x="656" y="712"/>
                </a:cxn>
                <a:cxn ang="0">
                  <a:pos x="632" y="680"/>
                </a:cxn>
                <a:cxn ang="0">
                  <a:pos x="584" y="704"/>
                </a:cxn>
                <a:cxn ang="0">
                  <a:pos x="536" y="728"/>
                </a:cxn>
                <a:cxn ang="0">
                  <a:pos x="456" y="672"/>
                </a:cxn>
                <a:cxn ang="0">
                  <a:pos x="408" y="640"/>
                </a:cxn>
                <a:cxn ang="0">
                  <a:pos x="360" y="624"/>
                </a:cxn>
                <a:cxn ang="0">
                  <a:pos x="320" y="592"/>
                </a:cxn>
                <a:cxn ang="0">
                  <a:pos x="272" y="520"/>
                </a:cxn>
                <a:cxn ang="0">
                  <a:pos x="248" y="512"/>
                </a:cxn>
                <a:cxn ang="0">
                  <a:pos x="208" y="456"/>
                </a:cxn>
                <a:cxn ang="0">
                  <a:pos x="160" y="384"/>
                </a:cxn>
                <a:cxn ang="0">
                  <a:pos x="120" y="408"/>
                </a:cxn>
                <a:cxn ang="0">
                  <a:pos x="64" y="328"/>
                </a:cxn>
                <a:cxn ang="0">
                  <a:pos x="32" y="272"/>
                </a:cxn>
                <a:cxn ang="0">
                  <a:pos x="0" y="256"/>
                </a:cxn>
                <a:cxn ang="0">
                  <a:pos x="16" y="176"/>
                </a:cxn>
                <a:cxn ang="0">
                  <a:pos x="48" y="192"/>
                </a:cxn>
                <a:cxn ang="0">
                  <a:pos x="80" y="184"/>
                </a:cxn>
                <a:cxn ang="0">
                  <a:pos x="80" y="128"/>
                </a:cxn>
                <a:cxn ang="0">
                  <a:pos x="56" y="96"/>
                </a:cxn>
                <a:cxn ang="0">
                  <a:pos x="80" y="48"/>
                </a:cxn>
                <a:cxn ang="0">
                  <a:pos x="152" y="40"/>
                </a:cxn>
                <a:cxn ang="0">
                  <a:pos x="208" y="8"/>
                </a:cxn>
                <a:cxn ang="0">
                  <a:pos x="288" y="16"/>
                </a:cxn>
                <a:cxn ang="0">
                  <a:pos x="344" y="56"/>
                </a:cxn>
                <a:cxn ang="0">
                  <a:pos x="432" y="56"/>
                </a:cxn>
                <a:cxn ang="0">
                  <a:pos x="528" y="40"/>
                </a:cxn>
                <a:cxn ang="0">
                  <a:pos x="664" y="56"/>
                </a:cxn>
                <a:cxn ang="0">
                  <a:pos x="712" y="72"/>
                </a:cxn>
                <a:cxn ang="0">
                  <a:pos x="704" y="96"/>
                </a:cxn>
                <a:cxn ang="0">
                  <a:pos x="728" y="136"/>
                </a:cxn>
                <a:cxn ang="0">
                  <a:pos x="712" y="184"/>
                </a:cxn>
                <a:cxn ang="0">
                  <a:pos x="696" y="248"/>
                </a:cxn>
                <a:cxn ang="0">
                  <a:pos x="736" y="320"/>
                </a:cxn>
                <a:cxn ang="0">
                  <a:pos x="832" y="368"/>
                </a:cxn>
                <a:cxn ang="0">
                  <a:pos x="936" y="416"/>
                </a:cxn>
                <a:cxn ang="0">
                  <a:pos x="992" y="424"/>
                </a:cxn>
                <a:cxn ang="0">
                  <a:pos x="1008" y="480"/>
                </a:cxn>
                <a:cxn ang="0">
                  <a:pos x="1040" y="496"/>
                </a:cxn>
                <a:cxn ang="0">
                  <a:pos x="1056" y="472"/>
                </a:cxn>
                <a:cxn ang="0">
                  <a:pos x="1080" y="480"/>
                </a:cxn>
                <a:cxn ang="0">
                  <a:pos x="1096" y="464"/>
                </a:cxn>
                <a:cxn ang="0">
                  <a:pos x="1136" y="440"/>
                </a:cxn>
                <a:cxn ang="0">
                  <a:pos x="1176" y="456"/>
                </a:cxn>
                <a:cxn ang="0">
                  <a:pos x="1208" y="536"/>
                </a:cxn>
                <a:cxn ang="0">
                  <a:pos x="1208" y="576"/>
                </a:cxn>
                <a:cxn ang="0">
                  <a:pos x="1200" y="712"/>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49" name="Freeform 24"/>
            <p:cNvSpPr/>
            <p:nvPr>
              <p:custDataLst>
                <p:tags r:id="rId19"/>
              </p:custDataLst>
            </p:nvPr>
          </p:nvSpPr>
          <p:spPr bwMode="gray">
            <a:xfrm>
              <a:off x="4060819" y="3613153"/>
              <a:ext cx="1449385" cy="1112839"/>
            </a:xfrm>
            <a:custGeom>
              <a:avLst/>
              <a:gdLst/>
              <a:ahLst/>
              <a:cxnLst>
                <a:cxn ang="0">
                  <a:pos x="696" y="488"/>
                </a:cxn>
                <a:cxn ang="0">
                  <a:pos x="672" y="504"/>
                </a:cxn>
                <a:cxn ang="0">
                  <a:pos x="656" y="488"/>
                </a:cxn>
                <a:cxn ang="0">
                  <a:pos x="608" y="432"/>
                </a:cxn>
                <a:cxn ang="0">
                  <a:pos x="584" y="424"/>
                </a:cxn>
                <a:cxn ang="0">
                  <a:pos x="552" y="440"/>
                </a:cxn>
                <a:cxn ang="0">
                  <a:pos x="536" y="472"/>
                </a:cxn>
                <a:cxn ang="0">
                  <a:pos x="512" y="464"/>
                </a:cxn>
                <a:cxn ang="0">
                  <a:pos x="472" y="472"/>
                </a:cxn>
                <a:cxn ang="0">
                  <a:pos x="504" y="496"/>
                </a:cxn>
                <a:cxn ang="0">
                  <a:pos x="456" y="528"/>
                </a:cxn>
                <a:cxn ang="0">
                  <a:pos x="416" y="520"/>
                </a:cxn>
                <a:cxn ang="0">
                  <a:pos x="392" y="456"/>
                </a:cxn>
                <a:cxn ang="0">
                  <a:pos x="360" y="488"/>
                </a:cxn>
                <a:cxn ang="0">
                  <a:pos x="336" y="504"/>
                </a:cxn>
                <a:cxn ang="0">
                  <a:pos x="296" y="536"/>
                </a:cxn>
                <a:cxn ang="0">
                  <a:pos x="272" y="632"/>
                </a:cxn>
                <a:cxn ang="0">
                  <a:pos x="248" y="632"/>
                </a:cxn>
                <a:cxn ang="0">
                  <a:pos x="216" y="624"/>
                </a:cxn>
                <a:cxn ang="0">
                  <a:pos x="200" y="576"/>
                </a:cxn>
                <a:cxn ang="0">
                  <a:pos x="144" y="496"/>
                </a:cxn>
                <a:cxn ang="0">
                  <a:pos x="128" y="480"/>
                </a:cxn>
                <a:cxn ang="0">
                  <a:pos x="104" y="424"/>
                </a:cxn>
                <a:cxn ang="0">
                  <a:pos x="80" y="464"/>
                </a:cxn>
                <a:cxn ang="0">
                  <a:pos x="72" y="248"/>
                </a:cxn>
                <a:cxn ang="0">
                  <a:pos x="72" y="216"/>
                </a:cxn>
                <a:cxn ang="0">
                  <a:pos x="40" y="136"/>
                </a:cxn>
                <a:cxn ang="0">
                  <a:pos x="0" y="104"/>
                </a:cxn>
                <a:cxn ang="0">
                  <a:pos x="8" y="64"/>
                </a:cxn>
                <a:cxn ang="0">
                  <a:pos x="16" y="32"/>
                </a:cxn>
                <a:cxn ang="0">
                  <a:pos x="32" y="0"/>
                </a:cxn>
                <a:cxn ang="0">
                  <a:pos x="64" y="16"/>
                </a:cxn>
                <a:cxn ang="0">
                  <a:pos x="88" y="80"/>
                </a:cxn>
                <a:cxn ang="0">
                  <a:pos x="128" y="120"/>
                </a:cxn>
                <a:cxn ang="0">
                  <a:pos x="152" y="104"/>
                </a:cxn>
                <a:cxn ang="0">
                  <a:pos x="176" y="128"/>
                </a:cxn>
                <a:cxn ang="0">
                  <a:pos x="224" y="96"/>
                </a:cxn>
                <a:cxn ang="0">
                  <a:pos x="288" y="96"/>
                </a:cxn>
                <a:cxn ang="0">
                  <a:pos x="296" y="40"/>
                </a:cxn>
                <a:cxn ang="0">
                  <a:pos x="320" y="32"/>
                </a:cxn>
                <a:cxn ang="0">
                  <a:pos x="344" y="48"/>
                </a:cxn>
                <a:cxn ang="0">
                  <a:pos x="400" y="72"/>
                </a:cxn>
                <a:cxn ang="0">
                  <a:pos x="416" y="136"/>
                </a:cxn>
                <a:cxn ang="0">
                  <a:pos x="472" y="160"/>
                </a:cxn>
                <a:cxn ang="0">
                  <a:pos x="512" y="136"/>
                </a:cxn>
                <a:cxn ang="0">
                  <a:pos x="552" y="144"/>
                </a:cxn>
                <a:cxn ang="0">
                  <a:pos x="624" y="184"/>
                </a:cxn>
                <a:cxn ang="0">
                  <a:pos x="704" y="224"/>
                </a:cxn>
                <a:cxn ang="0">
                  <a:pos x="760" y="256"/>
                </a:cxn>
                <a:cxn ang="0">
                  <a:pos x="744" y="296"/>
                </a:cxn>
                <a:cxn ang="0">
                  <a:pos x="664" y="312"/>
                </a:cxn>
                <a:cxn ang="0">
                  <a:pos x="648" y="336"/>
                </a:cxn>
                <a:cxn ang="0">
                  <a:pos x="656" y="360"/>
                </a:cxn>
                <a:cxn ang="0">
                  <a:pos x="656" y="376"/>
                </a:cxn>
                <a:cxn ang="0">
                  <a:pos x="704" y="456"/>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0" name="Freeform 25"/>
            <p:cNvSpPr/>
            <p:nvPr>
              <p:custDataLst>
                <p:tags r:id="rId20"/>
              </p:custDataLst>
            </p:nvPr>
          </p:nvSpPr>
          <p:spPr bwMode="invGray">
            <a:xfrm>
              <a:off x="3221033" y="2838454"/>
              <a:ext cx="1497010" cy="1085850"/>
            </a:xfrm>
            <a:custGeom>
              <a:avLst/>
              <a:gdLst/>
              <a:ahLst/>
              <a:cxnLst>
                <a:cxn ang="0">
                  <a:pos x="672" y="536"/>
                </a:cxn>
                <a:cxn ang="0">
                  <a:pos x="616" y="568"/>
                </a:cxn>
                <a:cxn ang="0">
                  <a:pos x="592" y="544"/>
                </a:cxn>
                <a:cxn ang="0">
                  <a:pos x="568" y="560"/>
                </a:cxn>
                <a:cxn ang="0">
                  <a:pos x="528" y="520"/>
                </a:cxn>
                <a:cxn ang="0">
                  <a:pos x="504" y="456"/>
                </a:cxn>
                <a:cxn ang="0">
                  <a:pos x="472" y="440"/>
                </a:cxn>
                <a:cxn ang="0">
                  <a:pos x="456" y="456"/>
                </a:cxn>
                <a:cxn ang="0">
                  <a:pos x="464" y="480"/>
                </a:cxn>
                <a:cxn ang="0">
                  <a:pos x="440" y="536"/>
                </a:cxn>
                <a:cxn ang="0">
                  <a:pos x="456" y="552"/>
                </a:cxn>
                <a:cxn ang="0">
                  <a:pos x="424" y="584"/>
                </a:cxn>
                <a:cxn ang="0">
                  <a:pos x="400" y="600"/>
                </a:cxn>
                <a:cxn ang="0">
                  <a:pos x="376" y="592"/>
                </a:cxn>
                <a:cxn ang="0">
                  <a:pos x="368" y="608"/>
                </a:cxn>
                <a:cxn ang="0">
                  <a:pos x="336" y="600"/>
                </a:cxn>
                <a:cxn ang="0">
                  <a:pos x="320" y="568"/>
                </a:cxn>
                <a:cxn ang="0">
                  <a:pos x="232" y="536"/>
                </a:cxn>
                <a:cxn ang="0">
                  <a:pos x="136" y="496"/>
                </a:cxn>
                <a:cxn ang="0">
                  <a:pos x="40" y="440"/>
                </a:cxn>
                <a:cxn ang="0">
                  <a:pos x="0" y="368"/>
                </a:cxn>
                <a:cxn ang="0">
                  <a:pos x="16" y="304"/>
                </a:cxn>
                <a:cxn ang="0">
                  <a:pos x="32" y="248"/>
                </a:cxn>
                <a:cxn ang="0">
                  <a:pos x="8" y="216"/>
                </a:cxn>
                <a:cxn ang="0">
                  <a:pos x="48" y="208"/>
                </a:cxn>
                <a:cxn ang="0">
                  <a:pos x="104" y="224"/>
                </a:cxn>
                <a:cxn ang="0">
                  <a:pos x="96" y="184"/>
                </a:cxn>
                <a:cxn ang="0">
                  <a:pos x="128" y="136"/>
                </a:cxn>
                <a:cxn ang="0">
                  <a:pos x="88" y="72"/>
                </a:cxn>
                <a:cxn ang="0">
                  <a:pos x="152" y="16"/>
                </a:cxn>
                <a:cxn ang="0">
                  <a:pos x="288" y="0"/>
                </a:cxn>
                <a:cxn ang="0">
                  <a:pos x="384" y="40"/>
                </a:cxn>
                <a:cxn ang="0">
                  <a:pos x="456" y="104"/>
                </a:cxn>
                <a:cxn ang="0">
                  <a:pos x="472" y="48"/>
                </a:cxn>
                <a:cxn ang="0">
                  <a:pos x="528" y="72"/>
                </a:cxn>
                <a:cxn ang="0">
                  <a:pos x="592" y="96"/>
                </a:cxn>
                <a:cxn ang="0">
                  <a:pos x="656" y="120"/>
                </a:cxn>
                <a:cxn ang="0">
                  <a:pos x="728" y="176"/>
                </a:cxn>
                <a:cxn ang="0">
                  <a:pos x="768" y="232"/>
                </a:cxn>
                <a:cxn ang="0">
                  <a:pos x="784" y="336"/>
                </a:cxn>
                <a:cxn ang="0">
                  <a:pos x="752" y="360"/>
                </a:cxn>
                <a:cxn ang="0">
                  <a:pos x="712" y="408"/>
                </a:cxn>
                <a:cxn ang="0">
                  <a:pos x="736" y="432"/>
                </a:cxn>
                <a:cxn ang="0">
                  <a:pos x="704" y="456"/>
                </a:cxn>
                <a:cxn ang="0">
                  <a:pos x="656" y="448"/>
                </a:cxn>
                <a:cxn ang="0">
                  <a:pos x="664" y="488"/>
                </a:cxn>
                <a:cxn ang="0">
                  <a:pos x="712" y="504"/>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1" name="Freeform 26"/>
            <p:cNvSpPr/>
            <p:nvPr>
              <p:custDataLst>
                <p:tags r:id="rId21"/>
              </p:custDataLst>
            </p:nvPr>
          </p:nvSpPr>
          <p:spPr bwMode="gray">
            <a:xfrm>
              <a:off x="5935657" y="4216403"/>
              <a:ext cx="582610" cy="750890"/>
            </a:xfrm>
            <a:custGeom>
              <a:avLst/>
              <a:gdLst/>
              <a:ahLst/>
              <a:cxnLst>
                <a:cxn ang="0">
                  <a:pos x="272" y="40"/>
                </a:cxn>
                <a:cxn ang="0">
                  <a:pos x="280" y="72"/>
                </a:cxn>
                <a:cxn ang="0">
                  <a:pos x="304" y="88"/>
                </a:cxn>
                <a:cxn ang="0">
                  <a:pos x="304" y="136"/>
                </a:cxn>
                <a:cxn ang="0">
                  <a:pos x="272" y="152"/>
                </a:cxn>
                <a:cxn ang="0">
                  <a:pos x="272" y="160"/>
                </a:cxn>
                <a:cxn ang="0">
                  <a:pos x="240" y="160"/>
                </a:cxn>
                <a:cxn ang="0">
                  <a:pos x="224" y="176"/>
                </a:cxn>
                <a:cxn ang="0">
                  <a:pos x="224" y="200"/>
                </a:cxn>
                <a:cxn ang="0">
                  <a:pos x="232" y="208"/>
                </a:cxn>
                <a:cxn ang="0">
                  <a:pos x="208" y="240"/>
                </a:cxn>
                <a:cxn ang="0">
                  <a:pos x="192" y="240"/>
                </a:cxn>
                <a:cxn ang="0">
                  <a:pos x="192" y="272"/>
                </a:cxn>
                <a:cxn ang="0">
                  <a:pos x="192" y="280"/>
                </a:cxn>
                <a:cxn ang="0">
                  <a:pos x="192" y="304"/>
                </a:cxn>
                <a:cxn ang="0">
                  <a:pos x="176" y="320"/>
                </a:cxn>
                <a:cxn ang="0">
                  <a:pos x="168" y="360"/>
                </a:cxn>
                <a:cxn ang="0">
                  <a:pos x="160" y="384"/>
                </a:cxn>
                <a:cxn ang="0">
                  <a:pos x="160" y="392"/>
                </a:cxn>
                <a:cxn ang="0">
                  <a:pos x="152" y="416"/>
                </a:cxn>
                <a:cxn ang="0">
                  <a:pos x="136" y="416"/>
                </a:cxn>
                <a:cxn ang="0">
                  <a:pos x="128" y="408"/>
                </a:cxn>
                <a:cxn ang="0">
                  <a:pos x="64" y="424"/>
                </a:cxn>
                <a:cxn ang="0">
                  <a:pos x="56" y="416"/>
                </a:cxn>
                <a:cxn ang="0">
                  <a:pos x="80" y="368"/>
                </a:cxn>
                <a:cxn ang="0">
                  <a:pos x="56" y="360"/>
                </a:cxn>
                <a:cxn ang="0">
                  <a:pos x="40" y="368"/>
                </a:cxn>
                <a:cxn ang="0">
                  <a:pos x="24" y="360"/>
                </a:cxn>
                <a:cxn ang="0">
                  <a:pos x="24" y="320"/>
                </a:cxn>
                <a:cxn ang="0">
                  <a:pos x="40" y="312"/>
                </a:cxn>
                <a:cxn ang="0">
                  <a:pos x="48" y="312"/>
                </a:cxn>
                <a:cxn ang="0">
                  <a:pos x="48" y="288"/>
                </a:cxn>
                <a:cxn ang="0">
                  <a:pos x="32" y="288"/>
                </a:cxn>
                <a:cxn ang="0">
                  <a:pos x="32" y="272"/>
                </a:cxn>
                <a:cxn ang="0">
                  <a:pos x="16" y="264"/>
                </a:cxn>
                <a:cxn ang="0">
                  <a:pos x="16" y="216"/>
                </a:cxn>
                <a:cxn ang="0">
                  <a:pos x="0" y="200"/>
                </a:cxn>
                <a:cxn ang="0">
                  <a:pos x="8" y="176"/>
                </a:cxn>
                <a:cxn ang="0">
                  <a:pos x="32" y="152"/>
                </a:cxn>
                <a:cxn ang="0">
                  <a:pos x="32" y="128"/>
                </a:cxn>
                <a:cxn ang="0">
                  <a:pos x="24" y="120"/>
                </a:cxn>
                <a:cxn ang="0">
                  <a:pos x="32" y="104"/>
                </a:cxn>
                <a:cxn ang="0">
                  <a:pos x="16" y="80"/>
                </a:cxn>
                <a:cxn ang="0">
                  <a:pos x="32" y="64"/>
                </a:cxn>
                <a:cxn ang="0">
                  <a:pos x="56" y="56"/>
                </a:cxn>
                <a:cxn ang="0">
                  <a:pos x="112" y="24"/>
                </a:cxn>
                <a:cxn ang="0">
                  <a:pos x="144" y="8"/>
                </a:cxn>
                <a:cxn ang="0">
                  <a:pos x="168" y="8"/>
                </a:cxn>
                <a:cxn ang="0">
                  <a:pos x="184" y="0"/>
                </a:cxn>
                <a:cxn ang="0">
                  <a:pos x="192" y="8"/>
                </a:cxn>
                <a:cxn ang="0">
                  <a:pos x="184" y="16"/>
                </a:cxn>
                <a:cxn ang="0">
                  <a:pos x="184" y="32"/>
                </a:cxn>
                <a:cxn ang="0">
                  <a:pos x="208" y="32"/>
                </a:cxn>
                <a:cxn ang="0">
                  <a:pos x="208" y="16"/>
                </a:cxn>
                <a:cxn ang="0">
                  <a:pos x="216" y="0"/>
                </a:cxn>
                <a:cxn ang="0">
                  <a:pos x="232" y="16"/>
                </a:cxn>
                <a:cxn ang="0">
                  <a:pos x="240" y="32"/>
                </a:cxn>
                <a:cxn ang="0">
                  <a:pos x="272" y="32"/>
                </a:cxn>
                <a:cxn ang="0">
                  <a:pos x="272" y="40"/>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2" name="Freeform 27"/>
            <p:cNvSpPr/>
            <p:nvPr>
              <p:custDataLst>
                <p:tags r:id="rId22"/>
              </p:custDataLst>
            </p:nvPr>
          </p:nvSpPr>
          <p:spPr bwMode="gray">
            <a:xfrm>
              <a:off x="5354631" y="4216403"/>
              <a:ext cx="673099" cy="736600"/>
            </a:xfrm>
            <a:custGeom>
              <a:avLst/>
              <a:gdLst/>
              <a:ahLst/>
              <a:cxnLst>
                <a:cxn ang="0">
                  <a:pos x="336" y="104"/>
                </a:cxn>
                <a:cxn ang="0">
                  <a:pos x="344" y="128"/>
                </a:cxn>
                <a:cxn ang="0">
                  <a:pos x="312" y="176"/>
                </a:cxn>
                <a:cxn ang="0">
                  <a:pos x="320" y="216"/>
                </a:cxn>
                <a:cxn ang="0">
                  <a:pos x="320" y="264"/>
                </a:cxn>
                <a:cxn ang="0">
                  <a:pos x="328" y="288"/>
                </a:cxn>
                <a:cxn ang="0">
                  <a:pos x="352" y="312"/>
                </a:cxn>
                <a:cxn ang="0">
                  <a:pos x="328" y="320"/>
                </a:cxn>
                <a:cxn ang="0">
                  <a:pos x="320" y="368"/>
                </a:cxn>
                <a:cxn ang="0">
                  <a:pos x="272" y="400"/>
                </a:cxn>
                <a:cxn ang="0">
                  <a:pos x="224" y="376"/>
                </a:cxn>
                <a:cxn ang="0">
                  <a:pos x="216" y="408"/>
                </a:cxn>
                <a:cxn ang="0">
                  <a:pos x="192" y="416"/>
                </a:cxn>
                <a:cxn ang="0">
                  <a:pos x="168" y="384"/>
                </a:cxn>
                <a:cxn ang="0">
                  <a:pos x="152" y="400"/>
                </a:cxn>
                <a:cxn ang="0">
                  <a:pos x="144" y="352"/>
                </a:cxn>
                <a:cxn ang="0">
                  <a:pos x="152" y="312"/>
                </a:cxn>
                <a:cxn ang="0">
                  <a:pos x="144" y="288"/>
                </a:cxn>
                <a:cxn ang="0">
                  <a:pos x="96" y="312"/>
                </a:cxn>
                <a:cxn ang="0">
                  <a:pos x="64" y="304"/>
                </a:cxn>
                <a:cxn ang="0">
                  <a:pos x="32" y="312"/>
                </a:cxn>
                <a:cxn ang="0">
                  <a:pos x="24" y="304"/>
                </a:cxn>
                <a:cxn ang="0">
                  <a:pos x="16" y="264"/>
                </a:cxn>
                <a:cxn ang="0">
                  <a:pos x="24" y="240"/>
                </a:cxn>
                <a:cxn ang="0">
                  <a:pos x="0" y="224"/>
                </a:cxn>
                <a:cxn ang="0">
                  <a:pos x="24" y="168"/>
                </a:cxn>
                <a:cxn ang="0">
                  <a:pos x="24" y="136"/>
                </a:cxn>
                <a:cxn ang="0">
                  <a:pos x="24" y="120"/>
                </a:cxn>
                <a:cxn ang="0">
                  <a:pos x="48" y="32"/>
                </a:cxn>
                <a:cxn ang="0">
                  <a:pos x="104" y="40"/>
                </a:cxn>
                <a:cxn ang="0">
                  <a:pos x="112" y="0"/>
                </a:cxn>
                <a:cxn ang="0">
                  <a:pos x="184" y="16"/>
                </a:cxn>
                <a:cxn ang="0">
                  <a:pos x="248" y="40"/>
                </a:cxn>
                <a:cxn ang="0">
                  <a:pos x="288" y="32"/>
                </a:cxn>
                <a:cxn ang="0">
                  <a:pos x="304" y="80"/>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3" name="Freeform 28"/>
            <p:cNvSpPr/>
            <p:nvPr>
              <p:custDataLst>
                <p:tags r:id="rId23"/>
              </p:custDataLst>
            </p:nvPr>
          </p:nvSpPr>
          <p:spPr bwMode="gray">
            <a:xfrm>
              <a:off x="5295896" y="3797304"/>
              <a:ext cx="931863" cy="561975"/>
            </a:xfrm>
            <a:custGeom>
              <a:avLst/>
              <a:gdLst/>
              <a:ahLst/>
              <a:cxnLst>
                <a:cxn ang="0">
                  <a:pos x="488" y="248"/>
                </a:cxn>
                <a:cxn ang="0">
                  <a:pos x="448" y="264"/>
                </a:cxn>
                <a:cxn ang="0">
                  <a:pos x="392" y="296"/>
                </a:cxn>
                <a:cxn ang="0">
                  <a:pos x="368" y="304"/>
                </a:cxn>
                <a:cxn ang="0">
                  <a:pos x="352" y="320"/>
                </a:cxn>
                <a:cxn ang="0">
                  <a:pos x="328" y="320"/>
                </a:cxn>
                <a:cxn ang="0">
                  <a:pos x="336" y="272"/>
                </a:cxn>
                <a:cxn ang="0">
                  <a:pos x="320" y="272"/>
                </a:cxn>
                <a:cxn ang="0">
                  <a:pos x="288" y="288"/>
                </a:cxn>
                <a:cxn ang="0">
                  <a:pos x="280" y="280"/>
                </a:cxn>
                <a:cxn ang="0">
                  <a:pos x="240" y="280"/>
                </a:cxn>
                <a:cxn ang="0">
                  <a:pos x="224" y="256"/>
                </a:cxn>
                <a:cxn ang="0">
                  <a:pos x="184" y="256"/>
                </a:cxn>
                <a:cxn ang="0">
                  <a:pos x="144" y="240"/>
                </a:cxn>
                <a:cxn ang="0">
                  <a:pos x="128" y="248"/>
                </a:cxn>
                <a:cxn ang="0">
                  <a:pos x="136" y="280"/>
                </a:cxn>
                <a:cxn ang="0">
                  <a:pos x="112" y="272"/>
                </a:cxn>
                <a:cxn ang="0">
                  <a:pos x="80" y="272"/>
                </a:cxn>
                <a:cxn ang="0">
                  <a:pos x="48" y="320"/>
                </a:cxn>
                <a:cxn ang="0">
                  <a:pos x="8" y="272"/>
                </a:cxn>
                <a:cxn ang="0">
                  <a:pos x="0" y="272"/>
                </a:cxn>
                <a:cxn ang="0">
                  <a:pos x="8" y="256"/>
                </a:cxn>
                <a:cxn ang="0">
                  <a:pos x="16" y="248"/>
                </a:cxn>
                <a:cxn ang="0">
                  <a:pos x="0" y="232"/>
                </a:cxn>
                <a:cxn ang="0">
                  <a:pos x="0" y="224"/>
                </a:cxn>
                <a:cxn ang="0">
                  <a:pos x="16" y="208"/>
                </a:cxn>
                <a:cxn ang="0">
                  <a:pos x="72" y="208"/>
                </a:cxn>
                <a:cxn ang="0">
                  <a:pos x="96" y="192"/>
                </a:cxn>
                <a:cxn ang="0">
                  <a:pos x="112" y="184"/>
                </a:cxn>
                <a:cxn ang="0">
                  <a:pos x="112" y="160"/>
                </a:cxn>
                <a:cxn ang="0">
                  <a:pos x="80" y="120"/>
                </a:cxn>
                <a:cxn ang="0">
                  <a:pos x="72" y="80"/>
                </a:cxn>
                <a:cxn ang="0">
                  <a:pos x="88" y="56"/>
                </a:cxn>
                <a:cxn ang="0">
                  <a:pos x="88" y="40"/>
                </a:cxn>
                <a:cxn ang="0">
                  <a:pos x="72" y="8"/>
                </a:cxn>
                <a:cxn ang="0">
                  <a:pos x="128" y="8"/>
                </a:cxn>
                <a:cxn ang="0">
                  <a:pos x="144" y="16"/>
                </a:cxn>
                <a:cxn ang="0">
                  <a:pos x="168" y="0"/>
                </a:cxn>
                <a:cxn ang="0">
                  <a:pos x="208" y="72"/>
                </a:cxn>
                <a:cxn ang="0">
                  <a:pos x="280" y="72"/>
                </a:cxn>
                <a:cxn ang="0">
                  <a:pos x="296" y="80"/>
                </a:cxn>
                <a:cxn ang="0">
                  <a:pos x="312" y="72"/>
                </a:cxn>
                <a:cxn ang="0">
                  <a:pos x="336" y="88"/>
                </a:cxn>
                <a:cxn ang="0">
                  <a:pos x="336" y="112"/>
                </a:cxn>
                <a:cxn ang="0">
                  <a:pos x="352" y="128"/>
                </a:cxn>
                <a:cxn ang="0">
                  <a:pos x="360" y="112"/>
                </a:cxn>
                <a:cxn ang="0">
                  <a:pos x="376" y="128"/>
                </a:cxn>
                <a:cxn ang="0">
                  <a:pos x="408" y="128"/>
                </a:cxn>
                <a:cxn ang="0">
                  <a:pos x="416" y="120"/>
                </a:cxn>
                <a:cxn ang="0">
                  <a:pos x="464" y="152"/>
                </a:cxn>
                <a:cxn ang="0">
                  <a:pos x="472" y="192"/>
                </a:cxn>
                <a:cxn ang="0">
                  <a:pos x="472" y="216"/>
                </a:cxn>
                <a:cxn ang="0">
                  <a:pos x="488" y="248"/>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4" name="Freeform 29"/>
            <p:cNvSpPr/>
            <p:nvPr>
              <p:custDataLst>
                <p:tags r:id="rId24"/>
              </p:custDataLst>
            </p:nvPr>
          </p:nvSpPr>
          <p:spPr bwMode="gray">
            <a:xfrm>
              <a:off x="6042017" y="3598866"/>
              <a:ext cx="581025" cy="677861"/>
            </a:xfrm>
            <a:custGeom>
              <a:avLst/>
              <a:gdLst/>
              <a:ahLst/>
              <a:cxnLst>
                <a:cxn ang="0">
                  <a:pos x="88" y="0"/>
                </a:cxn>
                <a:cxn ang="0">
                  <a:pos x="128" y="32"/>
                </a:cxn>
                <a:cxn ang="0">
                  <a:pos x="176" y="64"/>
                </a:cxn>
                <a:cxn ang="0">
                  <a:pos x="200" y="96"/>
                </a:cxn>
                <a:cxn ang="0">
                  <a:pos x="240" y="136"/>
                </a:cxn>
                <a:cxn ang="0">
                  <a:pos x="272" y="144"/>
                </a:cxn>
                <a:cxn ang="0">
                  <a:pos x="248" y="144"/>
                </a:cxn>
                <a:cxn ang="0">
                  <a:pos x="232" y="176"/>
                </a:cxn>
                <a:cxn ang="0">
                  <a:pos x="248" y="224"/>
                </a:cxn>
                <a:cxn ang="0">
                  <a:pos x="288" y="248"/>
                </a:cxn>
                <a:cxn ang="0">
                  <a:pos x="288" y="296"/>
                </a:cxn>
                <a:cxn ang="0">
                  <a:pos x="280" y="320"/>
                </a:cxn>
                <a:cxn ang="0">
                  <a:pos x="264" y="312"/>
                </a:cxn>
                <a:cxn ang="0">
                  <a:pos x="272" y="344"/>
                </a:cxn>
                <a:cxn ang="0">
                  <a:pos x="264" y="360"/>
                </a:cxn>
                <a:cxn ang="0">
                  <a:pos x="224" y="384"/>
                </a:cxn>
                <a:cxn ang="0">
                  <a:pos x="184" y="384"/>
                </a:cxn>
                <a:cxn ang="0">
                  <a:pos x="152" y="368"/>
                </a:cxn>
                <a:cxn ang="0">
                  <a:pos x="128" y="384"/>
                </a:cxn>
                <a:cxn ang="0">
                  <a:pos x="136" y="360"/>
                </a:cxn>
                <a:cxn ang="0">
                  <a:pos x="120" y="368"/>
                </a:cxn>
                <a:cxn ang="0">
                  <a:pos x="80" y="312"/>
                </a:cxn>
                <a:cxn ang="0">
                  <a:pos x="72" y="264"/>
                </a:cxn>
                <a:cxn ang="0">
                  <a:pos x="72" y="216"/>
                </a:cxn>
                <a:cxn ang="0">
                  <a:pos x="72" y="160"/>
                </a:cxn>
                <a:cxn ang="0">
                  <a:pos x="24" y="152"/>
                </a:cxn>
                <a:cxn ang="0">
                  <a:pos x="0" y="136"/>
                </a:cxn>
                <a:cxn ang="0">
                  <a:pos x="32" y="120"/>
                </a:cxn>
                <a:cxn ang="0">
                  <a:pos x="40" y="40"/>
                </a:cxn>
                <a:cxn ang="0">
                  <a:pos x="72" y="56"/>
                </a:cxn>
                <a:cxn ang="0">
                  <a:pos x="104" y="48"/>
                </a:cxn>
                <a:cxn ang="0">
                  <a:pos x="80" y="16"/>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5" name="Freeform 30"/>
            <p:cNvSpPr/>
            <p:nvPr>
              <p:custDataLst>
                <p:tags r:id="rId25"/>
              </p:custDataLst>
            </p:nvPr>
          </p:nvSpPr>
          <p:spPr bwMode="gray">
            <a:xfrm>
              <a:off x="5524495" y="3387726"/>
              <a:ext cx="719136" cy="633412"/>
            </a:xfrm>
            <a:custGeom>
              <a:avLst/>
              <a:gdLst/>
              <a:ahLst/>
              <a:cxnLst>
                <a:cxn ang="0">
                  <a:pos x="200" y="8"/>
                </a:cxn>
                <a:cxn ang="0">
                  <a:pos x="248" y="0"/>
                </a:cxn>
                <a:cxn ang="0">
                  <a:pos x="264" y="16"/>
                </a:cxn>
                <a:cxn ang="0">
                  <a:pos x="304" y="24"/>
                </a:cxn>
                <a:cxn ang="0">
                  <a:pos x="320" y="16"/>
                </a:cxn>
                <a:cxn ang="0">
                  <a:pos x="336" y="16"/>
                </a:cxn>
                <a:cxn ang="0">
                  <a:pos x="280" y="64"/>
                </a:cxn>
                <a:cxn ang="0">
                  <a:pos x="272" y="88"/>
                </a:cxn>
                <a:cxn ang="0">
                  <a:pos x="280" y="96"/>
                </a:cxn>
                <a:cxn ang="0">
                  <a:pos x="288" y="96"/>
                </a:cxn>
                <a:cxn ang="0">
                  <a:pos x="320" y="128"/>
                </a:cxn>
                <a:cxn ang="0">
                  <a:pos x="352" y="128"/>
                </a:cxn>
                <a:cxn ang="0">
                  <a:pos x="352" y="144"/>
                </a:cxn>
                <a:cxn ang="0">
                  <a:pos x="376" y="152"/>
                </a:cxn>
                <a:cxn ang="0">
                  <a:pos x="376" y="168"/>
                </a:cxn>
                <a:cxn ang="0">
                  <a:pos x="352" y="192"/>
                </a:cxn>
                <a:cxn ang="0">
                  <a:pos x="352" y="176"/>
                </a:cxn>
                <a:cxn ang="0">
                  <a:pos x="328" y="160"/>
                </a:cxn>
                <a:cxn ang="0">
                  <a:pos x="312" y="160"/>
                </a:cxn>
                <a:cxn ang="0">
                  <a:pos x="312" y="208"/>
                </a:cxn>
                <a:cxn ang="0">
                  <a:pos x="304" y="240"/>
                </a:cxn>
                <a:cxn ang="0">
                  <a:pos x="280" y="240"/>
                </a:cxn>
                <a:cxn ang="0">
                  <a:pos x="272" y="248"/>
                </a:cxn>
                <a:cxn ang="0">
                  <a:pos x="288" y="256"/>
                </a:cxn>
                <a:cxn ang="0">
                  <a:pos x="296" y="272"/>
                </a:cxn>
                <a:cxn ang="0">
                  <a:pos x="320" y="288"/>
                </a:cxn>
                <a:cxn ang="0">
                  <a:pos x="344" y="280"/>
                </a:cxn>
                <a:cxn ang="0">
                  <a:pos x="352" y="336"/>
                </a:cxn>
                <a:cxn ang="0">
                  <a:pos x="304" y="360"/>
                </a:cxn>
                <a:cxn ang="0">
                  <a:pos x="296" y="352"/>
                </a:cxn>
                <a:cxn ang="0">
                  <a:pos x="288" y="360"/>
                </a:cxn>
                <a:cxn ang="0">
                  <a:pos x="256" y="360"/>
                </a:cxn>
                <a:cxn ang="0">
                  <a:pos x="240" y="344"/>
                </a:cxn>
                <a:cxn ang="0">
                  <a:pos x="232" y="360"/>
                </a:cxn>
                <a:cxn ang="0">
                  <a:pos x="216" y="344"/>
                </a:cxn>
                <a:cxn ang="0">
                  <a:pos x="216" y="320"/>
                </a:cxn>
                <a:cxn ang="0">
                  <a:pos x="192" y="304"/>
                </a:cxn>
                <a:cxn ang="0">
                  <a:pos x="176" y="312"/>
                </a:cxn>
                <a:cxn ang="0">
                  <a:pos x="160" y="304"/>
                </a:cxn>
                <a:cxn ang="0">
                  <a:pos x="88" y="296"/>
                </a:cxn>
                <a:cxn ang="0">
                  <a:pos x="48" y="232"/>
                </a:cxn>
                <a:cxn ang="0">
                  <a:pos x="16" y="184"/>
                </a:cxn>
                <a:cxn ang="0">
                  <a:pos x="0" y="128"/>
                </a:cxn>
                <a:cxn ang="0">
                  <a:pos x="32" y="128"/>
                </a:cxn>
                <a:cxn ang="0">
                  <a:pos x="112" y="80"/>
                </a:cxn>
                <a:cxn ang="0">
                  <a:pos x="136" y="80"/>
                </a:cxn>
                <a:cxn ang="0">
                  <a:pos x="168" y="80"/>
                </a:cxn>
                <a:cxn ang="0">
                  <a:pos x="192" y="48"/>
                </a:cxn>
                <a:cxn ang="0">
                  <a:pos x="200" y="8"/>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6" name="Freeform 31"/>
            <p:cNvSpPr/>
            <p:nvPr>
              <p:custDataLst>
                <p:tags r:id="rId26"/>
              </p:custDataLst>
            </p:nvPr>
          </p:nvSpPr>
          <p:spPr bwMode="invGray">
            <a:xfrm>
              <a:off x="5510208" y="2811465"/>
              <a:ext cx="474662" cy="804861"/>
            </a:xfrm>
            <a:custGeom>
              <a:avLst/>
              <a:gdLst/>
              <a:ahLst/>
              <a:cxnLst>
                <a:cxn ang="0">
                  <a:pos x="208" y="336"/>
                </a:cxn>
                <a:cxn ang="0">
                  <a:pos x="200" y="376"/>
                </a:cxn>
                <a:cxn ang="0">
                  <a:pos x="176" y="408"/>
                </a:cxn>
                <a:cxn ang="0">
                  <a:pos x="136" y="400"/>
                </a:cxn>
                <a:cxn ang="0">
                  <a:pos x="80" y="432"/>
                </a:cxn>
                <a:cxn ang="0">
                  <a:pos x="40" y="456"/>
                </a:cxn>
                <a:cxn ang="0">
                  <a:pos x="8" y="456"/>
                </a:cxn>
                <a:cxn ang="0">
                  <a:pos x="0" y="448"/>
                </a:cxn>
                <a:cxn ang="0">
                  <a:pos x="16" y="384"/>
                </a:cxn>
                <a:cxn ang="0">
                  <a:pos x="24" y="368"/>
                </a:cxn>
                <a:cxn ang="0">
                  <a:pos x="8" y="328"/>
                </a:cxn>
                <a:cxn ang="0">
                  <a:pos x="16" y="264"/>
                </a:cxn>
                <a:cxn ang="0">
                  <a:pos x="24" y="224"/>
                </a:cxn>
                <a:cxn ang="0">
                  <a:pos x="32" y="208"/>
                </a:cxn>
                <a:cxn ang="0">
                  <a:pos x="16" y="192"/>
                </a:cxn>
                <a:cxn ang="0">
                  <a:pos x="32" y="160"/>
                </a:cxn>
                <a:cxn ang="0">
                  <a:pos x="56" y="112"/>
                </a:cxn>
                <a:cxn ang="0">
                  <a:pos x="56" y="80"/>
                </a:cxn>
                <a:cxn ang="0">
                  <a:pos x="72" y="80"/>
                </a:cxn>
                <a:cxn ang="0">
                  <a:pos x="120" y="24"/>
                </a:cxn>
                <a:cxn ang="0">
                  <a:pos x="144" y="16"/>
                </a:cxn>
                <a:cxn ang="0">
                  <a:pos x="168" y="0"/>
                </a:cxn>
                <a:cxn ang="0">
                  <a:pos x="176" y="8"/>
                </a:cxn>
                <a:cxn ang="0">
                  <a:pos x="216" y="0"/>
                </a:cxn>
                <a:cxn ang="0">
                  <a:pos x="240" y="24"/>
                </a:cxn>
                <a:cxn ang="0">
                  <a:pos x="216" y="32"/>
                </a:cxn>
                <a:cxn ang="0">
                  <a:pos x="208" y="48"/>
                </a:cxn>
                <a:cxn ang="0">
                  <a:pos x="240" y="48"/>
                </a:cxn>
                <a:cxn ang="0">
                  <a:pos x="248" y="88"/>
                </a:cxn>
                <a:cxn ang="0">
                  <a:pos x="232" y="120"/>
                </a:cxn>
                <a:cxn ang="0">
                  <a:pos x="216" y="104"/>
                </a:cxn>
                <a:cxn ang="0">
                  <a:pos x="192" y="120"/>
                </a:cxn>
                <a:cxn ang="0">
                  <a:pos x="200" y="136"/>
                </a:cxn>
                <a:cxn ang="0">
                  <a:pos x="184" y="160"/>
                </a:cxn>
                <a:cxn ang="0">
                  <a:pos x="224" y="216"/>
                </a:cxn>
                <a:cxn ang="0">
                  <a:pos x="192" y="304"/>
                </a:cxn>
                <a:cxn ang="0">
                  <a:pos x="208" y="336"/>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7" name="Freeform 32"/>
            <p:cNvSpPr/>
            <p:nvPr>
              <p:custDataLst>
                <p:tags r:id="rId27"/>
              </p:custDataLst>
            </p:nvPr>
          </p:nvSpPr>
          <p:spPr bwMode="gray">
            <a:xfrm>
              <a:off x="5005381" y="2951167"/>
              <a:ext cx="612775" cy="1069975"/>
            </a:xfrm>
            <a:custGeom>
              <a:avLst/>
              <a:gdLst/>
              <a:ahLst/>
              <a:cxnLst>
                <a:cxn ang="0">
                  <a:pos x="320" y="480"/>
                </a:cxn>
                <a:cxn ang="0">
                  <a:pos x="296" y="496"/>
                </a:cxn>
                <a:cxn ang="0">
                  <a:pos x="280" y="488"/>
                </a:cxn>
                <a:cxn ang="0">
                  <a:pos x="224" y="488"/>
                </a:cxn>
                <a:cxn ang="0">
                  <a:pos x="240" y="520"/>
                </a:cxn>
                <a:cxn ang="0">
                  <a:pos x="224" y="560"/>
                </a:cxn>
                <a:cxn ang="0">
                  <a:pos x="232" y="608"/>
                </a:cxn>
                <a:cxn ang="0">
                  <a:pos x="200" y="600"/>
                </a:cxn>
                <a:cxn ang="0">
                  <a:pos x="152" y="568"/>
                </a:cxn>
                <a:cxn ang="0">
                  <a:pos x="96" y="552"/>
                </a:cxn>
                <a:cxn ang="0">
                  <a:pos x="56" y="520"/>
                </a:cxn>
                <a:cxn ang="0">
                  <a:pos x="16" y="520"/>
                </a:cxn>
                <a:cxn ang="0">
                  <a:pos x="16" y="512"/>
                </a:cxn>
                <a:cxn ang="0">
                  <a:pos x="0" y="504"/>
                </a:cxn>
                <a:cxn ang="0">
                  <a:pos x="8" y="496"/>
                </a:cxn>
                <a:cxn ang="0">
                  <a:pos x="8" y="472"/>
                </a:cxn>
                <a:cxn ang="0">
                  <a:pos x="0" y="464"/>
                </a:cxn>
                <a:cxn ang="0">
                  <a:pos x="16" y="456"/>
                </a:cxn>
                <a:cxn ang="0">
                  <a:pos x="48" y="456"/>
                </a:cxn>
                <a:cxn ang="0">
                  <a:pos x="48" y="344"/>
                </a:cxn>
                <a:cxn ang="0">
                  <a:pos x="88" y="344"/>
                </a:cxn>
                <a:cxn ang="0">
                  <a:pos x="88" y="360"/>
                </a:cxn>
                <a:cxn ang="0">
                  <a:pos x="112" y="360"/>
                </a:cxn>
                <a:cxn ang="0">
                  <a:pos x="112" y="328"/>
                </a:cxn>
                <a:cxn ang="0">
                  <a:pos x="160" y="328"/>
                </a:cxn>
                <a:cxn ang="0">
                  <a:pos x="168" y="280"/>
                </a:cxn>
                <a:cxn ang="0">
                  <a:pos x="168" y="248"/>
                </a:cxn>
                <a:cxn ang="0">
                  <a:pos x="144" y="232"/>
                </a:cxn>
                <a:cxn ang="0">
                  <a:pos x="112" y="208"/>
                </a:cxn>
                <a:cxn ang="0">
                  <a:pos x="96" y="184"/>
                </a:cxn>
                <a:cxn ang="0">
                  <a:pos x="104" y="144"/>
                </a:cxn>
                <a:cxn ang="0">
                  <a:pos x="120" y="128"/>
                </a:cxn>
                <a:cxn ang="0">
                  <a:pos x="144" y="144"/>
                </a:cxn>
                <a:cxn ang="0">
                  <a:pos x="176" y="144"/>
                </a:cxn>
                <a:cxn ang="0">
                  <a:pos x="184" y="120"/>
                </a:cxn>
                <a:cxn ang="0">
                  <a:pos x="200" y="120"/>
                </a:cxn>
                <a:cxn ang="0">
                  <a:pos x="192" y="88"/>
                </a:cxn>
                <a:cxn ang="0">
                  <a:pos x="248" y="32"/>
                </a:cxn>
                <a:cxn ang="0">
                  <a:pos x="248" y="16"/>
                </a:cxn>
                <a:cxn ang="0">
                  <a:pos x="280" y="16"/>
                </a:cxn>
                <a:cxn ang="0">
                  <a:pos x="288" y="24"/>
                </a:cxn>
                <a:cxn ang="0">
                  <a:pos x="296" y="8"/>
                </a:cxn>
                <a:cxn ang="0">
                  <a:pos x="304" y="0"/>
                </a:cxn>
                <a:cxn ang="0">
                  <a:pos x="320" y="24"/>
                </a:cxn>
                <a:cxn ang="0">
                  <a:pos x="320" y="32"/>
                </a:cxn>
                <a:cxn ang="0">
                  <a:pos x="280" y="112"/>
                </a:cxn>
                <a:cxn ang="0">
                  <a:pos x="296" y="128"/>
                </a:cxn>
                <a:cxn ang="0">
                  <a:pos x="280" y="184"/>
                </a:cxn>
                <a:cxn ang="0">
                  <a:pos x="272" y="248"/>
                </a:cxn>
                <a:cxn ang="0">
                  <a:pos x="288" y="288"/>
                </a:cxn>
                <a:cxn ang="0">
                  <a:pos x="264" y="360"/>
                </a:cxn>
                <a:cxn ang="0">
                  <a:pos x="272" y="376"/>
                </a:cxn>
                <a:cxn ang="0">
                  <a:pos x="288" y="432"/>
                </a:cxn>
                <a:cxn ang="0">
                  <a:pos x="320" y="480"/>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8" name="Freeform 33"/>
            <p:cNvSpPr/>
            <p:nvPr>
              <p:custDataLst>
                <p:tags r:id="rId28"/>
              </p:custDataLst>
            </p:nvPr>
          </p:nvSpPr>
          <p:spPr bwMode="invGray">
            <a:xfrm>
              <a:off x="4891084" y="2965454"/>
              <a:ext cx="334963" cy="550864"/>
            </a:xfrm>
            <a:custGeom>
              <a:avLst/>
              <a:gdLst/>
              <a:ahLst/>
              <a:cxnLst>
                <a:cxn ang="0">
                  <a:pos x="176" y="120"/>
                </a:cxn>
                <a:cxn ang="0">
                  <a:pos x="160" y="104"/>
                </a:cxn>
                <a:cxn ang="0">
                  <a:pos x="120" y="88"/>
                </a:cxn>
                <a:cxn ang="0">
                  <a:pos x="136" y="32"/>
                </a:cxn>
                <a:cxn ang="0">
                  <a:pos x="128" y="0"/>
                </a:cxn>
                <a:cxn ang="0">
                  <a:pos x="72" y="56"/>
                </a:cxn>
                <a:cxn ang="0">
                  <a:pos x="64" y="112"/>
                </a:cxn>
                <a:cxn ang="0">
                  <a:pos x="40" y="120"/>
                </a:cxn>
                <a:cxn ang="0">
                  <a:pos x="8" y="144"/>
                </a:cxn>
                <a:cxn ang="0">
                  <a:pos x="0" y="168"/>
                </a:cxn>
                <a:cxn ang="0">
                  <a:pos x="40" y="192"/>
                </a:cxn>
                <a:cxn ang="0">
                  <a:pos x="40" y="224"/>
                </a:cxn>
                <a:cxn ang="0">
                  <a:pos x="48" y="240"/>
                </a:cxn>
                <a:cxn ang="0">
                  <a:pos x="40" y="264"/>
                </a:cxn>
                <a:cxn ang="0">
                  <a:pos x="48" y="280"/>
                </a:cxn>
                <a:cxn ang="0">
                  <a:pos x="96" y="312"/>
                </a:cxn>
                <a:cxn ang="0">
                  <a:pos x="112" y="312"/>
                </a:cxn>
                <a:cxn ang="0">
                  <a:pos x="112" y="296"/>
                </a:cxn>
                <a:cxn ang="0">
                  <a:pos x="128" y="272"/>
                </a:cxn>
                <a:cxn ang="0">
                  <a:pos x="120" y="240"/>
                </a:cxn>
                <a:cxn ang="0">
                  <a:pos x="112" y="240"/>
                </a:cxn>
                <a:cxn ang="0">
                  <a:pos x="104" y="208"/>
                </a:cxn>
                <a:cxn ang="0">
                  <a:pos x="120" y="208"/>
                </a:cxn>
                <a:cxn ang="0">
                  <a:pos x="120" y="176"/>
                </a:cxn>
                <a:cxn ang="0">
                  <a:pos x="136" y="176"/>
                </a:cxn>
                <a:cxn ang="0">
                  <a:pos x="152" y="184"/>
                </a:cxn>
                <a:cxn ang="0">
                  <a:pos x="160" y="136"/>
                </a:cxn>
                <a:cxn ang="0">
                  <a:pos x="176" y="120"/>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59" name="Freeform 34"/>
            <p:cNvSpPr/>
            <p:nvPr>
              <p:custDataLst>
                <p:tags r:id="rId29"/>
              </p:custDataLst>
            </p:nvPr>
          </p:nvSpPr>
          <p:spPr bwMode="invGray">
            <a:xfrm>
              <a:off x="3692522" y="2417766"/>
              <a:ext cx="1635124" cy="1477964"/>
            </a:xfrm>
            <a:custGeom>
              <a:avLst/>
              <a:gdLst/>
              <a:ahLst/>
              <a:cxnLst>
                <a:cxn ang="0">
                  <a:pos x="632" y="480"/>
                </a:cxn>
                <a:cxn ang="0">
                  <a:pos x="672" y="536"/>
                </a:cxn>
                <a:cxn ang="0">
                  <a:pos x="672" y="568"/>
                </a:cxn>
                <a:cxn ang="0">
                  <a:pos x="736" y="624"/>
                </a:cxn>
                <a:cxn ang="0">
                  <a:pos x="744" y="600"/>
                </a:cxn>
                <a:cxn ang="0">
                  <a:pos x="752" y="552"/>
                </a:cxn>
                <a:cxn ang="0">
                  <a:pos x="736" y="520"/>
                </a:cxn>
                <a:cxn ang="0">
                  <a:pos x="752" y="488"/>
                </a:cxn>
                <a:cxn ang="0">
                  <a:pos x="800" y="512"/>
                </a:cxn>
                <a:cxn ang="0">
                  <a:pos x="856" y="552"/>
                </a:cxn>
                <a:cxn ang="0">
                  <a:pos x="800" y="632"/>
                </a:cxn>
                <a:cxn ang="0">
                  <a:pos x="776" y="664"/>
                </a:cxn>
                <a:cxn ang="0">
                  <a:pos x="736" y="648"/>
                </a:cxn>
                <a:cxn ang="0">
                  <a:pos x="704" y="752"/>
                </a:cxn>
                <a:cxn ang="0">
                  <a:pos x="696" y="776"/>
                </a:cxn>
                <a:cxn ang="0">
                  <a:pos x="688" y="808"/>
                </a:cxn>
                <a:cxn ang="0">
                  <a:pos x="632" y="840"/>
                </a:cxn>
                <a:cxn ang="0">
                  <a:pos x="592" y="760"/>
                </a:cxn>
                <a:cxn ang="0">
                  <a:pos x="576" y="752"/>
                </a:cxn>
                <a:cxn ang="0">
                  <a:pos x="528" y="696"/>
                </a:cxn>
                <a:cxn ang="0">
                  <a:pos x="496" y="712"/>
                </a:cxn>
                <a:cxn ang="0">
                  <a:pos x="488" y="728"/>
                </a:cxn>
                <a:cxn ang="0">
                  <a:pos x="480" y="776"/>
                </a:cxn>
                <a:cxn ang="0">
                  <a:pos x="464" y="744"/>
                </a:cxn>
                <a:cxn ang="0">
                  <a:pos x="416" y="728"/>
                </a:cxn>
                <a:cxn ang="0">
                  <a:pos x="408" y="688"/>
                </a:cxn>
                <a:cxn ang="0">
                  <a:pos x="456" y="696"/>
                </a:cxn>
                <a:cxn ang="0">
                  <a:pos x="488" y="672"/>
                </a:cxn>
                <a:cxn ang="0">
                  <a:pos x="464" y="640"/>
                </a:cxn>
                <a:cxn ang="0">
                  <a:pos x="504" y="600"/>
                </a:cxn>
                <a:cxn ang="0">
                  <a:pos x="536" y="568"/>
                </a:cxn>
                <a:cxn ang="0">
                  <a:pos x="480" y="408"/>
                </a:cxn>
                <a:cxn ang="0">
                  <a:pos x="408" y="360"/>
                </a:cxn>
                <a:cxn ang="0">
                  <a:pos x="344" y="336"/>
                </a:cxn>
                <a:cxn ang="0">
                  <a:pos x="280" y="312"/>
                </a:cxn>
                <a:cxn ang="0">
                  <a:pos x="208" y="336"/>
                </a:cxn>
                <a:cxn ang="0">
                  <a:pos x="48" y="240"/>
                </a:cxn>
                <a:cxn ang="0">
                  <a:pos x="8" y="160"/>
                </a:cxn>
                <a:cxn ang="0">
                  <a:pos x="48" y="152"/>
                </a:cxn>
                <a:cxn ang="0">
                  <a:pos x="112" y="96"/>
                </a:cxn>
                <a:cxn ang="0">
                  <a:pos x="136" y="64"/>
                </a:cxn>
                <a:cxn ang="0">
                  <a:pos x="216" y="32"/>
                </a:cxn>
                <a:cxn ang="0">
                  <a:pos x="232" y="0"/>
                </a:cxn>
                <a:cxn ang="0">
                  <a:pos x="288" y="72"/>
                </a:cxn>
                <a:cxn ang="0">
                  <a:pos x="296" y="128"/>
                </a:cxn>
                <a:cxn ang="0">
                  <a:pos x="312" y="176"/>
                </a:cxn>
                <a:cxn ang="0">
                  <a:pos x="336" y="192"/>
                </a:cxn>
                <a:cxn ang="0">
                  <a:pos x="408" y="176"/>
                </a:cxn>
                <a:cxn ang="0">
                  <a:pos x="408" y="216"/>
                </a:cxn>
                <a:cxn ang="0">
                  <a:pos x="384" y="256"/>
                </a:cxn>
                <a:cxn ang="0">
                  <a:pos x="432" y="328"/>
                </a:cxn>
                <a:cxn ang="0">
                  <a:pos x="496" y="344"/>
                </a:cxn>
                <a:cxn ang="0">
                  <a:pos x="528" y="320"/>
                </a:cxn>
                <a:cxn ang="0">
                  <a:pos x="584" y="320"/>
                </a:cxn>
                <a:cxn ang="0">
                  <a:pos x="624" y="336"/>
                </a:cxn>
                <a:cxn ang="0">
                  <a:pos x="576" y="392"/>
                </a:cxn>
                <a:cxn ang="0">
                  <a:pos x="600" y="456"/>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60" name="Freeform 35"/>
            <p:cNvSpPr/>
            <p:nvPr>
              <p:custDataLst>
                <p:tags r:id="rId30"/>
              </p:custDataLst>
            </p:nvPr>
          </p:nvSpPr>
          <p:spPr bwMode="invGray">
            <a:xfrm>
              <a:off x="4211632" y="1052515"/>
              <a:ext cx="2716208" cy="2182814"/>
            </a:xfrm>
            <a:custGeom>
              <a:avLst/>
              <a:gdLst/>
              <a:ahLst/>
              <a:cxnLst>
                <a:cxn ang="0">
                  <a:pos x="16" y="896"/>
                </a:cxn>
                <a:cxn ang="0">
                  <a:pos x="64" y="968"/>
                </a:cxn>
                <a:cxn ang="0">
                  <a:pos x="136" y="976"/>
                </a:cxn>
                <a:cxn ang="0">
                  <a:pos x="112" y="1032"/>
                </a:cxn>
                <a:cxn ang="0">
                  <a:pos x="216" y="1128"/>
                </a:cxn>
                <a:cxn ang="0">
                  <a:pos x="256" y="1096"/>
                </a:cxn>
                <a:cxn ang="0">
                  <a:pos x="352" y="1104"/>
                </a:cxn>
                <a:cxn ang="0">
                  <a:pos x="328" y="1240"/>
                </a:cxn>
                <a:cxn ang="0">
                  <a:pos x="424" y="1200"/>
                </a:cxn>
                <a:cxn ang="0">
                  <a:pos x="496" y="1112"/>
                </a:cxn>
                <a:cxn ang="0">
                  <a:pos x="560" y="1224"/>
                </a:cxn>
                <a:cxn ang="0">
                  <a:pos x="600" y="1200"/>
                </a:cxn>
                <a:cxn ang="0">
                  <a:pos x="664" y="1112"/>
                </a:cxn>
                <a:cxn ang="0">
                  <a:pos x="704" y="1096"/>
                </a:cxn>
                <a:cxn ang="0">
                  <a:pos x="736" y="1096"/>
                </a:cxn>
                <a:cxn ang="0">
                  <a:pos x="800" y="1024"/>
                </a:cxn>
                <a:cxn ang="0">
                  <a:pos x="864" y="1008"/>
                </a:cxn>
                <a:cxn ang="0">
                  <a:pos x="896" y="920"/>
                </a:cxn>
                <a:cxn ang="0">
                  <a:pos x="944" y="912"/>
                </a:cxn>
                <a:cxn ang="0">
                  <a:pos x="1008" y="872"/>
                </a:cxn>
                <a:cxn ang="0">
                  <a:pos x="1088" y="824"/>
                </a:cxn>
                <a:cxn ang="0">
                  <a:pos x="1128" y="920"/>
                </a:cxn>
                <a:cxn ang="0">
                  <a:pos x="1176" y="888"/>
                </a:cxn>
                <a:cxn ang="0">
                  <a:pos x="1176" y="840"/>
                </a:cxn>
                <a:cxn ang="0">
                  <a:pos x="1352" y="784"/>
                </a:cxn>
                <a:cxn ang="0">
                  <a:pos x="1376" y="728"/>
                </a:cxn>
                <a:cxn ang="0">
                  <a:pos x="1312" y="672"/>
                </a:cxn>
                <a:cxn ang="0">
                  <a:pos x="1264" y="560"/>
                </a:cxn>
                <a:cxn ang="0">
                  <a:pos x="1336" y="560"/>
                </a:cxn>
                <a:cxn ang="0">
                  <a:pos x="1352" y="472"/>
                </a:cxn>
                <a:cxn ang="0">
                  <a:pos x="1296" y="432"/>
                </a:cxn>
                <a:cxn ang="0">
                  <a:pos x="1392" y="296"/>
                </a:cxn>
                <a:cxn ang="0">
                  <a:pos x="1424" y="128"/>
                </a:cxn>
                <a:cxn ang="0">
                  <a:pos x="1344" y="128"/>
                </a:cxn>
                <a:cxn ang="0">
                  <a:pos x="1264" y="72"/>
                </a:cxn>
                <a:cxn ang="0">
                  <a:pos x="1192" y="64"/>
                </a:cxn>
                <a:cxn ang="0">
                  <a:pos x="1168" y="0"/>
                </a:cxn>
                <a:cxn ang="0">
                  <a:pos x="1160" y="64"/>
                </a:cxn>
                <a:cxn ang="0">
                  <a:pos x="1128" y="168"/>
                </a:cxn>
                <a:cxn ang="0">
                  <a:pos x="1120" y="240"/>
                </a:cxn>
                <a:cxn ang="0">
                  <a:pos x="992" y="280"/>
                </a:cxn>
                <a:cxn ang="0">
                  <a:pos x="992" y="432"/>
                </a:cxn>
                <a:cxn ang="0">
                  <a:pos x="1056" y="416"/>
                </a:cxn>
                <a:cxn ang="0">
                  <a:pos x="1136" y="448"/>
                </a:cxn>
                <a:cxn ang="0">
                  <a:pos x="1136" y="504"/>
                </a:cxn>
                <a:cxn ang="0">
                  <a:pos x="1040" y="536"/>
                </a:cxn>
                <a:cxn ang="0">
                  <a:pos x="992" y="592"/>
                </a:cxn>
                <a:cxn ang="0">
                  <a:pos x="864" y="664"/>
                </a:cxn>
                <a:cxn ang="0">
                  <a:pos x="760" y="648"/>
                </a:cxn>
                <a:cxn ang="0">
                  <a:pos x="768" y="752"/>
                </a:cxn>
                <a:cxn ang="0">
                  <a:pos x="640" y="848"/>
                </a:cxn>
                <a:cxn ang="0">
                  <a:pos x="456" y="880"/>
                </a:cxn>
                <a:cxn ang="0">
                  <a:pos x="352" y="888"/>
                </a:cxn>
                <a:cxn ang="0">
                  <a:pos x="248" y="864"/>
                </a:cxn>
                <a:cxn ang="0">
                  <a:pos x="96" y="816"/>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61" name="Freeform 36"/>
            <p:cNvSpPr/>
            <p:nvPr>
              <p:custDataLst>
                <p:tags r:id="rId31"/>
              </p:custDataLst>
            </p:nvPr>
          </p:nvSpPr>
          <p:spPr bwMode="invGray">
            <a:xfrm>
              <a:off x="1709736" y="1419225"/>
              <a:ext cx="2427286" cy="1816101"/>
            </a:xfrm>
            <a:custGeom>
              <a:avLst/>
              <a:gdLst/>
              <a:ahLst/>
              <a:cxnLst>
                <a:cxn ang="0">
                  <a:pos x="1256" y="576"/>
                </a:cxn>
                <a:cxn ang="0">
                  <a:pos x="1240" y="632"/>
                </a:cxn>
                <a:cxn ang="0">
                  <a:pos x="1176" y="632"/>
                </a:cxn>
                <a:cxn ang="0">
                  <a:pos x="1152" y="664"/>
                </a:cxn>
                <a:cxn ang="0">
                  <a:pos x="1080" y="720"/>
                </a:cxn>
                <a:cxn ang="0">
                  <a:pos x="1048" y="728"/>
                </a:cxn>
                <a:cxn ang="0">
                  <a:pos x="936" y="824"/>
                </a:cxn>
                <a:cxn ang="0">
                  <a:pos x="880" y="880"/>
                </a:cxn>
                <a:cxn ang="0">
                  <a:pos x="920" y="944"/>
                </a:cxn>
                <a:cxn ang="0">
                  <a:pos x="888" y="992"/>
                </a:cxn>
                <a:cxn ang="0">
                  <a:pos x="896" y="1032"/>
                </a:cxn>
                <a:cxn ang="0">
                  <a:pos x="840" y="1016"/>
                </a:cxn>
                <a:cxn ang="0">
                  <a:pos x="808" y="1000"/>
                </a:cxn>
                <a:cxn ang="0">
                  <a:pos x="736" y="960"/>
                </a:cxn>
                <a:cxn ang="0">
                  <a:pos x="600" y="984"/>
                </a:cxn>
                <a:cxn ang="0">
                  <a:pos x="512" y="992"/>
                </a:cxn>
                <a:cxn ang="0">
                  <a:pos x="432" y="952"/>
                </a:cxn>
                <a:cxn ang="0">
                  <a:pos x="368" y="960"/>
                </a:cxn>
                <a:cxn ang="0">
                  <a:pos x="272" y="928"/>
                </a:cxn>
                <a:cxn ang="0">
                  <a:pos x="216" y="984"/>
                </a:cxn>
                <a:cxn ang="0">
                  <a:pos x="152" y="944"/>
                </a:cxn>
                <a:cxn ang="0">
                  <a:pos x="104" y="864"/>
                </a:cxn>
                <a:cxn ang="0">
                  <a:pos x="56" y="800"/>
                </a:cxn>
                <a:cxn ang="0">
                  <a:pos x="64" y="776"/>
                </a:cxn>
                <a:cxn ang="0">
                  <a:pos x="40" y="712"/>
                </a:cxn>
                <a:cxn ang="0">
                  <a:pos x="0" y="688"/>
                </a:cxn>
                <a:cxn ang="0">
                  <a:pos x="32" y="688"/>
                </a:cxn>
                <a:cxn ang="0">
                  <a:pos x="32" y="616"/>
                </a:cxn>
                <a:cxn ang="0">
                  <a:pos x="24" y="568"/>
                </a:cxn>
                <a:cxn ang="0">
                  <a:pos x="0" y="520"/>
                </a:cxn>
                <a:cxn ang="0">
                  <a:pos x="88" y="464"/>
                </a:cxn>
                <a:cxn ang="0">
                  <a:pos x="136" y="456"/>
                </a:cxn>
                <a:cxn ang="0">
                  <a:pos x="152" y="480"/>
                </a:cxn>
                <a:cxn ang="0">
                  <a:pos x="200" y="480"/>
                </a:cxn>
                <a:cxn ang="0">
                  <a:pos x="304" y="456"/>
                </a:cxn>
                <a:cxn ang="0">
                  <a:pos x="416" y="424"/>
                </a:cxn>
                <a:cxn ang="0">
                  <a:pos x="424" y="376"/>
                </a:cxn>
                <a:cxn ang="0">
                  <a:pos x="472" y="232"/>
                </a:cxn>
                <a:cxn ang="0">
                  <a:pos x="456" y="200"/>
                </a:cxn>
                <a:cxn ang="0">
                  <a:pos x="592" y="224"/>
                </a:cxn>
                <a:cxn ang="0">
                  <a:pos x="664" y="96"/>
                </a:cxn>
                <a:cxn ang="0">
                  <a:pos x="784" y="128"/>
                </a:cxn>
                <a:cxn ang="0">
                  <a:pos x="784" y="80"/>
                </a:cxn>
                <a:cxn ang="0">
                  <a:pos x="840" y="40"/>
                </a:cxn>
                <a:cxn ang="0">
                  <a:pos x="880" y="0"/>
                </a:cxn>
                <a:cxn ang="0">
                  <a:pos x="928" y="16"/>
                </a:cxn>
                <a:cxn ang="0">
                  <a:pos x="928" y="48"/>
                </a:cxn>
                <a:cxn ang="0">
                  <a:pos x="960" y="112"/>
                </a:cxn>
                <a:cxn ang="0">
                  <a:pos x="1024" y="144"/>
                </a:cxn>
                <a:cxn ang="0">
                  <a:pos x="1040" y="248"/>
                </a:cxn>
                <a:cxn ang="0">
                  <a:pos x="1016" y="336"/>
                </a:cxn>
                <a:cxn ang="0">
                  <a:pos x="1112" y="368"/>
                </a:cxn>
                <a:cxn ang="0">
                  <a:pos x="1208" y="440"/>
                </a:cxn>
                <a:cxn ang="0">
                  <a:pos x="1232" y="480"/>
                </a:cxn>
                <a:cxn ang="0">
                  <a:pos x="1272" y="568"/>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62" name="Freeform 37"/>
            <p:cNvSpPr/>
            <p:nvPr>
              <p:custDataLst>
                <p:tags r:id="rId32"/>
              </p:custDataLst>
            </p:nvPr>
          </p:nvSpPr>
          <p:spPr bwMode="invGray">
            <a:xfrm>
              <a:off x="6761163" y="4752974"/>
              <a:ext cx="242886" cy="454026"/>
            </a:xfrm>
            <a:custGeom>
              <a:avLst/>
              <a:gdLst/>
              <a:ahLst/>
              <a:cxnLst>
                <a:cxn ang="0">
                  <a:pos x="24" y="232"/>
                </a:cxn>
                <a:cxn ang="0">
                  <a:pos x="32" y="248"/>
                </a:cxn>
                <a:cxn ang="0">
                  <a:pos x="56" y="256"/>
                </a:cxn>
                <a:cxn ang="0">
                  <a:pos x="64" y="224"/>
                </a:cxn>
                <a:cxn ang="0">
                  <a:pos x="104" y="184"/>
                </a:cxn>
                <a:cxn ang="0">
                  <a:pos x="104" y="128"/>
                </a:cxn>
                <a:cxn ang="0">
                  <a:pos x="120" y="96"/>
                </a:cxn>
                <a:cxn ang="0">
                  <a:pos x="128" y="72"/>
                </a:cxn>
                <a:cxn ang="0">
                  <a:pos x="112" y="56"/>
                </a:cxn>
                <a:cxn ang="0">
                  <a:pos x="104" y="0"/>
                </a:cxn>
                <a:cxn ang="0">
                  <a:pos x="64" y="24"/>
                </a:cxn>
                <a:cxn ang="0">
                  <a:pos x="48" y="24"/>
                </a:cxn>
                <a:cxn ang="0">
                  <a:pos x="56" y="40"/>
                </a:cxn>
                <a:cxn ang="0">
                  <a:pos x="24" y="72"/>
                </a:cxn>
                <a:cxn ang="0">
                  <a:pos x="24" y="112"/>
                </a:cxn>
                <a:cxn ang="0">
                  <a:pos x="0" y="136"/>
                </a:cxn>
                <a:cxn ang="0">
                  <a:pos x="8" y="168"/>
                </a:cxn>
                <a:cxn ang="0">
                  <a:pos x="16" y="224"/>
                </a:cxn>
                <a:cxn ang="0">
                  <a:pos x="24" y="232"/>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254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grpSp>
      <p:grpSp>
        <p:nvGrpSpPr>
          <p:cNvPr id="3" name="组合 2"/>
          <p:cNvGrpSpPr/>
          <p:nvPr/>
        </p:nvGrpSpPr>
        <p:grpSpPr>
          <a:xfrm>
            <a:off x="4451499" y="2091071"/>
            <a:ext cx="3225755" cy="2480931"/>
            <a:chOff x="3338624" y="1568303"/>
            <a:chExt cx="2419316" cy="1860698"/>
          </a:xfrm>
        </p:grpSpPr>
        <p:grpSp>
          <p:nvGrpSpPr>
            <p:cNvPr id="4" name="组合 3"/>
            <p:cNvGrpSpPr/>
            <p:nvPr/>
          </p:nvGrpSpPr>
          <p:grpSpPr>
            <a:xfrm>
              <a:off x="3338624" y="1568303"/>
              <a:ext cx="2419316" cy="1860698"/>
              <a:chOff x="3179135" y="1839432"/>
              <a:chExt cx="2087526" cy="1605518"/>
            </a:xfrm>
            <a:noFill/>
          </p:grpSpPr>
          <p:sp>
            <p:nvSpPr>
              <p:cNvPr id="6" name="菱形 5"/>
              <p:cNvSpPr/>
              <p:nvPr>
                <p:custDataLst>
                  <p:tags r:id="rId33"/>
                </p:custDataLst>
              </p:nvPr>
            </p:nvSpPr>
            <p:spPr>
              <a:xfrm>
                <a:off x="3179135" y="1839433"/>
                <a:ext cx="1605517" cy="1605517"/>
              </a:xfrm>
              <a:prstGeom prst="diamond">
                <a:avLst/>
              </a:prstGeom>
              <a:grpFill/>
              <a:ln>
                <a:solidFill>
                  <a:srgbClr val="3882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mn-ea"/>
                </a:endParaRPr>
              </a:p>
            </p:txBody>
          </p:sp>
          <p:sp>
            <p:nvSpPr>
              <p:cNvPr id="7" name="菱形 6"/>
              <p:cNvSpPr/>
              <p:nvPr>
                <p:custDataLst>
                  <p:tags r:id="rId34"/>
                </p:custDataLst>
              </p:nvPr>
            </p:nvSpPr>
            <p:spPr>
              <a:xfrm>
                <a:off x="3661144" y="1839432"/>
                <a:ext cx="1605517" cy="1605517"/>
              </a:xfrm>
              <a:prstGeom prst="diamond">
                <a:avLst/>
              </a:prstGeom>
              <a:grpFill/>
              <a:ln>
                <a:solidFill>
                  <a:srgbClr val="3882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mn-ea"/>
                </a:endParaRPr>
              </a:p>
            </p:txBody>
          </p:sp>
        </p:grpSp>
        <p:sp>
          <p:nvSpPr>
            <p:cNvPr id="5" name="文本框 4"/>
            <p:cNvSpPr txBox="1"/>
            <p:nvPr>
              <p:custDataLst>
                <p:tags r:id="rId35"/>
              </p:custDataLst>
            </p:nvPr>
          </p:nvSpPr>
          <p:spPr>
            <a:xfrm>
              <a:off x="4075134" y="2083154"/>
              <a:ext cx="946297" cy="807913"/>
            </a:xfrm>
            <a:prstGeom prst="rect">
              <a:avLst/>
            </a:prstGeom>
            <a:noFill/>
            <a:ln>
              <a:solidFill>
                <a:srgbClr val="38829D"/>
              </a:solidFill>
            </a:ln>
          </p:spPr>
          <p:txBody>
            <a:bodyPr wrap="square" rtlCol="0">
              <a:spAutoFit/>
            </a:bodyPr>
            <a:lstStyle/>
            <a:p>
              <a:pPr algn="ctr" defTabSz="914400"/>
              <a:r>
                <a:rPr lang="zh-CN" altLang="en-US" sz="3200" dirty="0">
                  <a:solidFill>
                    <a:srgbClr val="167C9C"/>
                  </a:solidFill>
                  <a:latin typeface="+mn-ea"/>
                </a:rPr>
                <a:t>工程给付</a:t>
              </a:r>
              <a:endParaRPr lang="zh-CN" altLang="en-US" sz="3200" dirty="0">
                <a:solidFill>
                  <a:srgbClr val="167C9C"/>
                </a:solidFill>
                <a:latin typeface="+mn-ea"/>
              </a:endParaRPr>
            </a:p>
          </p:txBody>
        </p:sp>
      </p:grpSp>
      <p:sp>
        <p:nvSpPr>
          <p:cNvPr id="8" name="文本框 7"/>
          <p:cNvSpPr txBox="1"/>
          <p:nvPr>
            <p:custDataLst>
              <p:tags r:id="rId36"/>
            </p:custDataLst>
          </p:nvPr>
        </p:nvSpPr>
        <p:spPr>
          <a:xfrm>
            <a:off x="3769832" y="4998865"/>
            <a:ext cx="4652336" cy="584775"/>
          </a:xfrm>
          <a:prstGeom prst="rect">
            <a:avLst/>
          </a:prstGeom>
          <a:noFill/>
        </p:spPr>
        <p:txBody>
          <a:bodyPr wrap="square" rtlCol="0">
            <a:spAutoFit/>
          </a:bodyPr>
          <a:lstStyle/>
          <a:p>
            <a:pPr algn="ctr" defTabSz="914400"/>
            <a:r>
              <a:rPr lang="zh-CN" altLang="en-US" sz="3200" b="1" dirty="0">
                <a:solidFill>
                  <a:srgbClr val="167C9C"/>
                </a:solidFill>
                <a:latin typeface="+mn-ea"/>
              </a:rPr>
              <a:t>工程给付中</a:t>
            </a:r>
            <a:r>
              <a:rPr lang="zh-CN" altLang="en-US" sz="3200" b="1" dirty="0">
                <a:solidFill>
                  <a:srgbClr val="D24132"/>
                </a:solidFill>
                <a:latin typeface="+mn-ea"/>
              </a:rPr>
              <a:t>核心痛点</a:t>
            </a:r>
            <a:endParaRPr lang="zh-CN" altLang="en-US" sz="3200" b="1" dirty="0">
              <a:solidFill>
                <a:srgbClr val="D24132"/>
              </a:solidFill>
              <a:latin typeface="+mn-ea"/>
            </a:endParaRPr>
          </a:p>
        </p:txBody>
      </p:sp>
      <p:grpSp>
        <p:nvGrpSpPr>
          <p:cNvPr id="9" name="组合 8"/>
          <p:cNvGrpSpPr/>
          <p:nvPr/>
        </p:nvGrpSpPr>
        <p:grpSpPr>
          <a:xfrm>
            <a:off x="1524001" y="3200205"/>
            <a:ext cx="9144001" cy="406400"/>
            <a:chOff x="1295399" y="2400154"/>
            <a:chExt cx="6858001" cy="304800"/>
          </a:xfrm>
        </p:grpSpPr>
        <p:grpSp>
          <p:nvGrpSpPr>
            <p:cNvPr id="10" name="组合 9"/>
            <p:cNvGrpSpPr/>
            <p:nvPr/>
          </p:nvGrpSpPr>
          <p:grpSpPr>
            <a:xfrm>
              <a:off x="1295399" y="2400154"/>
              <a:ext cx="6553201" cy="0"/>
              <a:chOff x="1545265" y="1041990"/>
              <a:chExt cx="6553201" cy="0"/>
            </a:xfrm>
          </p:grpSpPr>
          <p:cxnSp>
            <p:nvCxnSpPr>
              <p:cNvPr id="17" name="直接连接符 16"/>
              <p:cNvCxnSpPr/>
              <p:nvPr>
                <p:custDataLst>
                  <p:tags r:id="rId37"/>
                </p:custDataLst>
              </p:nvPr>
            </p:nvCxnSpPr>
            <p:spPr>
              <a:xfrm>
                <a:off x="1545265" y="1041990"/>
                <a:ext cx="1722474" cy="0"/>
              </a:xfrm>
              <a:prstGeom prst="line">
                <a:avLst/>
              </a:prstGeom>
              <a:ln>
                <a:solidFill>
                  <a:srgbClr val="38829D"/>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38"/>
                </p:custDataLst>
              </p:nvPr>
            </p:nvCxnSpPr>
            <p:spPr>
              <a:xfrm>
                <a:off x="6375992" y="1041990"/>
                <a:ext cx="1722474" cy="0"/>
              </a:xfrm>
              <a:prstGeom prst="line">
                <a:avLst/>
              </a:prstGeom>
              <a:ln>
                <a:solidFill>
                  <a:srgbClr val="38829D"/>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1447799" y="2552554"/>
              <a:ext cx="6553201" cy="0"/>
              <a:chOff x="1545265" y="1041990"/>
              <a:chExt cx="6553201" cy="0"/>
            </a:xfrm>
          </p:grpSpPr>
          <p:cxnSp>
            <p:nvCxnSpPr>
              <p:cNvPr id="15" name="直接连接符 14"/>
              <p:cNvCxnSpPr/>
              <p:nvPr>
                <p:custDataLst>
                  <p:tags r:id="rId39"/>
                </p:custDataLst>
              </p:nvPr>
            </p:nvCxnSpPr>
            <p:spPr>
              <a:xfrm>
                <a:off x="1545265" y="1041990"/>
                <a:ext cx="1722474" cy="0"/>
              </a:xfrm>
              <a:prstGeom prst="line">
                <a:avLst/>
              </a:prstGeom>
              <a:ln>
                <a:solidFill>
                  <a:srgbClr val="38829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40"/>
                </p:custDataLst>
              </p:nvPr>
            </p:nvCxnSpPr>
            <p:spPr>
              <a:xfrm>
                <a:off x="6375992" y="1041990"/>
                <a:ext cx="1722474" cy="0"/>
              </a:xfrm>
              <a:prstGeom prst="line">
                <a:avLst/>
              </a:prstGeom>
              <a:ln>
                <a:solidFill>
                  <a:srgbClr val="38829D"/>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600199" y="2704954"/>
              <a:ext cx="6553201" cy="0"/>
              <a:chOff x="1545265" y="1041990"/>
              <a:chExt cx="6553201" cy="0"/>
            </a:xfrm>
          </p:grpSpPr>
          <p:cxnSp>
            <p:nvCxnSpPr>
              <p:cNvPr id="13" name="直接连接符 12"/>
              <p:cNvCxnSpPr/>
              <p:nvPr>
                <p:custDataLst>
                  <p:tags r:id="rId41"/>
                </p:custDataLst>
              </p:nvPr>
            </p:nvCxnSpPr>
            <p:spPr>
              <a:xfrm>
                <a:off x="1545265" y="1041990"/>
                <a:ext cx="1722474" cy="0"/>
              </a:xfrm>
              <a:prstGeom prst="line">
                <a:avLst/>
              </a:prstGeom>
              <a:ln>
                <a:solidFill>
                  <a:srgbClr val="38829D"/>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42"/>
                </p:custDataLst>
              </p:nvPr>
            </p:nvCxnSpPr>
            <p:spPr>
              <a:xfrm>
                <a:off x="6375992" y="1041990"/>
                <a:ext cx="1722474" cy="0"/>
              </a:xfrm>
              <a:prstGeom prst="line">
                <a:avLst/>
              </a:prstGeom>
              <a:ln>
                <a:solidFill>
                  <a:srgbClr val="38829D"/>
                </a:solidFill>
              </a:ln>
            </p:spPr>
            <p:style>
              <a:lnRef idx="1">
                <a:schemeClr val="accent1"/>
              </a:lnRef>
              <a:fillRef idx="0">
                <a:schemeClr val="accent1"/>
              </a:fillRef>
              <a:effectRef idx="0">
                <a:schemeClr val="accent1"/>
              </a:effectRef>
              <a:fontRef idx="minor">
                <a:schemeClr val="tx1"/>
              </a:fontRef>
            </p:style>
          </p:cxnSp>
        </p:grpSp>
      </p:grpSp>
      <p:sp>
        <p:nvSpPr>
          <p:cNvPr id="20" name="文本框 19"/>
          <p:cNvSpPr txBox="1"/>
          <p:nvPr>
            <p:custDataLst>
              <p:tags r:id="rId43"/>
            </p:custDataLst>
          </p:nvPr>
        </p:nvSpPr>
        <p:spPr>
          <a:xfrm>
            <a:off x="1273629" y="1960131"/>
            <a:ext cx="2750204" cy="923330"/>
          </a:xfrm>
          <a:prstGeom prst="rect">
            <a:avLst/>
          </a:prstGeom>
          <a:noFill/>
        </p:spPr>
        <p:txBody>
          <a:bodyPr wrap="square" rtlCol="0">
            <a:spAutoFit/>
          </a:bodyPr>
          <a:lstStyle/>
          <a:p>
            <a:r>
              <a:rPr lang="en-US" altLang="zh-CN" b="1" dirty="0">
                <a:solidFill>
                  <a:srgbClr val="D24132"/>
                </a:solidFill>
                <a:latin typeface="+mn-ea"/>
              </a:rPr>
              <a:t>1.</a:t>
            </a:r>
            <a:r>
              <a:rPr lang="zh-CN" altLang="en-US" b="1" dirty="0">
                <a:solidFill>
                  <a:srgbClr val="D24132"/>
                </a:solidFill>
                <a:latin typeface="+mn-ea"/>
              </a:rPr>
              <a:t>结款周期冗长，层层分包，小企业或垫付或拖欠农民工薪资</a:t>
            </a:r>
            <a:endParaRPr lang="zh-CN" altLang="en-US" b="1" dirty="0">
              <a:solidFill>
                <a:srgbClr val="D24132"/>
              </a:solidFill>
              <a:latin typeface="+mn-ea"/>
            </a:endParaRPr>
          </a:p>
        </p:txBody>
      </p:sp>
      <p:sp>
        <p:nvSpPr>
          <p:cNvPr id="21" name="文本框 20"/>
          <p:cNvSpPr txBox="1"/>
          <p:nvPr>
            <p:custDataLst>
              <p:tags r:id="rId44"/>
            </p:custDataLst>
          </p:nvPr>
        </p:nvSpPr>
        <p:spPr>
          <a:xfrm>
            <a:off x="7941384" y="2036333"/>
            <a:ext cx="2750204" cy="646331"/>
          </a:xfrm>
          <a:prstGeom prst="rect">
            <a:avLst/>
          </a:prstGeom>
          <a:noFill/>
        </p:spPr>
        <p:txBody>
          <a:bodyPr wrap="square" rtlCol="0">
            <a:spAutoFit/>
          </a:bodyPr>
          <a:lstStyle/>
          <a:p>
            <a:r>
              <a:rPr lang="en-US" altLang="zh-CN" b="1" dirty="0">
                <a:solidFill>
                  <a:srgbClr val="D24132"/>
                </a:solidFill>
                <a:latin typeface="+mn-ea"/>
              </a:rPr>
              <a:t>2.</a:t>
            </a:r>
            <a:r>
              <a:rPr lang="zh-CN" altLang="en-US" b="1" dirty="0">
                <a:solidFill>
                  <a:srgbClr val="D24132"/>
                </a:solidFill>
                <a:latin typeface="+mn-ea"/>
              </a:rPr>
              <a:t>项目进度难以精准把控，项目效能难以评估</a:t>
            </a:r>
            <a:endParaRPr lang="zh-CN" altLang="en-US" b="1" dirty="0">
              <a:solidFill>
                <a:srgbClr val="D24132"/>
              </a:solidFill>
              <a:latin typeface="+mn-ea"/>
            </a:endParaRPr>
          </a:p>
        </p:txBody>
      </p:sp>
      <p:sp>
        <p:nvSpPr>
          <p:cNvPr id="28" name="矩形 27"/>
          <p:cNvSpPr/>
          <p:nvPr>
            <p:custDataLst>
              <p:tags r:id="rId45"/>
            </p:custDataLst>
          </p:nvPr>
        </p:nvSpPr>
        <p:spPr>
          <a:xfrm>
            <a:off x="0" y="6712585"/>
            <a:ext cx="12192000" cy="145415"/>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0" y="224604"/>
            <a:ext cx="1915795" cy="480060"/>
            <a:chOff x="0" y="557"/>
            <a:chExt cx="3017" cy="756"/>
          </a:xfrm>
        </p:grpSpPr>
        <p:grpSp>
          <p:nvGrpSpPr>
            <p:cNvPr id="64" name="组合 63"/>
            <p:cNvGrpSpPr/>
            <p:nvPr/>
          </p:nvGrpSpPr>
          <p:grpSpPr>
            <a:xfrm>
              <a:off x="299" y="557"/>
              <a:ext cx="2718" cy="756"/>
              <a:chOff x="-442" y="540"/>
              <a:chExt cx="2718" cy="756"/>
            </a:xfrm>
          </p:grpSpPr>
          <p:grpSp>
            <p:nvGrpSpPr>
              <p:cNvPr id="73" name="组合 72"/>
              <p:cNvGrpSpPr/>
              <p:nvPr/>
            </p:nvGrpSpPr>
            <p:grpSpPr>
              <a:xfrm>
                <a:off x="-442" y="540"/>
                <a:ext cx="2284" cy="756"/>
                <a:chOff x="-426" y="540"/>
                <a:chExt cx="2203" cy="756"/>
              </a:xfrm>
            </p:grpSpPr>
            <p:sp>
              <p:nvSpPr>
                <p:cNvPr id="75" name="矩形 74"/>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1324" y="540"/>
                  <a:ext cx="453"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文本框 73"/>
              <p:cNvSpPr txBox="1"/>
              <p:nvPr/>
            </p:nvSpPr>
            <p:spPr>
              <a:xfrm>
                <a:off x="-204" y="603"/>
                <a:ext cx="2480" cy="628"/>
              </a:xfrm>
              <a:prstGeom prst="rect">
                <a:avLst/>
              </a:prstGeom>
              <a:noFill/>
            </p:spPr>
            <p:txBody>
              <a:bodyPr wrap="square" rtlCol="0">
                <a:spAutoFit/>
              </a:bodyPr>
              <a:lstStyle/>
              <a:p>
                <a:r>
                  <a:rPr lang="zh-CN" altLang="en-US" sz="2000" b="1" dirty="0">
                    <a:solidFill>
                      <a:schemeClr val="bg1"/>
                    </a:solidFill>
                    <a:sym typeface="+mn-ea"/>
                  </a:rPr>
                  <a:t>核心痛点</a:t>
                </a:r>
                <a:endParaRPr lang="zh-CN" altLang="en-US" sz="2000" b="1" dirty="0">
                  <a:solidFill>
                    <a:schemeClr val="bg1"/>
                  </a:solidFill>
                  <a:sym typeface="+mn-ea"/>
                </a:endParaRPr>
              </a:p>
            </p:txBody>
          </p:sp>
        </p:grpSp>
        <p:sp>
          <p:nvSpPr>
            <p:cNvPr id="65" name="矩形 64"/>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Slide Number Placeholder 126"/>
          <p:cNvSpPr>
            <a:spLocks noGrp="1"/>
          </p:cNvSpPr>
          <p:nvPr/>
        </p:nvSpPr>
        <p:spPr>
          <a:xfrm>
            <a:off x="11643205" y="6340867"/>
            <a:ext cx="610241" cy="366183"/>
          </a:xfrm>
          <a:prstGeom prst="rect">
            <a:avLst/>
          </a:prstGeom>
        </p:spPr>
        <p:txBody>
          <a:bodyPr anchor="ctr"/>
          <a:lstStyle>
            <a:defPPr>
              <a:defRPr lang="zh-CN"/>
            </a:defPPr>
            <a:lvl1pPr marL="0" algn="ctr" defTabSz="914400" rtl="0" eaLnBrk="1" latinLnBrk="0" hangingPunct="1">
              <a:defRPr sz="1335"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780" smtClean="0"/>
            </a:fld>
            <a:endParaRPr lang="en-US" sz="1780" dirty="0"/>
          </a:p>
        </p:txBody>
      </p:sp>
    </p:spTree>
    <p:custDataLst>
      <p:tags r:id="rId46"/>
    </p:custData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28625" y="875030"/>
            <a:ext cx="3661410" cy="3671570"/>
            <a:chOff x="663" y="2463"/>
            <a:chExt cx="5766" cy="5782"/>
          </a:xfrm>
        </p:grpSpPr>
        <p:sp>
          <p:nvSpPr>
            <p:cNvPr id="16" name="TextBox 18"/>
            <p:cNvSpPr txBox="1"/>
            <p:nvPr>
              <p:custDataLst>
                <p:tags r:id="rId1"/>
              </p:custDataLst>
            </p:nvPr>
          </p:nvSpPr>
          <p:spPr>
            <a:xfrm>
              <a:off x="663" y="3267"/>
              <a:ext cx="5766" cy="4978"/>
            </a:xfrm>
            <a:prstGeom prst="rect">
              <a:avLst/>
            </a:prstGeom>
            <a:noFill/>
          </p:spPr>
          <p:txBody>
            <a:bodyPr wrap="square" rtlCol="0">
              <a:spAutoFit/>
            </a:bodyPr>
            <a:lstStyle/>
            <a:p>
              <a:r>
                <a:rPr lang="zh-CN" altLang="en-US" sz="1050" b="0" i="0" dirty="0">
                  <a:solidFill>
                    <a:srgbClr val="000000"/>
                  </a:solidFill>
                  <a:effectLst/>
                  <a:latin typeface="SourceHanSansSC-Regular"/>
                </a:rPr>
                <a:t>　　</a:t>
              </a:r>
              <a:r>
                <a:rPr sz="1050" b="0" i="0" dirty="0"/>
                <a:t>目前，</a:t>
              </a:r>
              <a:r>
                <a:rPr sz="1050" b="0" i="0" dirty="0">
                  <a:solidFill>
                    <a:srgbClr val="D24132"/>
                  </a:solidFill>
                </a:rPr>
                <a:t>我国已有26部法律、28部行政法规中包含信用</a:t>
              </a:r>
              <a:endParaRPr sz="1050" b="0" i="0" dirty="0">
                <a:solidFill>
                  <a:srgbClr val="D24132"/>
                </a:solidFill>
              </a:endParaRPr>
            </a:p>
            <a:p>
              <a:r>
                <a:rPr sz="1050" b="0" i="0" dirty="0">
                  <a:solidFill>
                    <a:srgbClr val="D24132"/>
                  </a:solidFill>
                </a:rPr>
                <a:t>条款。</a:t>
              </a:r>
              <a:r>
                <a:rPr lang="zh-CN" sz="1050" b="0" i="0" dirty="0"/>
                <a:t>其中</a:t>
              </a:r>
              <a:r>
                <a:rPr sz="1050" b="0" i="0" dirty="0"/>
                <a:t>有专门条款对失信联合惩戒作出规定。执行上述法律规定，均需要信用信息共享提供支撑。</a:t>
              </a:r>
              <a:endParaRPr sz="1050" b="0" i="0" dirty="0"/>
            </a:p>
            <a:p>
              <a:endParaRPr sz="1050" b="0" i="0" dirty="0"/>
            </a:p>
            <a:p>
              <a:r>
                <a:rPr lang="en-US" sz="1050" b="0" i="0" dirty="0"/>
                <a:t>         </a:t>
              </a:r>
              <a:r>
                <a:rPr sz="1050" b="0" i="0" dirty="0"/>
                <a:t>信用信息共享需要依托共享平台实现。2015年10月</a:t>
              </a:r>
              <a:r>
                <a:rPr sz="1050" dirty="0">
                  <a:sym typeface="+mn-ea"/>
                </a:rPr>
                <a:t>国家发展改革委负责牵头</a:t>
              </a:r>
              <a:r>
                <a:rPr lang="zh-CN" sz="1050" dirty="0">
                  <a:sym typeface="+mn-ea"/>
                </a:rPr>
                <a:t>的</a:t>
              </a:r>
              <a:r>
                <a:rPr sz="1050" dirty="0">
                  <a:sym typeface="+mn-ea"/>
                </a:rPr>
                <a:t>全国信用信息共享平台</a:t>
              </a:r>
              <a:r>
                <a:rPr sz="1050" b="0" i="0" dirty="0"/>
                <a:t>正式建成投入运行。目前，全国已经建成以国家信用信息共享平台为“总枢纽”的全国信用信息共享平台体系和以信用中国网站为“总窗口”的政府信用门户网站集群。</a:t>
              </a:r>
              <a:endParaRPr sz="1050" b="0" i="0" dirty="0"/>
            </a:p>
            <a:p>
              <a:endParaRPr sz="1050" b="0" i="0" dirty="0"/>
            </a:p>
            <a:p>
              <a:r>
                <a:rPr lang="en-US" sz="1050" b="0" i="0" dirty="0"/>
                <a:t>         </a:t>
              </a:r>
              <a:r>
                <a:rPr sz="1050" b="0" i="0" dirty="0"/>
                <a:t>全国信用信息共享平台</a:t>
              </a:r>
              <a:r>
                <a:rPr sz="1050" b="0" i="0" dirty="0">
                  <a:solidFill>
                    <a:srgbClr val="D24132"/>
                  </a:solidFill>
                </a:rPr>
                <a:t>建设目标是：将散落在各部门、</a:t>
              </a:r>
              <a:endParaRPr sz="1050" b="0" i="0" dirty="0">
                <a:solidFill>
                  <a:srgbClr val="D24132"/>
                </a:solidFill>
              </a:endParaRPr>
            </a:p>
            <a:p>
              <a:r>
                <a:rPr sz="1050" b="0" i="0" dirty="0">
                  <a:solidFill>
                    <a:srgbClr val="D24132"/>
                  </a:solidFill>
                </a:rPr>
                <a:t>各地区、各领域的信用信息按照信用主体进行匹配归集，</a:t>
              </a:r>
              <a:endParaRPr sz="1050" b="0" i="0" dirty="0">
                <a:solidFill>
                  <a:srgbClr val="D24132"/>
                </a:solidFill>
              </a:endParaRPr>
            </a:p>
            <a:p>
              <a:r>
                <a:rPr sz="1050" b="0" i="0" dirty="0">
                  <a:solidFill>
                    <a:srgbClr val="D24132"/>
                  </a:solidFill>
                </a:rPr>
                <a:t>实现跨部门、跨地区、跨层级信用信息的交换共享</a:t>
              </a:r>
              <a:r>
                <a:rPr sz="1050" b="0" i="0" dirty="0"/>
                <a:t>、归集</a:t>
              </a:r>
              <a:endParaRPr sz="1050" b="0" i="0" dirty="0"/>
            </a:p>
            <a:p>
              <a:r>
                <a:rPr sz="1050" b="0" i="0" dirty="0"/>
                <a:t>存储、数据整合、加工处理、开发利用，建立国家公共信</a:t>
              </a:r>
              <a:endParaRPr sz="1050" b="0" i="0" dirty="0"/>
            </a:p>
            <a:p>
              <a:r>
                <a:rPr sz="1050" b="0" i="0" dirty="0"/>
                <a:t>用信息基础数据库，向政务部门提供信用信息共享、查询</a:t>
              </a:r>
              <a:endParaRPr sz="1050" b="0" i="0" dirty="0"/>
            </a:p>
            <a:p>
              <a:r>
                <a:rPr sz="1050" b="0" i="0" dirty="0"/>
                <a:t>以及信用报告生成下载等多种服务，有效支撑政务部门开</a:t>
              </a:r>
              <a:endParaRPr sz="1050" b="0" i="0" dirty="0"/>
            </a:p>
            <a:p>
              <a:r>
                <a:rPr sz="1050" b="0" i="0" dirty="0"/>
                <a:t>展基于信用的监管和服务，保障守信激励、失信惩戒措施</a:t>
              </a:r>
              <a:endParaRPr sz="1050" b="0" i="0" dirty="0"/>
            </a:p>
            <a:p>
              <a:r>
                <a:rPr sz="1050" b="0" i="0" dirty="0"/>
                <a:t>落地，促进协同监管机制的建立，提升监管绩效，优化公</a:t>
              </a:r>
              <a:endParaRPr sz="1050" b="0" i="0" dirty="0"/>
            </a:p>
            <a:p>
              <a:r>
                <a:rPr sz="1050" b="0" i="0" dirty="0"/>
                <a:t>共服务。</a:t>
              </a:r>
              <a:endParaRPr sz="1050" b="0" i="0" dirty="0"/>
            </a:p>
          </p:txBody>
        </p:sp>
        <p:sp>
          <p:nvSpPr>
            <p:cNvPr id="19" name="矩形 18"/>
            <p:cNvSpPr/>
            <p:nvPr>
              <p:custDataLst>
                <p:tags r:id="rId2"/>
              </p:custDataLst>
            </p:nvPr>
          </p:nvSpPr>
          <p:spPr>
            <a:xfrm>
              <a:off x="1908" y="2463"/>
              <a:ext cx="3772" cy="536"/>
            </a:xfrm>
            <a:prstGeom prst="rect">
              <a:avLst/>
            </a:prstGeom>
            <a:solidFill>
              <a:srgbClr val="377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政府推动数据信用体系建设 </a:t>
              </a:r>
              <a:endParaRPr lang="zh-CN" altLang="en-US" sz="1400" b="1" dirty="0"/>
            </a:p>
          </p:txBody>
        </p:sp>
        <p:grpSp>
          <p:nvGrpSpPr>
            <p:cNvPr id="3" name="组合 2"/>
            <p:cNvGrpSpPr/>
            <p:nvPr/>
          </p:nvGrpSpPr>
          <p:grpSpPr>
            <a:xfrm>
              <a:off x="980" y="2470"/>
              <a:ext cx="4940" cy="600"/>
              <a:chOff x="980" y="2470"/>
              <a:chExt cx="4940" cy="600"/>
            </a:xfrm>
          </p:grpSpPr>
          <p:cxnSp>
            <p:nvCxnSpPr>
              <p:cNvPr id="6" name="直接连接符 5"/>
              <p:cNvCxnSpPr/>
              <p:nvPr>
                <p:custDataLst>
                  <p:tags r:id="rId3"/>
                </p:custDataLst>
              </p:nvPr>
            </p:nvCxnSpPr>
            <p:spPr>
              <a:xfrm>
                <a:off x="980" y="3070"/>
                <a:ext cx="494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sp>
            <p:nvSpPr>
              <p:cNvPr id="2" name="燕尾形 1"/>
              <p:cNvSpPr/>
              <p:nvPr>
                <p:custDataLst>
                  <p:tags r:id="rId4"/>
                </p:custDataLst>
              </p:nvPr>
            </p:nvSpPr>
            <p:spPr>
              <a:xfrm>
                <a:off x="980" y="2470"/>
                <a:ext cx="280" cy="532"/>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custDataLst>
                  <p:tags r:id="rId5"/>
                </p:custDataLst>
              </p:nvPr>
            </p:nvSpPr>
            <p:spPr>
              <a:xfrm>
                <a:off x="1218" y="2470"/>
                <a:ext cx="280" cy="532"/>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custDataLst>
                  <p:tags r:id="rId6"/>
                </p:custDataLst>
              </p:nvPr>
            </p:nvSpPr>
            <p:spPr>
              <a:xfrm>
                <a:off x="1444" y="2470"/>
                <a:ext cx="280" cy="532"/>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5" name="组合 4"/>
          <p:cNvGrpSpPr/>
          <p:nvPr/>
        </p:nvGrpSpPr>
        <p:grpSpPr>
          <a:xfrm>
            <a:off x="4449623" y="875143"/>
            <a:ext cx="3477544" cy="3500760"/>
            <a:chOff x="7055" y="2463"/>
            <a:chExt cx="5476" cy="5513"/>
          </a:xfrm>
        </p:grpSpPr>
        <p:cxnSp>
          <p:nvCxnSpPr>
            <p:cNvPr id="14" name="直接连接符 13"/>
            <p:cNvCxnSpPr/>
            <p:nvPr>
              <p:custDataLst>
                <p:tags r:id="rId7"/>
              </p:custDataLst>
            </p:nvPr>
          </p:nvCxnSpPr>
          <p:spPr>
            <a:xfrm flipV="1">
              <a:off x="7264" y="3050"/>
              <a:ext cx="5049" cy="1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sp>
          <p:nvSpPr>
            <p:cNvPr id="17" name="TextBox 18"/>
            <p:cNvSpPr txBox="1"/>
            <p:nvPr>
              <p:custDataLst>
                <p:tags r:id="rId8"/>
              </p:custDataLst>
            </p:nvPr>
          </p:nvSpPr>
          <p:spPr>
            <a:xfrm>
              <a:off x="7055" y="3252"/>
              <a:ext cx="5476" cy="4724"/>
            </a:xfrm>
            <a:prstGeom prst="rect">
              <a:avLst/>
            </a:prstGeom>
            <a:noFill/>
          </p:spPr>
          <p:txBody>
            <a:bodyPr wrap="square" rtlCol="0">
              <a:spAutoFit/>
            </a:bodyPr>
            <a:lstStyle/>
            <a:p>
              <a:pPr algn="l"/>
              <a:r>
                <a:rPr lang="en-US" sz="1050" b="0" i="0" dirty="0">
                  <a:solidFill>
                    <a:srgbClr val="333333"/>
                  </a:solidFill>
                  <a:effectLst/>
                  <a:latin typeface="+mn-ea"/>
                </a:rPr>
                <a:t>      </a:t>
              </a:r>
              <a:r>
                <a:rPr sz="1050" b="0" i="0" dirty="0">
                  <a:solidFill>
                    <a:srgbClr val="333333"/>
                  </a:solidFill>
                  <a:effectLst/>
                  <a:latin typeface="+mn-ea"/>
                </a:rPr>
                <a:t>根据</a:t>
              </a:r>
              <a:r>
                <a:rPr sz="1050" b="1" i="0" dirty="0">
                  <a:solidFill>
                    <a:srgbClr val="D24132"/>
                  </a:solidFill>
                  <a:effectLst/>
                  <a:latin typeface="+mn-ea"/>
                </a:rPr>
                <a:t>统计局数据</a:t>
              </a:r>
              <a:r>
                <a:rPr sz="1050" b="0" i="0" dirty="0">
                  <a:solidFill>
                    <a:srgbClr val="333333"/>
                  </a:solidFill>
                  <a:effectLst/>
                  <a:latin typeface="+mn-ea"/>
                </a:rPr>
                <a:t>，2020年建筑业企业产值利润率为3.3%，从2017年以来，建筑业企业产值利润率一直呈下滑的趋势，之前建筑业企业产值利润率一直维持在3.5%的水平。</a:t>
              </a:r>
              <a:endParaRPr sz="1050" b="0" i="0" dirty="0">
                <a:solidFill>
                  <a:srgbClr val="333333"/>
                </a:solidFill>
                <a:effectLst/>
                <a:latin typeface="+mn-ea"/>
              </a:endParaRPr>
            </a:p>
            <a:p>
              <a:pPr algn="l"/>
              <a:r>
                <a:rPr sz="1050" b="0" i="0" dirty="0">
                  <a:solidFill>
                    <a:srgbClr val="333333"/>
                  </a:solidFill>
                  <a:effectLst/>
                  <a:latin typeface="+mn-ea"/>
                </a:rPr>
                <a:t> </a:t>
              </a:r>
              <a:endParaRPr sz="1050" b="0" i="0" dirty="0">
                <a:solidFill>
                  <a:srgbClr val="333333"/>
                </a:solidFill>
                <a:effectLst/>
                <a:latin typeface="+mn-ea"/>
              </a:endParaRPr>
            </a:p>
            <a:p>
              <a:pPr algn="l"/>
              <a:r>
                <a:rPr sz="1050" b="0" i="0" dirty="0">
                  <a:solidFill>
                    <a:srgbClr val="333333"/>
                  </a:solidFill>
                  <a:effectLst/>
                  <a:latin typeface="+mn-ea"/>
                </a:rPr>
                <a:t> </a:t>
              </a:r>
              <a:r>
                <a:rPr lang="en-US" sz="1050" b="0" i="0" dirty="0">
                  <a:solidFill>
                    <a:srgbClr val="333333"/>
                  </a:solidFill>
                  <a:effectLst/>
                  <a:latin typeface="+mn-ea"/>
                </a:rPr>
                <a:t>      </a:t>
              </a:r>
              <a:r>
                <a:rPr sz="1050" b="0" i="0" dirty="0">
                  <a:solidFill>
                    <a:srgbClr val="333333"/>
                  </a:solidFill>
                  <a:effectLst/>
                  <a:latin typeface="+mn-ea"/>
                </a:rPr>
                <a:t>建筑业产值利润率偏低且连续三年下降的原因可能为：一是因为减税降费的红利没有真正落实；二是“最低价中标”制度的推行，导致企业利润增长受限；三是企业应得的利润被转移给了建设方；四是建筑业为投资公共建筑的建设方提供了巨大的建筑劳动剩余价值，从而壮大了建设方的资本实力；</a:t>
              </a:r>
              <a:r>
                <a:rPr sz="1050" b="0" i="0" dirty="0">
                  <a:solidFill>
                    <a:srgbClr val="D24132"/>
                  </a:solidFill>
                  <a:effectLst/>
                  <a:latin typeface="+mn-ea"/>
                </a:rPr>
                <a:t>五是目前施行的工程量清单计价法虽与国际工程造价惯例接轨，遵行“确定量、市场价、竞争费”原则，但在执行中仍有一定偏差。</a:t>
              </a:r>
              <a:endParaRPr sz="1050" b="0" i="0" dirty="0">
                <a:solidFill>
                  <a:srgbClr val="FF0000"/>
                </a:solidFill>
                <a:effectLst/>
                <a:latin typeface="+mn-ea"/>
              </a:endParaRPr>
            </a:p>
            <a:p>
              <a:pPr algn="l"/>
              <a:endParaRPr sz="1050" b="0" i="0" dirty="0">
                <a:solidFill>
                  <a:srgbClr val="333333"/>
                </a:solidFill>
                <a:effectLst/>
                <a:latin typeface="+mn-ea"/>
              </a:endParaRPr>
            </a:p>
            <a:p>
              <a:pPr algn="l"/>
              <a:r>
                <a:rPr lang="en-US" sz="1050" b="0" i="0" dirty="0">
                  <a:solidFill>
                    <a:srgbClr val="333333"/>
                  </a:solidFill>
                  <a:effectLst/>
                  <a:latin typeface="+mn-ea"/>
                </a:rPr>
                <a:t>       </a:t>
              </a:r>
              <a:r>
                <a:rPr sz="1050" b="0" i="0" dirty="0">
                  <a:solidFill>
                    <a:srgbClr val="333333"/>
                  </a:solidFill>
                  <a:effectLst/>
                  <a:latin typeface="+mn-ea"/>
                </a:rPr>
                <a:t>在新发展阶段，提升盈利能力，对于建筑企业来说迫在眉睫且任重道远。</a:t>
              </a:r>
              <a:r>
                <a:rPr sz="1050" b="0" i="0" dirty="0">
                  <a:solidFill>
                    <a:srgbClr val="D24132"/>
                  </a:solidFill>
                  <a:effectLst/>
                  <a:latin typeface="+mn-ea"/>
                </a:rPr>
                <a:t>信息化建设，不断夯实内功，提升盈利能力与核心竞争力</a:t>
              </a:r>
              <a:r>
                <a:rPr sz="1050" b="0" i="0" dirty="0">
                  <a:solidFill>
                    <a:srgbClr val="333333"/>
                  </a:solidFill>
                  <a:effectLst/>
                  <a:latin typeface="+mn-ea"/>
                </a:rPr>
                <a:t>，建筑业的未来发展还是值得期待。</a:t>
              </a:r>
              <a:endParaRPr sz="1050" b="0" i="0" dirty="0">
                <a:solidFill>
                  <a:srgbClr val="333333"/>
                </a:solidFill>
                <a:effectLst/>
                <a:latin typeface="+mn-ea"/>
              </a:endParaRPr>
            </a:p>
          </p:txBody>
        </p:sp>
        <p:sp>
          <p:nvSpPr>
            <p:cNvPr id="23" name="燕尾形 22"/>
            <p:cNvSpPr/>
            <p:nvPr>
              <p:custDataLst>
                <p:tags r:id="rId9"/>
              </p:custDataLst>
            </p:nvPr>
          </p:nvSpPr>
          <p:spPr>
            <a:xfrm>
              <a:off x="7341" y="2463"/>
              <a:ext cx="280" cy="532"/>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custDataLst>
                <p:tags r:id="rId10"/>
              </p:custDataLst>
            </p:nvPr>
          </p:nvSpPr>
          <p:spPr>
            <a:xfrm>
              <a:off x="7623" y="2470"/>
              <a:ext cx="280" cy="532"/>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custDataLst>
                <p:tags r:id="rId11"/>
              </p:custDataLst>
            </p:nvPr>
          </p:nvSpPr>
          <p:spPr>
            <a:xfrm>
              <a:off x="7880" y="2470"/>
              <a:ext cx="280" cy="532"/>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custDataLst>
                <p:tags r:id="rId12"/>
              </p:custDataLst>
            </p:nvPr>
          </p:nvSpPr>
          <p:spPr>
            <a:xfrm>
              <a:off x="8315" y="2463"/>
              <a:ext cx="3882" cy="536"/>
            </a:xfrm>
            <a:prstGeom prst="rect">
              <a:avLst/>
            </a:prstGeom>
            <a:solidFill>
              <a:srgbClr val="377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工程建筑行业近年发展趋势</a:t>
              </a:r>
              <a:endParaRPr lang="zh-CN" altLang="en-US" sz="1400" b="1" dirty="0"/>
            </a:p>
          </p:txBody>
        </p:sp>
      </p:grpSp>
      <p:grpSp>
        <p:nvGrpSpPr>
          <p:cNvPr id="7" name="组合 6"/>
          <p:cNvGrpSpPr/>
          <p:nvPr/>
        </p:nvGrpSpPr>
        <p:grpSpPr>
          <a:xfrm>
            <a:off x="8314059" y="875143"/>
            <a:ext cx="3467383" cy="3510202"/>
            <a:chOff x="12853" y="2466"/>
            <a:chExt cx="5460" cy="5528"/>
          </a:xfrm>
        </p:grpSpPr>
        <p:cxnSp>
          <p:nvCxnSpPr>
            <p:cNvPr id="15" name="直接连接符 14"/>
            <p:cNvCxnSpPr/>
            <p:nvPr>
              <p:custDataLst>
                <p:tags r:id="rId13"/>
              </p:custDataLst>
            </p:nvPr>
          </p:nvCxnSpPr>
          <p:spPr>
            <a:xfrm>
              <a:off x="12948" y="3064"/>
              <a:ext cx="5365" cy="17"/>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sp>
          <p:nvSpPr>
            <p:cNvPr id="18" name="TextBox 18"/>
            <p:cNvSpPr txBox="1"/>
            <p:nvPr>
              <p:custDataLst>
                <p:tags r:id="rId14"/>
              </p:custDataLst>
            </p:nvPr>
          </p:nvSpPr>
          <p:spPr>
            <a:xfrm>
              <a:off x="12853" y="3270"/>
              <a:ext cx="5427" cy="4724"/>
            </a:xfrm>
            <a:prstGeom prst="rect">
              <a:avLst/>
            </a:prstGeom>
            <a:noFill/>
          </p:spPr>
          <p:txBody>
            <a:bodyPr wrap="square" rtlCol="0">
              <a:spAutoFit/>
            </a:bodyPr>
            <a:lstStyle/>
            <a:p>
              <a:pPr algn="l"/>
              <a:r>
                <a:rPr lang="en-US" altLang="zh-CN" sz="1050" b="0" i="0" dirty="0">
                  <a:solidFill>
                    <a:srgbClr val="FF0000"/>
                  </a:solidFill>
                  <a:effectLst/>
                  <a:latin typeface="+mn-ea"/>
                </a:rPr>
                <a:t>       </a:t>
              </a:r>
              <a:r>
                <a:rPr lang="zh-CN" altLang="en-US" sz="1050" b="0" i="0" dirty="0">
                  <a:solidFill>
                    <a:srgbClr val="D24132"/>
                  </a:solidFill>
                  <a:effectLst/>
                  <a:latin typeface="+mn-ea"/>
                </a:rPr>
                <a:t>工程建设行业信用体系建设平台</a:t>
              </a:r>
              <a:r>
                <a:rPr lang="zh-CN" altLang="en-US" sz="1050" b="0" i="0" dirty="0">
                  <a:solidFill>
                    <a:srgbClr val="333333"/>
                  </a:solidFill>
                  <a:effectLst/>
                  <a:latin typeface="+mn-ea"/>
                </a:rPr>
                <a:t>已上线运营，并出具相关规章制度对建筑工程市场进行监督，监管，主办单位为“中国施工企业管理协会”构建政策完整闭环，建立健全长效机制，从抓责任落实、抓重点治理、抓制度建设、抓监察执法、抓失信惩戒五个方面推进。</a:t>
              </a:r>
              <a:endParaRPr lang="zh-CN" altLang="en-US" sz="1050" b="0" i="0" dirty="0">
                <a:solidFill>
                  <a:srgbClr val="333333"/>
                </a:solidFill>
                <a:effectLst/>
                <a:latin typeface="+mn-ea"/>
              </a:endParaRPr>
            </a:p>
            <a:p>
              <a:pPr algn="l"/>
              <a:endParaRPr lang="zh-CN" altLang="en-US" sz="1050" b="0" i="0" dirty="0">
                <a:solidFill>
                  <a:srgbClr val="333333"/>
                </a:solidFill>
                <a:effectLst/>
                <a:latin typeface="+mn-ea"/>
              </a:endParaRPr>
            </a:p>
            <a:p>
              <a:pPr algn="l"/>
              <a:r>
                <a:rPr lang="en-US" altLang="zh-CN" sz="1050" b="0" i="0" dirty="0">
                  <a:solidFill>
                    <a:srgbClr val="333333"/>
                  </a:solidFill>
                  <a:effectLst/>
                  <a:latin typeface="+mn-ea"/>
                </a:rPr>
                <a:t>       </a:t>
              </a:r>
              <a:r>
                <a:rPr lang="zh-CN" altLang="en-US" sz="1050" b="0" i="0" dirty="0">
                  <a:solidFill>
                    <a:srgbClr val="333333"/>
                  </a:solidFill>
                  <a:effectLst/>
                  <a:latin typeface="+mn-ea"/>
                </a:rPr>
                <a:t>以失信惩戒来说，全国实施了拖欠农民工工资“黑名单”管理制度，对符合列入“黑名单”的企业和有关个人“应列尽列、及时列入”，并由相关部门依职责在市场准入、招投标、融资贷款等方面实施共计30条惩戒措施，让失信企业在全国范围内“一处违法、处处受限”。</a:t>
              </a:r>
              <a:endParaRPr lang="zh-CN" altLang="en-US" sz="1050" b="0" i="0" dirty="0">
                <a:solidFill>
                  <a:srgbClr val="333333"/>
                </a:solidFill>
                <a:effectLst/>
                <a:latin typeface="+mn-ea"/>
              </a:endParaRPr>
            </a:p>
            <a:p>
              <a:pPr algn="l"/>
              <a:endParaRPr lang="zh-CN" altLang="en-US" sz="1050" b="0" i="0" dirty="0">
                <a:solidFill>
                  <a:srgbClr val="333333"/>
                </a:solidFill>
                <a:effectLst/>
                <a:latin typeface="+mn-ea"/>
              </a:endParaRPr>
            </a:p>
            <a:p>
              <a:pPr algn="l"/>
              <a:r>
                <a:rPr lang="en-US" altLang="zh-CN" sz="1050" b="0" i="0" dirty="0">
                  <a:solidFill>
                    <a:srgbClr val="FF0000"/>
                  </a:solidFill>
                  <a:effectLst/>
                  <a:latin typeface="+mn-ea"/>
                </a:rPr>
                <a:t>      </a:t>
              </a:r>
              <a:r>
                <a:rPr lang="en-US" altLang="zh-CN" sz="1050" b="0" i="0" dirty="0">
                  <a:solidFill>
                    <a:srgbClr val="D24132"/>
                  </a:solidFill>
                  <a:effectLst/>
                  <a:latin typeface="+mn-ea"/>
                </a:rPr>
                <a:t> </a:t>
              </a:r>
              <a:r>
                <a:rPr lang="zh-CN" altLang="en-US" sz="1050" b="0" i="0" dirty="0">
                  <a:solidFill>
                    <a:srgbClr val="D24132"/>
                  </a:solidFill>
                  <a:effectLst/>
                  <a:latin typeface="+mn-ea"/>
                </a:rPr>
                <a:t>浙江2018年上线欠薪联合预警指挥平台</a:t>
              </a:r>
              <a:r>
                <a:rPr lang="zh-CN" altLang="en-US" sz="1050" b="0" i="0" dirty="0">
                  <a:solidFill>
                    <a:srgbClr val="333333"/>
                  </a:solidFill>
                  <a:effectLst/>
                  <a:latin typeface="+mn-ea"/>
                </a:rPr>
                <a:t>，利用省大数据中心各部门提供的数据资源，对企业、工程项目、重点行业开展实时欠薪监测，做出分析和预警。截至目前，平台已对接税务、电力、银行等14个部门400多项数据，</a:t>
              </a:r>
              <a:r>
                <a:rPr lang="zh-CN" altLang="en-US" sz="1050" b="0" i="0" dirty="0">
                  <a:solidFill>
                    <a:srgbClr val="D24132"/>
                  </a:solidFill>
                  <a:effectLst/>
                  <a:latin typeface="+mn-ea"/>
                </a:rPr>
                <a:t>监管200多万家企业和9000多个在建工程项目。</a:t>
              </a:r>
              <a:endParaRPr lang="zh-CN" altLang="en-US" sz="1050" b="0" i="0" dirty="0">
                <a:solidFill>
                  <a:srgbClr val="D24132"/>
                </a:solidFill>
                <a:effectLst/>
                <a:latin typeface="+mn-ea"/>
              </a:endParaRPr>
            </a:p>
          </p:txBody>
        </p:sp>
        <p:sp>
          <p:nvSpPr>
            <p:cNvPr id="26" name="燕尾形 25"/>
            <p:cNvSpPr/>
            <p:nvPr>
              <p:custDataLst>
                <p:tags r:id="rId15"/>
              </p:custDataLst>
            </p:nvPr>
          </p:nvSpPr>
          <p:spPr>
            <a:xfrm>
              <a:off x="12948" y="2470"/>
              <a:ext cx="280" cy="532"/>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custDataLst>
                <p:tags r:id="rId16"/>
              </p:custDataLst>
            </p:nvPr>
          </p:nvSpPr>
          <p:spPr>
            <a:xfrm>
              <a:off x="13188" y="2470"/>
              <a:ext cx="280" cy="532"/>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custDataLst>
                <p:tags r:id="rId17"/>
              </p:custDataLst>
            </p:nvPr>
          </p:nvSpPr>
          <p:spPr>
            <a:xfrm>
              <a:off x="13428" y="2470"/>
              <a:ext cx="280" cy="532"/>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p:cNvSpPr/>
            <p:nvPr>
              <p:custDataLst>
                <p:tags r:id="rId18"/>
              </p:custDataLst>
            </p:nvPr>
          </p:nvSpPr>
          <p:spPr>
            <a:xfrm>
              <a:off x="13785" y="2466"/>
              <a:ext cx="4528" cy="536"/>
            </a:xfrm>
            <a:prstGeom prst="rect">
              <a:avLst/>
            </a:prstGeom>
            <a:solidFill>
              <a:srgbClr val="377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信用数据在工程体系应用价值探索</a:t>
              </a:r>
              <a:endParaRPr lang="zh-CN" altLang="en-US" sz="1400" b="1" dirty="0"/>
            </a:p>
          </p:txBody>
        </p:sp>
      </p:grpSp>
      <p:grpSp>
        <p:nvGrpSpPr>
          <p:cNvPr id="33" name="组合 32"/>
          <p:cNvGrpSpPr/>
          <p:nvPr/>
        </p:nvGrpSpPr>
        <p:grpSpPr>
          <a:xfrm>
            <a:off x="0" y="224604"/>
            <a:ext cx="4077970" cy="480060"/>
            <a:chOff x="0" y="557"/>
            <a:chExt cx="6422" cy="756"/>
          </a:xfrm>
        </p:grpSpPr>
        <p:grpSp>
          <p:nvGrpSpPr>
            <p:cNvPr id="34" name="组合 33"/>
            <p:cNvGrpSpPr/>
            <p:nvPr/>
          </p:nvGrpSpPr>
          <p:grpSpPr>
            <a:xfrm>
              <a:off x="299" y="557"/>
              <a:ext cx="6123" cy="756"/>
              <a:chOff x="-442" y="540"/>
              <a:chExt cx="6123" cy="756"/>
            </a:xfrm>
          </p:grpSpPr>
          <p:grpSp>
            <p:nvGrpSpPr>
              <p:cNvPr id="36" name="组合 35"/>
              <p:cNvGrpSpPr/>
              <p:nvPr/>
            </p:nvGrpSpPr>
            <p:grpSpPr>
              <a:xfrm>
                <a:off x="-442" y="540"/>
                <a:ext cx="6123" cy="756"/>
                <a:chOff x="-426" y="540"/>
                <a:chExt cx="5906" cy="756"/>
              </a:xfrm>
            </p:grpSpPr>
            <p:sp>
              <p:nvSpPr>
                <p:cNvPr id="38" name="矩形 37"/>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1324" y="540"/>
                  <a:ext cx="4156"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204" y="603"/>
                <a:ext cx="5647" cy="630"/>
              </a:xfrm>
              <a:prstGeom prst="rect">
                <a:avLst/>
              </a:prstGeom>
              <a:noFill/>
            </p:spPr>
            <p:txBody>
              <a:bodyPr wrap="square" rtlCol="0">
                <a:spAutoFit/>
              </a:bodyPr>
              <a:lstStyle/>
              <a:p>
                <a:r>
                  <a:rPr lang="zh-CN" altLang="en-US" sz="2000" b="1" dirty="0">
                    <a:solidFill>
                      <a:schemeClr val="bg1"/>
                    </a:solidFill>
                    <a:sym typeface="+mn-ea"/>
                  </a:rPr>
                  <a:t>痛点分析</a:t>
                </a:r>
                <a:r>
                  <a:rPr lang="en-US" altLang="zh-CN" sz="2000" b="1" dirty="0">
                    <a:solidFill>
                      <a:schemeClr val="bg1"/>
                    </a:solidFill>
                    <a:sym typeface="+mn-ea"/>
                  </a:rPr>
                  <a:t>----</a:t>
                </a:r>
                <a:r>
                  <a:rPr lang="zh-CN" altLang="en-US" sz="2000" b="1" dirty="0">
                    <a:solidFill>
                      <a:schemeClr val="bg1"/>
                    </a:solidFill>
                    <a:sym typeface="+mn-ea"/>
                  </a:rPr>
                  <a:t>现状分析</a:t>
                </a:r>
                <a:endParaRPr lang="zh-CN" altLang="en-US" sz="2000" b="1" dirty="0">
                  <a:solidFill>
                    <a:schemeClr val="bg1"/>
                  </a:solidFill>
                  <a:sym typeface="+mn-ea"/>
                </a:endParaRPr>
              </a:p>
            </p:txBody>
          </p:sp>
        </p:grpSp>
        <p:sp>
          <p:nvSpPr>
            <p:cNvPr id="35" name="矩形 34"/>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Slide Number Placeholder 126"/>
          <p:cNvSpPr>
            <a:spLocks noGrp="1"/>
          </p:cNvSpPr>
          <p:nvPr/>
        </p:nvSpPr>
        <p:spPr>
          <a:xfrm>
            <a:off x="11643205" y="6340867"/>
            <a:ext cx="610241" cy="366183"/>
          </a:xfrm>
          <a:prstGeom prst="rect">
            <a:avLst/>
          </a:prstGeom>
        </p:spPr>
        <p:txBody>
          <a:bodyPr anchor="ctr"/>
          <a:lstStyle>
            <a:defPPr>
              <a:defRPr lang="zh-CN"/>
            </a:defPPr>
            <a:lvl1pPr marL="0" algn="ctr" defTabSz="914400" rtl="0" eaLnBrk="1" latinLnBrk="0" hangingPunct="1">
              <a:defRPr sz="1335"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780" smtClean="0"/>
            </a:fld>
            <a:endParaRPr lang="en-US" sz="1780" dirty="0"/>
          </a:p>
        </p:txBody>
      </p:sp>
      <p:pic>
        <p:nvPicPr>
          <p:cNvPr id="8" name="图片 7" descr="building-gd40bbf02c_1280"/>
          <p:cNvPicPr>
            <a:picLocks noChangeAspect="1"/>
          </p:cNvPicPr>
          <p:nvPr/>
        </p:nvPicPr>
        <p:blipFill>
          <a:blip r:embed="rId19"/>
          <a:stretch>
            <a:fillRect/>
          </a:stretch>
        </p:blipFill>
        <p:spPr>
          <a:xfrm>
            <a:off x="4481830" y="4497705"/>
            <a:ext cx="3425190" cy="2287270"/>
          </a:xfrm>
          <a:prstGeom prst="rect">
            <a:avLst/>
          </a:prstGeom>
        </p:spPr>
      </p:pic>
      <p:pic>
        <p:nvPicPr>
          <p:cNvPr id="9" name="图片 8" descr="magnifying-glass-gda9a2a992_1920"/>
          <p:cNvPicPr>
            <a:picLocks noChangeAspect="1"/>
          </p:cNvPicPr>
          <p:nvPr/>
        </p:nvPicPr>
        <p:blipFill>
          <a:blip r:embed="rId20"/>
          <a:stretch>
            <a:fillRect/>
          </a:stretch>
        </p:blipFill>
        <p:spPr>
          <a:xfrm>
            <a:off x="8335010" y="4390390"/>
            <a:ext cx="3326130" cy="2377440"/>
          </a:xfrm>
          <a:prstGeom prst="rect">
            <a:avLst/>
          </a:prstGeom>
        </p:spPr>
      </p:pic>
      <p:pic>
        <p:nvPicPr>
          <p:cNvPr id="10" name="图片 9" descr="monitor-g1fff8dd2d_1920"/>
          <p:cNvPicPr>
            <a:picLocks noChangeAspect="1"/>
          </p:cNvPicPr>
          <p:nvPr/>
        </p:nvPicPr>
        <p:blipFill>
          <a:blip r:embed="rId21"/>
          <a:stretch>
            <a:fillRect/>
          </a:stretch>
        </p:blipFill>
        <p:spPr>
          <a:xfrm>
            <a:off x="523240" y="4497705"/>
            <a:ext cx="3451860" cy="2270125"/>
          </a:xfrm>
          <a:prstGeom prst="rect">
            <a:avLst/>
          </a:prstGeom>
        </p:spPr>
      </p:pic>
      <p:cxnSp>
        <p:nvCxnSpPr>
          <p:cNvPr id="11" name="直接连接符 10"/>
          <p:cNvCxnSpPr/>
          <p:nvPr>
            <p:custDataLst>
              <p:tags r:id="rId22"/>
            </p:custDataLst>
          </p:nvPr>
        </p:nvCxnSpPr>
        <p:spPr>
          <a:xfrm>
            <a:off x="4203065" y="879475"/>
            <a:ext cx="18415" cy="5860415"/>
          </a:xfrm>
          <a:prstGeom prst="line">
            <a:avLst/>
          </a:prstGeom>
          <a:ln w="19050">
            <a:solidFill>
              <a:srgbClr val="38829D"/>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23"/>
            </p:custDataLst>
          </p:nvPr>
        </p:nvCxnSpPr>
        <p:spPr>
          <a:xfrm>
            <a:off x="8111490" y="907415"/>
            <a:ext cx="18415" cy="5860415"/>
          </a:xfrm>
          <a:prstGeom prst="line">
            <a:avLst/>
          </a:prstGeom>
          <a:ln w="19050">
            <a:solidFill>
              <a:srgbClr val="38829D"/>
            </a:solidFill>
          </a:ln>
        </p:spPr>
        <p:style>
          <a:lnRef idx="1">
            <a:schemeClr val="accent1"/>
          </a:lnRef>
          <a:fillRef idx="0">
            <a:schemeClr val="accent1"/>
          </a:fillRef>
          <a:effectRef idx="0">
            <a:schemeClr val="accent1"/>
          </a:effectRef>
          <a:fontRef idx="minor">
            <a:schemeClr val="tx1"/>
          </a:fontRef>
        </p:style>
      </p:cxnSp>
    </p:spTree>
    <p:custDataLst>
      <p:tags r:id="rId24"/>
    </p:custData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kyscrapers-gaa0c910ad_1920"/>
          <p:cNvPicPr>
            <a:picLocks noChangeAspect="1"/>
          </p:cNvPicPr>
          <p:nvPr/>
        </p:nvPicPr>
        <p:blipFill>
          <a:blip r:embed="rId1">
            <a:duotone>
              <a:prstClr val="black"/>
              <a:schemeClr val="accent2">
                <a:tint val="45000"/>
                <a:satMod val="400000"/>
              </a:schemeClr>
            </a:duotone>
          </a:blip>
          <a:stretch>
            <a:fillRect/>
          </a:stretch>
        </p:blipFill>
        <p:spPr>
          <a:xfrm>
            <a:off x="-29210" y="0"/>
            <a:ext cx="5666105" cy="6858635"/>
          </a:xfrm>
          <a:prstGeom prst="rect">
            <a:avLst/>
          </a:prstGeom>
        </p:spPr>
      </p:pic>
      <p:sp>
        <p:nvSpPr>
          <p:cNvPr id="5" name="矩形 4"/>
          <p:cNvSpPr/>
          <p:nvPr>
            <p:custDataLst>
              <p:tags r:id="rId2"/>
            </p:custDataLst>
          </p:nvPr>
        </p:nvSpPr>
        <p:spPr>
          <a:xfrm>
            <a:off x="-33655" y="-14605"/>
            <a:ext cx="5670550" cy="6861175"/>
          </a:xfrm>
          <a:prstGeom prst="rect">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 name="矩形 6"/>
          <p:cNvSpPr/>
          <p:nvPr>
            <p:custDataLst>
              <p:tags r:id="rId3"/>
            </p:custDataLst>
          </p:nvPr>
        </p:nvSpPr>
        <p:spPr>
          <a:xfrm>
            <a:off x="914400" y="1828800"/>
            <a:ext cx="723900" cy="723900"/>
          </a:xfrm>
          <a:prstGeom prst="rect">
            <a:avLst/>
          </a:prstGeom>
          <a:noFill/>
          <a:ln w="19050">
            <a:solidFill>
              <a:srgbClr val="F09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9C2A"/>
              </a:solidFill>
              <a:latin typeface="+mn-ea"/>
            </a:endParaRPr>
          </a:p>
        </p:txBody>
      </p:sp>
      <p:sp>
        <p:nvSpPr>
          <p:cNvPr id="8" name="Freeform 148"/>
          <p:cNvSpPr>
            <a:spLocks noEditPoints="1"/>
          </p:cNvSpPr>
          <p:nvPr>
            <p:custDataLst>
              <p:tags r:id="rId4"/>
            </p:custDataLst>
          </p:nvPr>
        </p:nvSpPr>
        <p:spPr bwMode="auto">
          <a:xfrm>
            <a:off x="1033462" y="1935162"/>
            <a:ext cx="485775" cy="511175"/>
          </a:xfrm>
          <a:custGeom>
            <a:avLst/>
            <a:gdLst/>
            <a:ahLst/>
            <a:cxnLst>
              <a:cxn ang="0">
                <a:pos x="238" y="8"/>
              </a:cxn>
              <a:cxn ang="0">
                <a:pos x="234" y="2"/>
              </a:cxn>
              <a:cxn ang="0">
                <a:pos x="78" y="0"/>
              </a:cxn>
              <a:cxn ang="0">
                <a:pos x="72" y="2"/>
              </a:cxn>
              <a:cxn ang="0">
                <a:pos x="68" y="48"/>
              </a:cxn>
              <a:cxn ang="0">
                <a:pos x="16" y="50"/>
              </a:cxn>
              <a:cxn ang="0">
                <a:pos x="0" y="74"/>
              </a:cxn>
              <a:cxn ang="0">
                <a:pos x="2" y="88"/>
              </a:cxn>
              <a:cxn ang="0">
                <a:pos x="44" y="162"/>
              </a:cxn>
              <a:cxn ang="0">
                <a:pos x="44" y="162"/>
              </a:cxn>
              <a:cxn ang="0">
                <a:pos x="62" y="178"/>
              </a:cxn>
              <a:cxn ang="0">
                <a:pos x="72" y="194"/>
              </a:cxn>
              <a:cxn ang="0">
                <a:pos x="96" y="228"/>
              </a:cxn>
              <a:cxn ang="0">
                <a:pos x="132" y="248"/>
              </a:cxn>
              <a:cxn ang="0">
                <a:pos x="126" y="272"/>
              </a:cxn>
              <a:cxn ang="0">
                <a:pos x="106" y="280"/>
              </a:cxn>
              <a:cxn ang="0">
                <a:pos x="98" y="308"/>
              </a:cxn>
              <a:cxn ang="0">
                <a:pos x="72" y="310"/>
              </a:cxn>
              <a:cxn ang="0">
                <a:pos x="72" y="320"/>
              </a:cxn>
              <a:cxn ang="0">
                <a:pos x="114" y="322"/>
              </a:cxn>
              <a:cxn ang="0">
                <a:pos x="228" y="322"/>
              </a:cxn>
              <a:cxn ang="0">
                <a:pos x="236" y="314"/>
              </a:cxn>
              <a:cxn ang="0">
                <a:pos x="228" y="308"/>
              </a:cxn>
              <a:cxn ang="0">
                <a:pos x="208" y="300"/>
              </a:cxn>
              <a:cxn ang="0">
                <a:pos x="190" y="274"/>
              </a:cxn>
              <a:cxn ang="0">
                <a:pos x="160" y="250"/>
              </a:cxn>
              <a:cxn ang="0">
                <a:pos x="188" y="244"/>
              </a:cxn>
              <a:cxn ang="0">
                <a:pos x="220" y="218"/>
              </a:cxn>
              <a:cxn ang="0">
                <a:pos x="236" y="180"/>
              </a:cxn>
              <a:cxn ang="0">
                <a:pos x="252" y="174"/>
              </a:cxn>
              <a:cxn ang="0">
                <a:pos x="262" y="162"/>
              </a:cxn>
              <a:cxn ang="0">
                <a:pos x="302" y="88"/>
              </a:cxn>
              <a:cxn ang="0">
                <a:pos x="306" y="82"/>
              </a:cxn>
              <a:cxn ang="0">
                <a:pos x="304" y="64"/>
              </a:cxn>
              <a:cxn ang="0">
                <a:pos x="280" y="48"/>
              </a:cxn>
              <a:cxn ang="0">
                <a:pos x="68" y="164"/>
              </a:cxn>
              <a:cxn ang="0">
                <a:pos x="56" y="154"/>
              </a:cxn>
              <a:cxn ang="0">
                <a:pos x="16" y="82"/>
              </a:cxn>
              <a:cxn ang="0">
                <a:pos x="14" y="74"/>
              </a:cxn>
              <a:cxn ang="0">
                <a:pos x="18" y="66"/>
              </a:cxn>
              <a:cxn ang="0">
                <a:pos x="68" y="64"/>
              </a:cxn>
              <a:cxn ang="0">
                <a:pos x="180" y="286"/>
              </a:cxn>
              <a:cxn ang="0">
                <a:pos x="192" y="296"/>
              </a:cxn>
              <a:cxn ang="0">
                <a:pos x="112" y="308"/>
              </a:cxn>
              <a:cxn ang="0">
                <a:pos x="114" y="296"/>
              </a:cxn>
              <a:cxn ang="0">
                <a:pos x="126" y="286"/>
              </a:cxn>
              <a:cxn ang="0">
                <a:pos x="222" y="56"/>
              </a:cxn>
              <a:cxn ang="0">
                <a:pos x="222" y="172"/>
              </a:cxn>
              <a:cxn ang="0">
                <a:pos x="222" y="174"/>
              </a:cxn>
              <a:cxn ang="0">
                <a:pos x="208" y="208"/>
              </a:cxn>
              <a:cxn ang="0">
                <a:pos x="178" y="232"/>
              </a:cxn>
              <a:cxn ang="0">
                <a:pos x="152" y="236"/>
              </a:cxn>
              <a:cxn ang="0">
                <a:pos x="116" y="226"/>
              </a:cxn>
              <a:cxn ang="0">
                <a:pos x="90" y="198"/>
              </a:cxn>
              <a:cxn ang="0">
                <a:pos x="84" y="172"/>
              </a:cxn>
              <a:cxn ang="0">
                <a:pos x="82" y="56"/>
              </a:cxn>
              <a:cxn ang="0">
                <a:pos x="222" y="56"/>
              </a:cxn>
              <a:cxn ang="0">
                <a:pos x="290" y="82"/>
              </a:cxn>
              <a:cxn ang="0">
                <a:pos x="250" y="154"/>
              </a:cxn>
              <a:cxn ang="0">
                <a:pos x="238" y="164"/>
              </a:cxn>
              <a:cxn ang="0">
                <a:pos x="280" y="64"/>
              </a:cxn>
              <a:cxn ang="0">
                <a:pos x="290" y="70"/>
              </a:cxn>
              <a:cxn ang="0">
                <a:pos x="290" y="80"/>
              </a:cxn>
            </a:cxnLst>
            <a:rect l="0" t="0" r="r" b="b"/>
            <a:pathLst>
              <a:path w="306" h="322">
                <a:moveTo>
                  <a:pt x="280" y="48"/>
                </a:moveTo>
                <a:lnTo>
                  <a:pt x="238" y="48"/>
                </a:lnTo>
                <a:lnTo>
                  <a:pt x="238" y="8"/>
                </a:lnTo>
                <a:lnTo>
                  <a:pt x="238" y="8"/>
                </a:lnTo>
                <a:lnTo>
                  <a:pt x="236" y="4"/>
                </a:lnTo>
                <a:lnTo>
                  <a:pt x="234" y="2"/>
                </a:lnTo>
                <a:lnTo>
                  <a:pt x="232" y="0"/>
                </a:lnTo>
                <a:lnTo>
                  <a:pt x="228" y="0"/>
                </a:lnTo>
                <a:lnTo>
                  <a:pt x="78" y="0"/>
                </a:lnTo>
                <a:lnTo>
                  <a:pt x="78" y="0"/>
                </a:lnTo>
                <a:lnTo>
                  <a:pt x="74" y="0"/>
                </a:lnTo>
                <a:lnTo>
                  <a:pt x="72" y="2"/>
                </a:lnTo>
                <a:lnTo>
                  <a:pt x="70" y="4"/>
                </a:lnTo>
                <a:lnTo>
                  <a:pt x="68" y="8"/>
                </a:lnTo>
                <a:lnTo>
                  <a:pt x="68" y="48"/>
                </a:lnTo>
                <a:lnTo>
                  <a:pt x="26" y="48"/>
                </a:lnTo>
                <a:lnTo>
                  <a:pt x="26" y="48"/>
                </a:lnTo>
                <a:lnTo>
                  <a:pt x="16" y="50"/>
                </a:lnTo>
                <a:lnTo>
                  <a:pt x="8" y="56"/>
                </a:lnTo>
                <a:lnTo>
                  <a:pt x="2" y="64"/>
                </a:lnTo>
                <a:lnTo>
                  <a:pt x="0" y="74"/>
                </a:lnTo>
                <a:lnTo>
                  <a:pt x="0" y="74"/>
                </a:lnTo>
                <a:lnTo>
                  <a:pt x="0" y="82"/>
                </a:lnTo>
                <a:lnTo>
                  <a:pt x="2" y="88"/>
                </a:lnTo>
                <a:lnTo>
                  <a:pt x="2" y="88"/>
                </a:lnTo>
                <a:lnTo>
                  <a:pt x="4" y="88"/>
                </a:lnTo>
                <a:lnTo>
                  <a:pt x="44" y="162"/>
                </a:lnTo>
                <a:lnTo>
                  <a:pt x="44" y="162"/>
                </a:lnTo>
                <a:lnTo>
                  <a:pt x="44" y="162"/>
                </a:lnTo>
                <a:lnTo>
                  <a:pt x="44" y="162"/>
                </a:lnTo>
                <a:lnTo>
                  <a:pt x="48" y="168"/>
                </a:lnTo>
                <a:lnTo>
                  <a:pt x="54" y="174"/>
                </a:lnTo>
                <a:lnTo>
                  <a:pt x="62" y="178"/>
                </a:lnTo>
                <a:lnTo>
                  <a:pt x="70" y="180"/>
                </a:lnTo>
                <a:lnTo>
                  <a:pt x="70" y="180"/>
                </a:lnTo>
                <a:lnTo>
                  <a:pt x="72" y="194"/>
                </a:lnTo>
                <a:lnTo>
                  <a:pt x="78" y="208"/>
                </a:lnTo>
                <a:lnTo>
                  <a:pt x="86" y="218"/>
                </a:lnTo>
                <a:lnTo>
                  <a:pt x="96" y="228"/>
                </a:lnTo>
                <a:lnTo>
                  <a:pt x="106" y="236"/>
                </a:lnTo>
                <a:lnTo>
                  <a:pt x="118" y="244"/>
                </a:lnTo>
                <a:lnTo>
                  <a:pt x="132" y="248"/>
                </a:lnTo>
                <a:lnTo>
                  <a:pt x="146" y="250"/>
                </a:lnTo>
                <a:lnTo>
                  <a:pt x="146" y="272"/>
                </a:lnTo>
                <a:lnTo>
                  <a:pt x="126" y="272"/>
                </a:lnTo>
                <a:lnTo>
                  <a:pt x="126" y="272"/>
                </a:lnTo>
                <a:lnTo>
                  <a:pt x="114" y="274"/>
                </a:lnTo>
                <a:lnTo>
                  <a:pt x="106" y="280"/>
                </a:lnTo>
                <a:lnTo>
                  <a:pt x="100" y="290"/>
                </a:lnTo>
                <a:lnTo>
                  <a:pt x="98" y="300"/>
                </a:lnTo>
                <a:lnTo>
                  <a:pt x="98" y="308"/>
                </a:lnTo>
                <a:lnTo>
                  <a:pt x="78" y="308"/>
                </a:lnTo>
                <a:lnTo>
                  <a:pt x="78" y="308"/>
                </a:lnTo>
                <a:lnTo>
                  <a:pt x="72" y="310"/>
                </a:lnTo>
                <a:lnTo>
                  <a:pt x="70" y="314"/>
                </a:lnTo>
                <a:lnTo>
                  <a:pt x="70" y="314"/>
                </a:lnTo>
                <a:lnTo>
                  <a:pt x="72" y="320"/>
                </a:lnTo>
                <a:lnTo>
                  <a:pt x="78" y="322"/>
                </a:lnTo>
                <a:lnTo>
                  <a:pt x="98" y="322"/>
                </a:lnTo>
                <a:lnTo>
                  <a:pt x="114" y="322"/>
                </a:lnTo>
                <a:lnTo>
                  <a:pt x="192" y="322"/>
                </a:lnTo>
                <a:lnTo>
                  <a:pt x="208" y="322"/>
                </a:lnTo>
                <a:lnTo>
                  <a:pt x="228" y="322"/>
                </a:lnTo>
                <a:lnTo>
                  <a:pt x="228" y="322"/>
                </a:lnTo>
                <a:lnTo>
                  <a:pt x="234" y="320"/>
                </a:lnTo>
                <a:lnTo>
                  <a:pt x="236" y="314"/>
                </a:lnTo>
                <a:lnTo>
                  <a:pt x="236" y="314"/>
                </a:lnTo>
                <a:lnTo>
                  <a:pt x="234" y="310"/>
                </a:lnTo>
                <a:lnTo>
                  <a:pt x="228" y="308"/>
                </a:lnTo>
                <a:lnTo>
                  <a:pt x="208" y="308"/>
                </a:lnTo>
                <a:lnTo>
                  <a:pt x="208" y="300"/>
                </a:lnTo>
                <a:lnTo>
                  <a:pt x="208" y="300"/>
                </a:lnTo>
                <a:lnTo>
                  <a:pt x="206" y="290"/>
                </a:lnTo>
                <a:lnTo>
                  <a:pt x="200" y="280"/>
                </a:lnTo>
                <a:lnTo>
                  <a:pt x="190" y="274"/>
                </a:lnTo>
                <a:lnTo>
                  <a:pt x="180" y="272"/>
                </a:lnTo>
                <a:lnTo>
                  <a:pt x="160" y="272"/>
                </a:lnTo>
                <a:lnTo>
                  <a:pt x="160" y="250"/>
                </a:lnTo>
                <a:lnTo>
                  <a:pt x="160" y="250"/>
                </a:lnTo>
                <a:lnTo>
                  <a:pt x="174" y="248"/>
                </a:lnTo>
                <a:lnTo>
                  <a:pt x="188" y="244"/>
                </a:lnTo>
                <a:lnTo>
                  <a:pt x="200" y="236"/>
                </a:lnTo>
                <a:lnTo>
                  <a:pt x="210" y="228"/>
                </a:lnTo>
                <a:lnTo>
                  <a:pt x="220" y="218"/>
                </a:lnTo>
                <a:lnTo>
                  <a:pt x="228" y="208"/>
                </a:lnTo>
                <a:lnTo>
                  <a:pt x="232" y="194"/>
                </a:lnTo>
                <a:lnTo>
                  <a:pt x="236" y="180"/>
                </a:lnTo>
                <a:lnTo>
                  <a:pt x="236" y="180"/>
                </a:lnTo>
                <a:lnTo>
                  <a:pt x="244" y="178"/>
                </a:lnTo>
                <a:lnTo>
                  <a:pt x="252" y="174"/>
                </a:lnTo>
                <a:lnTo>
                  <a:pt x="258" y="168"/>
                </a:lnTo>
                <a:lnTo>
                  <a:pt x="262" y="162"/>
                </a:lnTo>
                <a:lnTo>
                  <a:pt x="262" y="162"/>
                </a:lnTo>
                <a:lnTo>
                  <a:pt x="262" y="162"/>
                </a:lnTo>
                <a:lnTo>
                  <a:pt x="302" y="88"/>
                </a:lnTo>
                <a:lnTo>
                  <a:pt x="302" y="88"/>
                </a:lnTo>
                <a:lnTo>
                  <a:pt x="302" y="88"/>
                </a:lnTo>
                <a:lnTo>
                  <a:pt x="302" y="88"/>
                </a:lnTo>
                <a:lnTo>
                  <a:pt x="306" y="82"/>
                </a:lnTo>
                <a:lnTo>
                  <a:pt x="306" y="74"/>
                </a:lnTo>
                <a:lnTo>
                  <a:pt x="306" y="74"/>
                </a:lnTo>
                <a:lnTo>
                  <a:pt x="304" y="64"/>
                </a:lnTo>
                <a:lnTo>
                  <a:pt x="298" y="56"/>
                </a:lnTo>
                <a:lnTo>
                  <a:pt x="290" y="50"/>
                </a:lnTo>
                <a:lnTo>
                  <a:pt x="280" y="48"/>
                </a:lnTo>
                <a:lnTo>
                  <a:pt x="280" y="48"/>
                </a:lnTo>
                <a:close/>
                <a:moveTo>
                  <a:pt x="68" y="164"/>
                </a:moveTo>
                <a:lnTo>
                  <a:pt x="68" y="164"/>
                </a:lnTo>
                <a:lnTo>
                  <a:pt x="62" y="160"/>
                </a:lnTo>
                <a:lnTo>
                  <a:pt x="56" y="154"/>
                </a:lnTo>
                <a:lnTo>
                  <a:pt x="56" y="154"/>
                </a:lnTo>
                <a:lnTo>
                  <a:pt x="56" y="154"/>
                </a:lnTo>
                <a:lnTo>
                  <a:pt x="16" y="82"/>
                </a:lnTo>
                <a:lnTo>
                  <a:pt x="16" y="82"/>
                </a:lnTo>
                <a:lnTo>
                  <a:pt x="16" y="80"/>
                </a:lnTo>
                <a:lnTo>
                  <a:pt x="16" y="80"/>
                </a:lnTo>
                <a:lnTo>
                  <a:pt x="14" y="74"/>
                </a:lnTo>
                <a:lnTo>
                  <a:pt x="14" y="74"/>
                </a:lnTo>
                <a:lnTo>
                  <a:pt x="16" y="70"/>
                </a:lnTo>
                <a:lnTo>
                  <a:pt x="18" y="66"/>
                </a:lnTo>
                <a:lnTo>
                  <a:pt x="22" y="64"/>
                </a:lnTo>
                <a:lnTo>
                  <a:pt x="26" y="64"/>
                </a:lnTo>
                <a:lnTo>
                  <a:pt x="68" y="64"/>
                </a:lnTo>
                <a:lnTo>
                  <a:pt x="68" y="164"/>
                </a:lnTo>
                <a:close/>
                <a:moveTo>
                  <a:pt x="180" y="286"/>
                </a:moveTo>
                <a:lnTo>
                  <a:pt x="180" y="286"/>
                </a:lnTo>
                <a:lnTo>
                  <a:pt x="186" y="288"/>
                </a:lnTo>
                <a:lnTo>
                  <a:pt x="190" y="290"/>
                </a:lnTo>
                <a:lnTo>
                  <a:pt x="192" y="296"/>
                </a:lnTo>
                <a:lnTo>
                  <a:pt x="194" y="300"/>
                </a:lnTo>
                <a:lnTo>
                  <a:pt x="194" y="308"/>
                </a:lnTo>
                <a:lnTo>
                  <a:pt x="112" y="308"/>
                </a:lnTo>
                <a:lnTo>
                  <a:pt x="112" y="300"/>
                </a:lnTo>
                <a:lnTo>
                  <a:pt x="112" y="300"/>
                </a:lnTo>
                <a:lnTo>
                  <a:pt x="114" y="296"/>
                </a:lnTo>
                <a:lnTo>
                  <a:pt x="116" y="290"/>
                </a:lnTo>
                <a:lnTo>
                  <a:pt x="120" y="288"/>
                </a:lnTo>
                <a:lnTo>
                  <a:pt x="126" y="286"/>
                </a:lnTo>
                <a:lnTo>
                  <a:pt x="152" y="286"/>
                </a:lnTo>
                <a:lnTo>
                  <a:pt x="180" y="286"/>
                </a:lnTo>
                <a:close/>
                <a:moveTo>
                  <a:pt x="222" y="56"/>
                </a:moveTo>
                <a:lnTo>
                  <a:pt x="222" y="170"/>
                </a:lnTo>
                <a:lnTo>
                  <a:pt x="222" y="170"/>
                </a:lnTo>
                <a:lnTo>
                  <a:pt x="222" y="172"/>
                </a:lnTo>
                <a:lnTo>
                  <a:pt x="222" y="172"/>
                </a:lnTo>
                <a:lnTo>
                  <a:pt x="222" y="174"/>
                </a:lnTo>
                <a:lnTo>
                  <a:pt x="222" y="174"/>
                </a:lnTo>
                <a:lnTo>
                  <a:pt x="220" y="186"/>
                </a:lnTo>
                <a:lnTo>
                  <a:pt x="216" y="198"/>
                </a:lnTo>
                <a:lnTo>
                  <a:pt x="208" y="208"/>
                </a:lnTo>
                <a:lnTo>
                  <a:pt x="200" y="218"/>
                </a:lnTo>
                <a:lnTo>
                  <a:pt x="190" y="226"/>
                </a:lnTo>
                <a:lnTo>
                  <a:pt x="178" y="232"/>
                </a:lnTo>
                <a:lnTo>
                  <a:pt x="166" y="234"/>
                </a:lnTo>
                <a:lnTo>
                  <a:pt x="152" y="236"/>
                </a:lnTo>
                <a:lnTo>
                  <a:pt x="152" y="236"/>
                </a:lnTo>
                <a:lnTo>
                  <a:pt x="140" y="234"/>
                </a:lnTo>
                <a:lnTo>
                  <a:pt x="128" y="232"/>
                </a:lnTo>
                <a:lnTo>
                  <a:pt x="116" y="226"/>
                </a:lnTo>
                <a:lnTo>
                  <a:pt x="106" y="218"/>
                </a:lnTo>
                <a:lnTo>
                  <a:pt x="98" y="208"/>
                </a:lnTo>
                <a:lnTo>
                  <a:pt x="90" y="198"/>
                </a:lnTo>
                <a:lnTo>
                  <a:pt x="86" y="186"/>
                </a:lnTo>
                <a:lnTo>
                  <a:pt x="84" y="174"/>
                </a:lnTo>
                <a:lnTo>
                  <a:pt x="84" y="172"/>
                </a:lnTo>
                <a:lnTo>
                  <a:pt x="84" y="172"/>
                </a:lnTo>
                <a:lnTo>
                  <a:pt x="82" y="170"/>
                </a:lnTo>
                <a:lnTo>
                  <a:pt x="82" y="56"/>
                </a:lnTo>
                <a:lnTo>
                  <a:pt x="82" y="14"/>
                </a:lnTo>
                <a:lnTo>
                  <a:pt x="222" y="14"/>
                </a:lnTo>
                <a:lnTo>
                  <a:pt x="222" y="56"/>
                </a:lnTo>
                <a:close/>
                <a:moveTo>
                  <a:pt x="290" y="80"/>
                </a:moveTo>
                <a:lnTo>
                  <a:pt x="290" y="80"/>
                </a:lnTo>
                <a:lnTo>
                  <a:pt x="290" y="82"/>
                </a:lnTo>
                <a:lnTo>
                  <a:pt x="250" y="154"/>
                </a:lnTo>
                <a:lnTo>
                  <a:pt x="250" y="154"/>
                </a:lnTo>
                <a:lnTo>
                  <a:pt x="250" y="154"/>
                </a:lnTo>
                <a:lnTo>
                  <a:pt x="250" y="154"/>
                </a:lnTo>
                <a:lnTo>
                  <a:pt x="244" y="160"/>
                </a:lnTo>
                <a:lnTo>
                  <a:pt x="238" y="164"/>
                </a:lnTo>
                <a:lnTo>
                  <a:pt x="238" y="64"/>
                </a:lnTo>
                <a:lnTo>
                  <a:pt x="280" y="64"/>
                </a:lnTo>
                <a:lnTo>
                  <a:pt x="280" y="64"/>
                </a:lnTo>
                <a:lnTo>
                  <a:pt x="284" y="64"/>
                </a:lnTo>
                <a:lnTo>
                  <a:pt x="288" y="66"/>
                </a:lnTo>
                <a:lnTo>
                  <a:pt x="290" y="70"/>
                </a:lnTo>
                <a:lnTo>
                  <a:pt x="292" y="74"/>
                </a:lnTo>
                <a:lnTo>
                  <a:pt x="292" y="74"/>
                </a:lnTo>
                <a:lnTo>
                  <a:pt x="290" y="80"/>
                </a:lnTo>
                <a:lnTo>
                  <a:pt x="290" y="80"/>
                </a:lnTo>
                <a:close/>
              </a:path>
            </a:pathLst>
          </a:custGeom>
          <a:solidFill>
            <a:schemeClr val="bg1"/>
          </a:solidFill>
          <a:ln w="3175">
            <a:solidFill>
              <a:schemeClr val="bg1"/>
            </a:solidFill>
            <a:round/>
          </a:ln>
        </p:spPr>
        <p:txBody>
          <a:bodyPr vert="horz" wrap="square" lIns="91440" tIns="45720" rIns="91440" bIns="45720" numCol="1" anchor="t" anchorCtr="0" compatLnSpc="1"/>
          <a:lstStyle/>
          <a:p>
            <a:endParaRPr lang="zh-CN" altLang="en-US">
              <a:latin typeface="+mn-ea"/>
            </a:endParaRPr>
          </a:p>
        </p:txBody>
      </p:sp>
      <p:sp>
        <p:nvSpPr>
          <p:cNvPr id="10" name="矩形 9"/>
          <p:cNvSpPr/>
          <p:nvPr>
            <p:custDataLst>
              <p:tags r:id="rId5"/>
            </p:custDataLst>
          </p:nvPr>
        </p:nvSpPr>
        <p:spPr>
          <a:xfrm>
            <a:off x="914400" y="3067050"/>
            <a:ext cx="723900" cy="723900"/>
          </a:xfrm>
          <a:prstGeom prst="rect">
            <a:avLst/>
          </a:prstGeom>
          <a:noFill/>
          <a:ln w="19050">
            <a:solidFill>
              <a:srgbClr val="F09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11" name="组 25"/>
          <p:cNvGrpSpPr/>
          <p:nvPr/>
        </p:nvGrpSpPr>
        <p:grpSpPr>
          <a:xfrm>
            <a:off x="1048170" y="3209221"/>
            <a:ext cx="439557" cy="439557"/>
            <a:chOff x="3948113" y="2317750"/>
            <a:chExt cx="368300" cy="368300"/>
          </a:xfrm>
          <a:solidFill>
            <a:schemeClr val="bg1"/>
          </a:solidFill>
        </p:grpSpPr>
        <p:sp>
          <p:nvSpPr>
            <p:cNvPr id="12" name="Freeform 146"/>
            <p:cNvSpPr>
              <a:spLocks noEditPoints="1"/>
            </p:cNvSpPr>
            <p:nvPr>
              <p:custDataLst>
                <p:tags r:id="rId6"/>
              </p:custDataLst>
            </p:nvPr>
          </p:nvSpPr>
          <p:spPr bwMode="auto">
            <a:xfrm>
              <a:off x="3948113" y="2317750"/>
              <a:ext cx="368300" cy="368300"/>
            </a:xfrm>
            <a:custGeom>
              <a:avLst/>
              <a:gdLst/>
              <a:ahLst/>
              <a:cxnLst>
                <a:cxn ang="0">
                  <a:pos x="206" y="232"/>
                </a:cxn>
                <a:cxn ang="0">
                  <a:pos x="26" y="232"/>
                </a:cxn>
                <a:cxn ang="0">
                  <a:pos x="26" y="232"/>
                </a:cxn>
                <a:cxn ang="0">
                  <a:pos x="16" y="230"/>
                </a:cxn>
                <a:cxn ang="0">
                  <a:pos x="8" y="224"/>
                </a:cxn>
                <a:cxn ang="0">
                  <a:pos x="2" y="216"/>
                </a:cxn>
                <a:cxn ang="0">
                  <a:pos x="0" y="204"/>
                </a:cxn>
                <a:cxn ang="0">
                  <a:pos x="0" y="26"/>
                </a:cxn>
                <a:cxn ang="0">
                  <a:pos x="0" y="26"/>
                </a:cxn>
                <a:cxn ang="0">
                  <a:pos x="2" y="16"/>
                </a:cxn>
                <a:cxn ang="0">
                  <a:pos x="8" y="8"/>
                </a:cxn>
                <a:cxn ang="0">
                  <a:pos x="16" y="2"/>
                </a:cxn>
                <a:cxn ang="0">
                  <a:pos x="26" y="0"/>
                </a:cxn>
                <a:cxn ang="0">
                  <a:pos x="206" y="0"/>
                </a:cxn>
                <a:cxn ang="0">
                  <a:pos x="206" y="0"/>
                </a:cxn>
                <a:cxn ang="0">
                  <a:pos x="216" y="2"/>
                </a:cxn>
                <a:cxn ang="0">
                  <a:pos x="224" y="8"/>
                </a:cxn>
                <a:cxn ang="0">
                  <a:pos x="230" y="16"/>
                </a:cxn>
                <a:cxn ang="0">
                  <a:pos x="232" y="26"/>
                </a:cxn>
                <a:cxn ang="0">
                  <a:pos x="232" y="204"/>
                </a:cxn>
                <a:cxn ang="0">
                  <a:pos x="232" y="204"/>
                </a:cxn>
                <a:cxn ang="0">
                  <a:pos x="230" y="216"/>
                </a:cxn>
                <a:cxn ang="0">
                  <a:pos x="224" y="224"/>
                </a:cxn>
                <a:cxn ang="0">
                  <a:pos x="216" y="230"/>
                </a:cxn>
                <a:cxn ang="0">
                  <a:pos x="206" y="232"/>
                </a:cxn>
                <a:cxn ang="0">
                  <a:pos x="206" y="232"/>
                </a:cxn>
                <a:cxn ang="0">
                  <a:pos x="26" y="14"/>
                </a:cxn>
                <a:cxn ang="0">
                  <a:pos x="26" y="14"/>
                </a:cxn>
                <a:cxn ang="0">
                  <a:pos x="22" y="16"/>
                </a:cxn>
                <a:cxn ang="0">
                  <a:pos x="18" y="18"/>
                </a:cxn>
                <a:cxn ang="0">
                  <a:pos x="16" y="22"/>
                </a:cxn>
                <a:cxn ang="0">
                  <a:pos x="14" y="26"/>
                </a:cxn>
                <a:cxn ang="0">
                  <a:pos x="14" y="204"/>
                </a:cxn>
                <a:cxn ang="0">
                  <a:pos x="14" y="204"/>
                </a:cxn>
                <a:cxn ang="0">
                  <a:pos x="16" y="210"/>
                </a:cxn>
                <a:cxn ang="0">
                  <a:pos x="18" y="214"/>
                </a:cxn>
                <a:cxn ang="0">
                  <a:pos x="22" y="216"/>
                </a:cxn>
                <a:cxn ang="0">
                  <a:pos x="26" y="216"/>
                </a:cxn>
                <a:cxn ang="0">
                  <a:pos x="206" y="216"/>
                </a:cxn>
                <a:cxn ang="0">
                  <a:pos x="206" y="216"/>
                </a:cxn>
                <a:cxn ang="0">
                  <a:pos x="210" y="216"/>
                </a:cxn>
                <a:cxn ang="0">
                  <a:pos x="214" y="214"/>
                </a:cxn>
                <a:cxn ang="0">
                  <a:pos x="216" y="210"/>
                </a:cxn>
                <a:cxn ang="0">
                  <a:pos x="216" y="204"/>
                </a:cxn>
                <a:cxn ang="0">
                  <a:pos x="216" y="26"/>
                </a:cxn>
                <a:cxn ang="0">
                  <a:pos x="216" y="26"/>
                </a:cxn>
                <a:cxn ang="0">
                  <a:pos x="216" y="22"/>
                </a:cxn>
                <a:cxn ang="0">
                  <a:pos x="214" y="18"/>
                </a:cxn>
                <a:cxn ang="0">
                  <a:pos x="210" y="16"/>
                </a:cxn>
                <a:cxn ang="0">
                  <a:pos x="206" y="14"/>
                </a:cxn>
                <a:cxn ang="0">
                  <a:pos x="26" y="14"/>
                </a:cxn>
              </a:cxnLst>
              <a:rect l="0" t="0" r="r" b="b"/>
              <a:pathLst>
                <a:path w="232" h="232">
                  <a:moveTo>
                    <a:pt x="206" y="232"/>
                  </a:moveTo>
                  <a:lnTo>
                    <a:pt x="26" y="232"/>
                  </a:lnTo>
                  <a:lnTo>
                    <a:pt x="26" y="232"/>
                  </a:lnTo>
                  <a:lnTo>
                    <a:pt x="16" y="230"/>
                  </a:lnTo>
                  <a:lnTo>
                    <a:pt x="8" y="224"/>
                  </a:lnTo>
                  <a:lnTo>
                    <a:pt x="2" y="216"/>
                  </a:lnTo>
                  <a:lnTo>
                    <a:pt x="0" y="204"/>
                  </a:lnTo>
                  <a:lnTo>
                    <a:pt x="0" y="26"/>
                  </a:lnTo>
                  <a:lnTo>
                    <a:pt x="0" y="26"/>
                  </a:lnTo>
                  <a:lnTo>
                    <a:pt x="2" y="16"/>
                  </a:lnTo>
                  <a:lnTo>
                    <a:pt x="8" y="8"/>
                  </a:lnTo>
                  <a:lnTo>
                    <a:pt x="16" y="2"/>
                  </a:lnTo>
                  <a:lnTo>
                    <a:pt x="26" y="0"/>
                  </a:lnTo>
                  <a:lnTo>
                    <a:pt x="206" y="0"/>
                  </a:lnTo>
                  <a:lnTo>
                    <a:pt x="206" y="0"/>
                  </a:lnTo>
                  <a:lnTo>
                    <a:pt x="216" y="2"/>
                  </a:lnTo>
                  <a:lnTo>
                    <a:pt x="224" y="8"/>
                  </a:lnTo>
                  <a:lnTo>
                    <a:pt x="230" y="16"/>
                  </a:lnTo>
                  <a:lnTo>
                    <a:pt x="232" y="26"/>
                  </a:lnTo>
                  <a:lnTo>
                    <a:pt x="232" y="204"/>
                  </a:lnTo>
                  <a:lnTo>
                    <a:pt x="232" y="204"/>
                  </a:lnTo>
                  <a:lnTo>
                    <a:pt x="230" y="216"/>
                  </a:lnTo>
                  <a:lnTo>
                    <a:pt x="224" y="224"/>
                  </a:lnTo>
                  <a:lnTo>
                    <a:pt x="216" y="230"/>
                  </a:lnTo>
                  <a:lnTo>
                    <a:pt x="206" y="232"/>
                  </a:lnTo>
                  <a:lnTo>
                    <a:pt x="206" y="232"/>
                  </a:lnTo>
                  <a:close/>
                  <a:moveTo>
                    <a:pt x="26" y="14"/>
                  </a:moveTo>
                  <a:lnTo>
                    <a:pt x="26" y="14"/>
                  </a:lnTo>
                  <a:lnTo>
                    <a:pt x="22" y="16"/>
                  </a:lnTo>
                  <a:lnTo>
                    <a:pt x="18" y="18"/>
                  </a:lnTo>
                  <a:lnTo>
                    <a:pt x="16" y="22"/>
                  </a:lnTo>
                  <a:lnTo>
                    <a:pt x="14" y="26"/>
                  </a:lnTo>
                  <a:lnTo>
                    <a:pt x="14" y="204"/>
                  </a:lnTo>
                  <a:lnTo>
                    <a:pt x="14" y="204"/>
                  </a:lnTo>
                  <a:lnTo>
                    <a:pt x="16" y="210"/>
                  </a:lnTo>
                  <a:lnTo>
                    <a:pt x="18" y="214"/>
                  </a:lnTo>
                  <a:lnTo>
                    <a:pt x="22" y="216"/>
                  </a:lnTo>
                  <a:lnTo>
                    <a:pt x="26" y="216"/>
                  </a:lnTo>
                  <a:lnTo>
                    <a:pt x="206" y="216"/>
                  </a:lnTo>
                  <a:lnTo>
                    <a:pt x="206" y="216"/>
                  </a:lnTo>
                  <a:lnTo>
                    <a:pt x="210" y="216"/>
                  </a:lnTo>
                  <a:lnTo>
                    <a:pt x="214" y="214"/>
                  </a:lnTo>
                  <a:lnTo>
                    <a:pt x="216" y="210"/>
                  </a:lnTo>
                  <a:lnTo>
                    <a:pt x="216" y="204"/>
                  </a:lnTo>
                  <a:lnTo>
                    <a:pt x="216" y="26"/>
                  </a:lnTo>
                  <a:lnTo>
                    <a:pt x="216" y="26"/>
                  </a:lnTo>
                  <a:lnTo>
                    <a:pt x="216" y="22"/>
                  </a:lnTo>
                  <a:lnTo>
                    <a:pt x="214" y="18"/>
                  </a:lnTo>
                  <a:lnTo>
                    <a:pt x="210" y="16"/>
                  </a:lnTo>
                  <a:lnTo>
                    <a:pt x="206" y="14"/>
                  </a:lnTo>
                  <a:lnTo>
                    <a:pt x="26" y="14"/>
                  </a:lnTo>
                  <a:close/>
                </a:path>
              </a:pathLst>
            </a:custGeom>
            <a:grpFill/>
            <a:ln w="6350">
              <a:solidFill>
                <a:schemeClr val="bg1"/>
              </a:solidFill>
              <a:round/>
            </a:ln>
          </p:spPr>
          <p:txBody>
            <a:bodyPr vert="horz" wrap="square" lIns="91440" tIns="45720" rIns="91440" bIns="45720" numCol="1" anchor="t" anchorCtr="0" compatLnSpc="1"/>
            <a:lstStyle/>
            <a:p>
              <a:endParaRPr lang="zh-CN" altLang="en-US">
                <a:latin typeface="+mn-ea"/>
              </a:endParaRPr>
            </a:p>
          </p:txBody>
        </p:sp>
        <p:sp>
          <p:nvSpPr>
            <p:cNvPr id="13" name="Freeform 147"/>
            <p:cNvSpPr/>
            <p:nvPr>
              <p:custDataLst>
                <p:tags r:id="rId7"/>
              </p:custDataLst>
            </p:nvPr>
          </p:nvSpPr>
          <p:spPr bwMode="auto">
            <a:xfrm>
              <a:off x="4071938" y="2359025"/>
              <a:ext cx="120650" cy="285750"/>
            </a:xfrm>
            <a:custGeom>
              <a:avLst/>
              <a:gdLst/>
              <a:ahLst/>
              <a:cxnLst>
                <a:cxn ang="0">
                  <a:pos x="30" y="158"/>
                </a:cxn>
                <a:cxn ang="0">
                  <a:pos x="22" y="156"/>
                </a:cxn>
                <a:cxn ang="0">
                  <a:pos x="6" y="152"/>
                </a:cxn>
                <a:cxn ang="0">
                  <a:pos x="4" y="132"/>
                </a:cxn>
                <a:cxn ang="0">
                  <a:pos x="18" y="140"/>
                </a:cxn>
                <a:cxn ang="0">
                  <a:pos x="34" y="142"/>
                </a:cxn>
                <a:cxn ang="0">
                  <a:pos x="44" y="140"/>
                </a:cxn>
                <a:cxn ang="0">
                  <a:pos x="56" y="130"/>
                </a:cxn>
                <a:cxn ang="0">
                  <a:pos x="58" y="120"/>
                </a:cxn>
                <a:cxn ang="0">
                  <a:pos x="52" y="106"/>
                </a:cxn>
                <a:cxn ang="0">
                  <a:pos x="34" y="94"/>
                </a:cxn>
                <a:cxn ang="0">
                  <a:pos x="20" y="88"/>
                </a:cxn>
                <a:cxn ang="0">
                  <a:pos x="6" y="74"/>
                </a:cxn>
                <a:cxn ang="0">
                  <a:pos x="2" y="64"/>
                </a:cxn>
                <a:cxn ang="0">
                  <a:pos x="2" y="56"/>
                </a:cxn>
                <a:cxn ang="0">
                  <a:pos x="10" y="34"/>
                </a:cxn>
                <a:cxn ang="0">
                  <a:pos x="32" y="22"/>
                </a:cxn>
                <a:cxn ang="0">
                  <a:pos x="44" y="0"/>
                </a:cxn>
                <a:cxn ang="0">
                  <a:pos x="44" y="20"/>
                </a:cxn>
                <a:cxn ang="0">
                  <a:pos x="72" y="28"/>
                </a:cxn>
                <a:cxn ang="0">
                  <a:pos x="66" y="42"/>
                </a:cxn>
                <a:cxn ang="0">
                  <a:pos x="50" y="36"/>
                </a:cxn>
                <a:cxn ang="0">
                  <a:pos x="40" y="36"/>
                </a:cxn>
                <a:cxn ang="0">
                  <a:pos x="24" y="42"/>
                </a:cxn>
                <a:cxn ang="0">
                  <a:pos x="18" y="54"/>
                </a:cxn>
                <a:cxn ang="0">
                  <a:pos x="20" y="62"/>
                </a:cxn>
                <a:cxn ang="0">
                  <a:pos x="32" y="74"/>
                </a:cxn>
                <a:cxn ang="0">
                  <a:pos x="44" y="80"/>
                </a:cxn>
                <a:cxn ang="0">
                  <a:pos x="68" y="96"/>
                </a:cxn>
                <a:cxn ang="0">
                  <a:pos x="76" y="120"/>
                </a:cxn>
                <a:cxn ang="0">
                  <a:pos x="74" y="132"/>
                </a:cxn>
                <a:cxn ang="0">
                  <a:pos x="64" y="148"/>
                </a:cxn>
                <a:cxn ang="0">
                  <a:pos x="52" y="154"/>
                </a:cxn>
                <a:cxn ang="0">
                  <a:pos x="44" y="180"/>
                </a:cxn>
              </a:cxnLst>
              <a:rect l="0" t="0" r="r" b="b"/>
              <a:pathLst>
                <a:path w="76" h="180">
                  <a:moveTo>
                    <a:pt x="30" y="180"/>
                  </a:moveTo>
                  <a:lnTo>
                    <a:pt x="30" y="158"/>
                  </a:lnTo>
                  <a:lnTo>
                    <a:pt x="30" y="158"/>
                  </a:lnTo>
                  <a:lnTo>
                    <a:pt x="22" y="156"/>
                  </a:lnTo>
                  <a:lnTo>
                    <a:pt x="14" y="154"/>
                  </a:lnTo>
                  <a:lnTo>
                    <a:pt x="6" y="152"/>
                  </a:lnTo>
                  <a:lnTo>
                    <a:pt x="0" y="148"/>
                  </a:lnTo>
                  <a:lnTo>
                    <a:pt x="4" y="132"/>
                  </a:lnTo>
                  <a:lnTo>
                    <a:pt x="4" y="132"/>
                  </a:lnTo>
                  <a:lnTo>
                    <a:pt x="18" y="140"/>
                  </a:lnTo>
                  <a:lnTo>
                    <a:pt x="26" y="142"/>
                  </a:lnTo>
                  <a:lnTo>
                    <a:pt x="34" y="142"/>
                  </a:lnTo>
                  <a:lnTo>
                    <a:pt x="34" y="142"/>
                  </a:lnTo>
                  <a:lnTo>
                    <a:pt x="44" y="140"/>
                  </a:lnTo>
                  <a:lnTo>
                    <a:pt x="52" y="136"/>
                  </a:lnTo>
                  <a:lnTo>
                    <a:pt x="56" y="130"/>
                  </a:lnTo>
                  <a:lnTo>
                    <a:pt x="58" y="120"/>
                  </a:lnTo>
                  <a:lnTo>
                    <a:pt x="58" y="120"/>
                  </a:lnTo>
                  <a:lnTo>
                    <a:pt x="56" y="112"/>
                  </a:lnTo>
                  <a:lnTo>
                    <a:pt x="52" y="106"/>
                  </a:lnTo>
                  <a:lnTo>
                    <a:pt x="46" y="100"/>
                  </a:lnTo>
                  <a:lnTo>
                    <a:pt x="34" y="94"/>
                  </a:lnTo>
                  <a:lnTo>
                    <a:pt x="34" y="94"/>
                  </a:lnTo>
                  <a:lnTo>
                    <a:pt x="20" y="88"/>
                  </a:lnTo>
                  <a:lnTo>
                    <a:pt x="10" y="80"/>
                  </a:lnTo>
                  <a:lnTo>
                    <a:pt x="6" y="74"/>
                  </a:lnTo>
                  <a:lnTo>
                    <a:pt x="4" y="70"/>
                  </a:lnTo>
                  <a:lnTo>
                    <a:pt x="2" y="64"/>
                  </a:lnTo>
                  <a:lnTo>
                    <a:pt x="2" y="56"/>
                  </a:lnTo>
                  <a:lnTo>
                    <a:pt x="2" y="56"/>
                  </a:lnTo>
                  <a:lnTo>
                    <a:pt x="4" y="44"/>
                  </a:lnTo>
                  <a:lnTo>
                    <a:pt x="10" y="34"/>
                  </a:lnTo>
                  <a:lnTo>
                    <a:pt x="20" y="26"/>
                  </a:lnTo>
                  <a:lnTo>
                    <a:pt x="32" y="22"/>
                  </a:lnTo>
                  <a:lnTo>
                    <a:pt x="32" y="0"/>
                  </a:lnTo>
                  <a:lnTo>
                    <a:pt x="44" y="0"/>
                  </a:lnTo>
                  <a:lnTo>
                    <a:pt x="44" y="20"/>
                  </a:lnTo>
                  <a:lnTo>
                    <a:pt x="44" y="20"/>
                  </a:lnTo>
                  <a:lnTo>
                    <a:pt x="60" y="24"/>
                  </a:lnTo>
                  <a:lnTo>
                    <a:pt x="72" y="28"/>
                  </a:lnTo>
                  <a:lnTo>
                    <a:pt x="66" y="42"/>
                  </a:lnTo>
                  <a:lnTo>
                    <a:pt x="66" y="42"/>
                  </a:lnTo>
                  <a:lnTo>
                    <a:pt x="56" y="38"/>
                  </a:lnTo>
                  <a:lnTo>
                    <a:pt x="50" y="36"/>
                  </a:lnTo>
                  <a:lnTo>
                    <a:pt x="40" y="36"/>
                  </a:lnTo>
                  <a:lnTo>
                    <a:pt x="40" y="36"/>
                  </a:lnTo>
                  <a:lnTo>
                    <a:pt x="30" y="38"/>
                  </a:lnTo>
                  <a:lnTo>
                    <a:pt x="24" y="42"/>
                  </a:lnTo>
                  <a:lnTo>
                    <a:pt x="20" y="48"/>
                  </a:lnTo>
                  <a:lnTo>
                    <a:pt x="18" y="54"/>
                  </a:lnTo>
                  <a:lnTo>
                    <a:pt x="18" y="54"/>
                  </a:lnTo>
                  <a:lnTo>
                    <a:pt x="20" y="62"/>
                  </a:lnTo>
                  <a:lnTo>
                    <a:pt x="24" y="68"/>
                  </a:lnTo>
                  <a:lnTo>
                    <a:pt x="32" y="74"/>
                  </a:lnTo>
                  <a:lnTo>
                    <a:pt x="44" y="80"/>
                  </a:lnTo>
                  <a:lnTo>
                    <a:pt x="44" y="80"/>
                  </a:lnTo>
                  <a:lnTo>
                    <a:pt x="58" y="86"/>
                  </a:lnTo>
                  <a:lnTo>
                    <a:pt x="68" y="96"/>
                  </a:lnTo>
                  <a:lnTo>
                    <a:pt x="74" y="106"/>
                  </a:lnTo>
                  <a:lnTo>
                    <a:pt x="76" y="120"/>
                  </a:lnTo>
                  <a:lnTo>
                    <a:pt x="76" y="120"/>
                  </a:lnTo>
                  <a:lnTo>
                    <a:pt x="74" y="132"/>
                  </a:lnTo>
                  <a:lnTo>
                    <a:pt x="68" y="142"/>
                  </a:lnTo>
                  <a:lnTo>
                    <a:pt x="64" y="148"/>
                  </a:lnTo>
                  <a:lnTo>
                    <a:pt x="58" y="152"/>
                  </a:lnTo>
                  <a:lnTo>
                    <a:pt x="52" y="154"/>
                  </a:lnTo>
                  <a:lnTo>
                    <a:pt x="44" y="156"/>
                  </a:lnTo>
                  <a:lnTo>
                    <a:pt x="44" y="180"/>
                  </a:lnTo>
                  <a:lnTo>
                    <a:pt x="30" y="180"/>
                  </a:lnTo>
                  <a:close/>
                </a:path>
              </a:pathLst>
            </a:custGeom>
            <a:grpFill/>
            <a:ln w="6350">
              <a:solidFill>
                <a:schemeClr val="bg1"/>
              </a:solidFill>
              <a:round/>
            </a:ln>
          </p:spPr>
          <p:txBody>
            <a:bodyPr vert="horz" wrap="square" lIns="91440" tIns="45720" rIns="91440" bIns="45720" numCol="1" anchor="t" anchorCtr="0" compatLnSpc="1"/>
            <a:lstStyle/>
            <a:p>
              <a:endParaRPr lang="zh-CN" altLang="en-US">
                <a:latin typeface="+mn-ea"/>
              </a:endParaRPr>
            </a:p>
          </p:txBody>
        </p:sp>
      </p:grpSp>
      <p:sp>
        <p:nvSpPr>
          <p:cNvPr id="14" name="矩形 13"/>
          <p:cNvSpPr/>
          <p:nvPr>
            <p:custDataLst>
              <p:tags r:id="rId8"/>
            </p:custDataLst>
          </p:nvPr>
        </p:nvSpPr>
        <p:spPr>
          <a:xfrm>
            <a:off x="914400" y="4305300"/>
            <a:ext cx="723900" cy="723900"/>
          </a:xfrm>
          <a:prstGeom prst="rect">
            <a:avLst/>
          </a:prstGeom>
          <a:noFill/>
          <a:ln w="19050">
            <a:solidFill>
              <a:srgbClr val="F09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15" name="组 22"/>
          <p:cNvGrpSpPr/>
          <p:nvPr/>
        </p:nvGrpSpPr>
        <p:grpSpPr>
          <a:xfrm>
            <a:off x="1011236" y="4443412"/>
            <a:ext cx="530225" cy="447675"/>
            <a:chOff x="5268913" y="1114425"/>
            <a:chExt cx="530225" cy="447675"/>
          </a:xfrm>
          <a:solidFill>
            <a:schemeClr val="bg1"/>
          </a:solidFill>
        </p:grpSpPr>
        <p:sp>
          <p:nvSpPr>
            <p:cNvPr id="16" name="Freeform 137"/>
            <p:cNvSpPr>
              <a:spLocks noEditPoints="1"/>
            </p:cNvSpPr>
            <p:nvPr>
              <p:custDataLst>
                <p:tags r:id="rId9"/>
              </p:custDataLst>
            </p:nvPr>
          </p:nvSpPr>
          <p:spPr bwMode="auto">
            <a:xfrm>
              <a:off x="5268913" y="1114425"/>
              <a:ext cx="530225" cy="447675"/>
            </a:xfrm>
            <a:custGeom>
              <a:avLst/>
              <a:gdLst/>
              <a:ahLst/>
              <a:cxnLst>
                <a:cxn ang="0">
                  <a:pos x="248" y="0"/>
                </a:cxn>
                <a:cxn ang="0">
                  <a:pos x="214" y="10"/>
                </a:cxn>
                <a:cxn ang="0">
                  <a:pos x="204" y="44"/>
                </a:cxn>
                <a:cxn ang="0">
                  <a:pos x="212" y="84"/>
                </a:cxn>
                <a:cxn ang="0">
                  <a:pos x="158" y="128"/>
                </a:cxn>
                <a:cxn ang="0">
                  <a:pos x="128" y="66"/>
                </a:cxn>
                <a:cxn ang="0">
                  <a:pos x="102" y="28"/>
                </a:cxn>
                <a:cxn ang="0">
                  <a:pos x="66" y="18"/>
                </a:cxn>
                <a:cxn ang="0">
                  <a:pos x="44" y="22"/>
                </a:cxn>
                <a:cxn ang="0">
                  <a:pos x="44" y="32"/>
                </a:cxn>
                <a:cxn ang="0">
                  <a:pos x="32" y="78"/>
                </a:cxn>
                <a:cxn ang="0">
                  <a:pos x="8" y="60"/>
                </a:cxn>
                <a:cxn ang="0">
                  <a:pos x="2" y="64"/>
                </a:cxn>
                <a:cxn ang="0">
                  <a:pos x="8" y="114"/>
                </a:cxn>
                <a:cxn ang="0">
                  <a:pos x="30" y="136"/>
                </a:cxn>
                <a:cxn ang="0">
                  <a:pos x="64" y="148"/>
                </a:cxn>
                <a:cxn ang="0">
                  <a:pos x="52" y="234"/>
                </a:cxn>
                <a:cxn ang="0">
                  <a:pos x="90" y="280"/>
                </a:cxn>
                <a:cxn ang="0">
                  <a:pos x="100" y="280"/>
                </a:cxn>
                <a:cxn ang="0">
                  <a:pos x="218" y="280"/>
                </a:cxn>
                <a:cxn ang="0">
                  <a:pos x="262" y="236"/>
                </a:cxn>
                <a:cxn ang="0">
                  <a:pos x="248" y="130"/>
                </a:cxn>
                <a:cxn ang="0">
                  <a:pos x="244" y="116"/>
                </a:cxn>
                <a:cxn ang="0">
                  <a:pos x="290" y="130"/>
                </a:cxn>
                <a:cxn ang="0">
                  <a:pos x="334" y="86"/>
                </a:cxn>
                <a:cxn ang="0">
                  <a:pos x="248" y="92"/>
                </a:cxn>
                <a:cxn ang="0">
                  <a:pos x="248" y="92"/>
                </a:cxn>
                <a:cxn ang="0">
                  <a:pos x="94" y="266"/>
                </a:cxn>
                <a:cxn ang="0">
                  <a:pos x="162" y="144"/>
                </a:cxn>
                <a:cxn ang="0">
                  <a:pos x="82" y="72"/>
                </a:cxn>
                <a:cxn ang="0">
                  <a:pos x="62" y="32"/>
                </a:cxn>
                <a:cxn ang="0">
                  <a:pos x="92" y="40"/>
                </a:cxn>
                <a:cxn ang="0">
                  <a:pos x="114" y="72"/>
                </a:cxn>
                <a:cxn ang="0">
                  <a:pos x="108" y="110"/>
                </a:cxn>
                <a:cxn ang="0">
                  <a:pos x="96" y="122"/>
                </a:cxn>
                <a:cxn ang="0">
                  <a:pos x="74" y="132"/>
                </a:cxn>
                <a:cxn ang="0">
                  <a:pos x="46" y="130"/>
                </a:cxn>
                <a:cxn ang="0">
                  <a:pos x="22" y="110"/>
                </a:cxn>
                <a:cxn ang="0">
                  <a:pos x="22" y="88"/>
                </a:cxn>
                <a:cxn ang="0">
                  <a:pos x="54" y="100"/>
                </a:cxn>
                <a:cxn ang="0">
                  <a:pos x="120" y="166"/>
                </a:cxn>
                <a:cxn ang="0">
                  <a:pos x="98" y="138"/>
                </a:cxn>
                <a:cxn ang="0">
                  <a:pos x="104" y="134"/>
                </a:cxn>
                <a:cxn ang="0">
                  <a:pos x="110" y="128"/>
                </a:cxn>
                <a:cxn ang="0">
                  <a:pos x="116" y="122"/>
                </a:cxn>
                <a:cxn ang="0">
                  <a:pos x="120" y="118"/>
                </a:cxn>
                <a:cxn ang="0">
                  <a:pos x="148" y="138"/>
                </a:cxn>
                <a:cxn ang="0">
                  <a:pos x="218" y="262"/>
                </a:cxn>
                <a:cxn ang="0">
                  <a:pos x="290" y="112"/>
                </a:cxn>
                <a:cxn ang="0">
                  <a:pos x="316" y="86"/>
                </a:cxn>
              </a:cxnLst>
              <a:rect l="0" t="0" r="r" b="b"/>
              <a:pathLst>
                <a:path w="334" h="282">
                  <a:moveTo>
                    <a:pt x="332" y="80"/>
                  </a:moveTo>
                  <a:lnTo>
                    <a:pt x="252" y="2"/>
                  </a:lnTo>
                  <a:lnTo>
                    <a:pt x="252" y="2"/>
                  </a:lnTo>
                  <a:lnTo>
                    <a:pt x="248" y="0"/>
                  </a:lnTo>
                  <a:lnTo>
                    <a:pt x="244" y="0"/>
                  </a:lnTo>
                  <a:lnTo>
                    <a:pt x="216" y="8"/>
                  </a:lnTo>
                  <a:lnTo>
                    <a:pt x="216" y="8"/>
                  </a:lnTo>
                  <a:lnTo>
                    <a:pt x="214" y="10"/>
                  </a:lnTo>
                  <a:lnTo>
                    <a:pt x="212" y="14"/>
                  </a:lnTo>
                  <a:lnTo>
                    <a:pt x="204" y="40"/>
                  </a:lnTo>
                  <a:lnTo>
                    <a:pt x="204" y="40"/>
                  </a:lnTo>
                  <a:lnTo>
                    <a:pt x="204" y="44"/>
                  </a:lnTo>
                  <a:lnTo>
                    <a:pt x="204" y="48"/>
                  </a:lnTo>
                  <a:lnTo>
                    <a:pt x="230" y="74"/>
                  </a:lnTo>
                  <a:lnTo>
                    <a:pt x="216" y="88"/>
                  </a:lnTo>
                  <a:lnTo>
                    <a:pt x="212" y="84"/>
                  </a:lnTo>
                  <a:lnTo>
                    <a:pt x="212" y="84"/>
                  </a:lnTo>
                  <a:lnTo>
                    <a:pt x="206" y="82"/>
                  </a:lnTo>
                  <a:lnTo>
                    <a:pt x="202" y="84"/>
                  </a:lnTo>
                  <a:lnTo>
                    <a:pt x="158" y="128"/>
                  </a:lnTo>
                  <a:lnTo>
                    <a:pt x="128" y="98"/>
                  </a:lnTo>
                  <a:lnTo>
                    <a:pt x="128" y="98"/>
                  </a:lnTo>
                  <a:lnTo>
                    <a:pt x="130" y="82"/>
                  </a:lnTo>
                  <a:lnTo>
                    <a:pt x="128" y="66"/>
                  </a:lnTo>
                  <a:lnTo>
                    <a:pt x="122" y="50"/>
                  </a:lnTo>
                  <a:lnTo>
                    <a:pt x="110" y="36"/>
                  </a:lnTo>
                  <a:lnTo>
                    <a:pt x="110" y="36"/>
                  </a:lnTo>
                  <a:lnTo>
                    <a:pt x="102" y="28"/>
                  </a:lnTo>
                  <a:lnTo>
                    <a:pt x="90" y="22"/>
                  </a:lnTo>
                  <a:lnTo>
                    <a:pt x="78" y="20"/>
                  </a:lnTo>
                  <a:lnTo>
                    <a:pt x="66" y="18"/>
                  </a:lnTo>
                  <a:lnTo>
                    <a:pt x="66" y="18"/>
                  </a:lnTo>
                  <a:lnTo>
                    <a:pt x="56" y="18"/>
                  </a:lnTo>
                  <a:lnTo>
                    <a:pt x="46" y="20"/>
                  </a:lnTo>
                  <a:lnTo>
                    <a:pt x="46" y="20"/>
                  </a:lnTo>
                  <a:lnTo>
                    <a:pt x="44" y="22"/>
                  </a:lnTo>
                  <a:lnTo>
                    <a:pt x="42" y="26"/>
                  </a:lnTo>
                  <a:lnTo>
                    <a:pt x="42" y="26"/>
                  </a:lnTo>
                  <a:lnTo>
                    <a:pt x="42" y="30"/>
                  </a:lnTo>
                  <a:lnTo>
                    <a:pt x="44" y="32"/>
                  </a:lnTo>
                  <a:lnTo>
                    <a:pt x="60" y="48"/>
                  </a:lnTo>
                  <a:lnTo>
                    <a:pt x="66" y="72"/>
                  </a:lnTo>
                  <a:lnTo>
                    <a:pt x="54" y="84"/>
                  </a:lnTo>
                  <a:lnTo>
                    <a:pt x="32" y="78"/>
                  </a:lnTo>
                  <a:lnTo>
                    <a:pt x="14" y="62"/>
                  </a:lnTo>
                  <a:lnTo>
                    <a:pt x="14" y="62"/>
                  </a:lnTo>
                  <a:lnTo>
                    <a:pt x="12" y="60"/>
                  </a:lnTo>
                  <a:lnTo>
                    <a:pt x="8" y="60"/>
                  </a:lnTo>
                  <a:lnTo>
                    <a:pt x="8" y="60"/>
                  </a:lnTo>
                  <a:lnTo>
                    <a:pt x="4" y="62"/>
                  </a:lnTo>
                  <a:lnTo>
                    <a:pt x="2" y="64"/>
                  </a:lnTo>
                  <a:lnTo>
                    <a:pt x="2" y="64"/>
                  </a:lnTo>
                  <a:lnTo>
                    <a:pt x="0" y="72"/>
                  </a:lnTo>
                  <a:lnTo>
                    <a:pt x="0" y="82"/>
                  </a:lnTo>
                  <a:lnTo>
                    <a:pt x="2" y="98"/>
                  </a:lnTo>
                  <a:lnTo>
                    <a:pt x="8" y="114"/>
                  </a:lnTo>
                  <a:lnTo>
                    <a:pt x="14" y="122"/>
                  </a:lnTo>
                  <a:lnTo>
                    <a:pt x="20" y="128"/>
                  </a:lnTo>
                  <a:lnTo>
                    <a:pt x="20" y="128"/>
                  </a:lnTo>
                  <a:lnTo>
                    <a:pt x="30" y="136"/>
                  </a:lnTo>
                  <a:lnTo>
                    <a:pt x="40" y="142"/>
                  </a:lnTo>
                  <a:lnTo>
                    <a:pt x="52" y="146"/>
                  </a:lnTo>
                  <a:lnTo>
                    <a:pt x="64" y="148"/>
                  </a:lnTo>
                  <a:lnTo>
                    <a:pt x="64" y="148"/>
                  </a:lnTo>
                  <a:lnTo>
                    <a:pt x="82" y="146"/>
                  </a:lnTo>
                  <a:lnTo>
                    <a:pt x="110" y="176"/>
                  </a:lnTo>
                  <a:lnTo>
                    <a:pt x="52" y="234"/>
                  </a:lnTo>
                  <a:lnTo>
                    <a:pt x="52" y="234"/>
                  </a:lnTo>
                  <a:lnTo>
                    <a:pt x="50" y="238"/>
                  </a:lnTo>
                  <a:lnTo>
                    <a:pt x="50" y="238"/>
                  </a:lnTo>
                  <a:lnTo>
                    <a:pt x="52" y="244"/>
                  </a:lnTo>
                  <a:lnTo>
                    <a:pt x="90" y="280"/>
                  </a:lnTo>
                  <a:lnTo>
                    <a:pt x="90" y="280"/>
                  </a:lnTo>
                  <a:lnTo>
                    <a:pt x="94" y="282"/>
                  </a:lnTo>
                  <a:lnTo>
                    <a:pt x="94" y="282"/>
                  </a:lnTo>
                  <a:lnTo>
                    <a:pt x="100" y="280"/>
                  </a:lnTo>
                  <a:lnTo>
                    <a:pt x="158" y="222"/>
                  </a:lnTo>
                  <a:lnTo>
                    <a:pt x="212" y="278"/>
                  </a:lnTo>
                  <a:lnTo>
                    <a:pt x="212" y="278"/>
                  </a:lnTo>
                  <a:lnTo>
                    <a:pt x="218" y="280"/>
                  </a:lnTo>
                  <a:lnTo>
                    <a:pt x="222" y="278"/>
                  </a:lnTo>
                  <a:lnTo>
                    <a:pt x="260" y="240"/>
                  </a:lnTo>
                  <a:lnTo>
                    <a:pt x="260" y="240"/>
                  </a:lnTo>
                  <a:lnTo>
                    <a:pt x="262" y="236"/>
                  </a:lnTo>
                  <a:lnTo>
                    <a:pt x="260" y="230"/>
                  </a:lnTo>
                  <a:lnTo>
                    <a:pt x="204" y="176"/>
                  </a:lnTo>
                  <a:lnTo>
                    <a:pt x="248" y="130"/>
                  </a:lnTo>
                  <a:lnTo>
                    <a:pt x="248" y="130"/>
                  </a:lnTo>
                  <a:lnTo>
                    <a:pt x="250" y="126"/>
                  </a:lnTo>
                  <a:lnTo>
                    <a:pt x="250" y="126"/>
                  </a:lnTo>
                  <a:lnTo>
                    <a:pt x="248" y="120"/>
                  </a:lnTo>
                  <a:lnTo>
                    <a:pt x="244" y="116"/>
                  </a:lnTo>
                  <a:lnTo>
                    <a:pt x="258" y="102"/>
                  </a:lnTo>
                  <a:lnTo>
                    <a:pt x="284" y="128"/>
                  </a:lnTo>
                  <a:lnTo>
                    <a:pt x="284" y="128"/>
                  </a:lnTo>
                  <a:lnTo>
                    <a:pt x="290" y="130"/>
                  </a:lnTo>
                  <a:lnTo>
                    <a:pt x="294" y="128"/>
                  </a:lnTo>
                  <a:lnTo>
                    <a:pt x="332" y="90"/>
                  </a:lnTo>
                  <a:lnTo>
                    <a:pt x="332" y="90"/>
                  </a:lnTo>
                  <a:lnTo>
                    <a:pt x="334" y="86"/>
                  </a:lnTo>
                  <a:lnTo>
                    <a:pt x="334" y="86"/>
                  </a:lnTo>
                  <a:lnTo>
                    <a:pt x="332" y="80"/>
                  </a:lnTo>
                  <a:lnTo>
                    <a:pt x="332" y="80"/>
                  </a:lnTo>
                  <a:close/>
                  <a:moveTo>
                    <a:pt x="248" y="92"/>
                  </a:moveTo>
                  <a:lnTo>
                    <a:pt x="234" y="106"/>
                  </a:lnTo>
                  <a:lnTo>
                    <a:pt x="226" y="98"/>
                  </a:lnTo>
                  <a:lnTo>
                    <a:pt x="240" y="84"/>
                  </a:lnTo>
                  <a:lnTo>
                    <a:pt x="248" y="92"/>
                  </a:lnTo>
                  <a:close/>
                  <a:moveTo>
                    <a:pt x="162" y="144"/>
                  </a:moveTo>
                  <a:lnTo>
                    <a:pt x="206" y="98"/>
                  </a:lnTo>
                  <a:lnTo>
                    <a:pt x="234" y="126"/>
                  </a:lnTo>
                  <a:lnTo>
                    <a:pt x="94" y="266"/>
                  </a:lnTo>
                  <a:lnTo>
                    <a:pt x="68" y="238"/>
                  </a:lnTo>
                  <a:lnTo>
                    <a:pt x="162" y="144"/>
                  </a:lnTo>
                  <a:lnTo>
                    <a:pt x="162" y="142"/>
                  </a:lnTo>
                  <a:lnTo>
                    <a:pt x="162" y="144"/>
                  </a:lnTo>
                  <a:close/>
                  <a:moveTo>
                    <a:pt x="80" y="78"/>
                  </a:moveTo>
                  <a:lnTo>
                    <a:pt x="80" y="78"/>
                  </a:lnTo>
                  <a:lnTo>
                    <a:pt x="82" y="74"/>
                  </a:lnTo>
                  <a:lnTo>
                    <a:pt x="82" y="72"/>
                  </a:lnTo>
                  <a:lnTo>
                    <a:pt x="72" y="44"/>
                  </a:lnTo>
                  <a:lnTo>
                    <a:pt x="72" y="44"/>
                  </a:lnTo>
                  <a:lnTo>
                    <a:pt x="72" y="40"/>
                  </a:lnTo>
                  <a:lnTo>
                    <a:pt x="62" y="32"/>
                  </a:lnTo>
                  <a:lnTo>
                    <a:pt x="62" y="32"/>
                  </a:lnTo>
                  <a:lnTo>
                    <a:pt x="74" y="32"/>
                  </a:lnTo>
                  <a:lnTo>
                    <a:pt x="84" y="36"/>
                  </a:lnTo>
                  <a:lnTo>
                    <a:pt x="92" y="40"/>
                  </a:lnTo>
                  <a:lnTo>
                    <a:pt x="102" y="46"/>
                  </a:lnTo>
                  <a:lnTo>
                    <a:pt x="102" y="46"/>
                  </a:lnTo>
                  <a:lnTo>
                    <a:pt x="110" y="58"/>
                  </a:lnTo>
                  <a:lnTo>
                    <a:pt x="114" y="72"/>
                  </a:lnTo>
                  <a:lnTo>
                    <a:pt x="116" y="84"/>
                  </a:lnTo>
                  <a:lnTo>
                    <a:pt x="114" y="98"/>
                  </a:lnTo>
                  <a:lnTo>
                    <a:pt x="114" y="98"/>
                  </a:lnTo>
                  <a:lnTo>
                    <a:pt x="108" y="110"/>
                  </a:lnTo>
                  <a:lnTo>
                    <a:pt x="102" y="118"/>
                  </a:lnTo>
                  <a:lnTo>
                    <a:pt x="102" y="118"/>
                  </a:lnTo>
                  <a:lnTo>
                    <a:pt x="96" y="122"/>
                  </a:lnTo>
                  <a:lnTo>
                    <a:pt x="96" y="122"/>
                  </a:lnTo>
                  <a:lnTo>
                    <a:pt x="90" y="128"/>
                  </a:lnTo>
                  <a:lnTo>
                    <a:pt x="82" y="132"/>
                  </a:lnTo>
                  <a:lnTo>
                    <a:pt x="82" y="132"/>
                  </a:lnTo>
                  <a:lnTo>
                    <a:pt x="74" y="132"/>
                  </a:lnTo>
                  <a:lnTo>
                    <a:pt x="64" y="134"/>
                  </a:lnTo>
                  <a:lnTo>
                    <a:pt x="64" y="134"/>
                  </a:lnTo>
                  <a:lnTo>
                    <a:pt x="54" y="132"/>
                  </a:lnTo>
                  <a:lnTo>
                    <a:pt x="46" y="130"/>
                  </a:lnTo>
                  <a:lnTo>
                    <a:pt x="36" y="126"/>
                  </a:lnTo>
                  <a:lnTo>
                    <a:pt x="30" y="118"/>
                  </a:lnTo>
                  <a:lnTo>
                    <a:pt x="30" y="118"/>
                  </a:lnTo>
                  <a:lnTo>
                    <a:pt x="22" y="110"/>
                  </a:lnTo>
                  <a:lnTo>
                    <a:pt x="18" y="102"/>
                  </a:lnTo>
                  <a:lnTo>
                    <a:pt x="14" y="92"/>
                  </a:lnTo>
                  <a:lnTo>
                    <a:pt x="14" y="80"/>
                  </a:lnTo>
                  <a:lnTo>
                    <a:pt x="22" y="88"/>
                  </a:lnTo>
                  <a:lnTo>
                    <a:pt x="22" y="88"/>
                  </a:lnTo>
                  <a:lnTo>
                    <a:pt x="26" y="90"/>
                  </a:lnTo>
                  <a:lnTo>
                    <a:pt x="54" y="100"/>
                  </a:lnTo>
                  <a:lnTo>
                    <a:pt x="54" y="100"/>
                  </a:lnTo>
                  <a:lnTo>
                    <a:pt x="58" y="100"/>
                  </a:lnTo>
                  <a:lnTo>
                    <a:pt x="60" y="98"/>
                  </a:lnTo>
                  <a:lnTo>
                    <a:pt x="80" y="78"/>
                  </a:lnTo>
                  <a:close/>
                  <a:moveTo>
                    <a:pt x="120" y="166"/>
                  </a:moveTo>
                  <a:lnTo>
                    <a:pt x="96" y="140"/>
                  </a:lnTo>
                  <a:lnTo>
                    <a:pt x="96" y="140"/>
                  </a:lnTo>
                  <a:lnTo>
                    <a:pt x="98" y="138"/>
                  </a:lnTo>
                  <a:lnTo>
                    <a:pt x="98" y="138"/>
                  </a:lnTo>
                  <a:lnTo>
                    <a:pt x="100" y="138"/>
                  </a:lnTo>
                  <a:lnTo>
                    <a:pt x="100" y="138"/>
                  </a:lnTo>
                  <a:lnTo>
                    <a:pt x="100" y="138"/>
                  </a:lnTo>
                  <a:lnTo>
                    <a:pt x="104" y="134"/>
                  </a:lnTo>
                  <a:lnTo>
                    <a:pt x="104" y="134"/>
                  </a:lnTo>
                  <a:lnTo>
                    <a:pt x="106" y="134"/>
                  </a:lnTo>
                  <a:lnTo>
                    <a:pt x="106" y="134"/>
                  </a:lnTo>
                  <a:lnTo>
                    <a:pt x="110" y="128"/>
                  </a:lnTo>
                  <a:lnTo>
                    <a:pt x="110" y="128"/>
                  </a:lnTo>
                  <a:lnTo>
                    <a:pt x="116" y="124"/>
                  </a:lnTo>
                  <a:lnTo>
                    <a:pt x="116" y="124"/>
                  </a:lnTo>
                  <a:lnTo>
                    <a:pt x="116" y="122"/>
                  </a:lnTo>
                  <a:lnTo>
                    <a:pt x="116" y="122"/>
                  </a:lnTo>
                  <a:lnTo>
                    <a:pt x="120" y="118"/>
                  </a:lnTo>
                  <a:lnTo>
                    <a:pt x="120" y="118"/>
                  </a:lnTo>
                  <a:lnTo>
                    <a:pt x="120" y="118"/>
                  </a:lnTo>
                  <a:lnTo>
                    <a:pt x="120" y="116"/>
                  </a:lnTo>
                  <a:lnTo>
                    <a:pt x="120" y="116"/>
                  </a:lnTo>
                  <a:lnTo>
                    <a:pt x="122" y="114"/>
                  </a:lnTo>
                  <a:lnTo>
                    <a:pt x="148" y="138"/>
                  </a:lnTo>
                  <a:lnTo>
                    <a:pt x="120" y="166"/>
                  </a:lnTo>
                  <a:close/>
                  <a:moveTo>
                    <a:pt x="194" y="184"/>
                  </a:moveTo>
                  <a:lnTo>
                    <a:pt x="244" y="236"/>
                  </a:lnTo>
                  <a:lnTo>
                    <a:pt x="218" y="262"/>
                  </a:lnTo>
                  <a:lnTo>
                    <a:pt x="168" y="212"/>
                  </a:lnTo>
                  <a:lnTo>
                    <a:pt x="194" y="184"/>
                  </a:lnTo>
                  <a:close/>
                  <a:moveTo>
                    <a:pt x="316" y="86"/>
                  </a:moveTo>
                  <a:lnTo>
                    <a:pt x="290" y="112"/>
                  </a:lnTo>
                  <a:lnTo>
                    <a:pt x="218" y="42"/>
                  </a:lnTo>
                  <a:lnTo>
                    <a:pt x="224" y="20"/>
                  </a:lnTo>
                  <a:lnTo>
                    <a:pt x="244" y="14"/>
                  </a:lnTo>
                  <a:lnTo>
                    <a:pt x="316" y="86"/>
                  </a:lnTo>
                  <a:close/>
                </a:path>
              </a:pathLst>
            </a:custGeom>
            <a:solidFill>
              <a:schemeClr val="bg1"/>
            </a:solidFill>
            <a:ln w="6350">
              <a:solidFill>
                <a:schemeClr val="bg1"/>
              </a:solidFill>
              <a:round/>
            </a:ln>
          </p:spPr>
          <p:txBody>
            <a:bodyPr vert="horz" wrap="square" lIns="91440" tIns="45720" rIns="91440" bIns="45720" numCol="1" anchor="t" anchorCtr="0" compatLnSpc="1"/>
            <a:lstStyle/>
            <a:p>
              <a:endParaRPr lang="zh-CN" altLang="en-US">
                <a:latin typeface="+mn-ea"/>
              </a:endParaRPr>
            </a:p>
          </p:txBody>
        </p:sp>
        <p:sp>
          <p:nvSpPr>
            <p:cNvPr id="17" name="Freeform 138"/>
            <p:cNvSpPr/>
            <p:nvPr>
              <p:custDataLst>
                <p:tags r:id="rId10"/>
              </p:custDataLst>
            </p:nvPr>
          </p:nvSpPr>
          <p:spPr bwMode="auto">
            <a:xfrm>
              <a:off x="5430838" y="1336675"/>
              <a:ext cx="142875" cy="146050"/>
            </a:xfrm>
            <a:custGeom>
              <a:avLst/>
              <a:gdLst/>
              <a:ahLst/>
              <a:cxnLst>
                <a:cxn ang="0">
                  <a:pos x="0" y="84"/>
                </a:cxn>
                <a:cxn ang="0">
                  <a:pos x="0" y="84"/>
                </a:cxn>
                <a:cxn ang="0">
                  <a:pos x="2" y="90"/>
                </a:cxn>
                <a:cxn ang="0">
                  <a:pos x="2" y="90"/>
                </a:cxn>
                <a:cxn ang="0">
                  <a:pos x="6" y="92"/>
                </a:cxn>
                <a:cxn ang="0">
                  <a:pos x="6" y="92"/>
                </a:cxn>
                <a:cxn ang="0">
                  <a:pos x="12" y="90"/>
                </a:cxn>
                <a:cxn ang="0">
                  <a:pos x="88" y="12"/>
                </a:cxn>
                <a:cxn ang="0">
                  <a:pos x="88" y="12"/>
                </a:cxn>
                <a:cxn ang="0">
                  <a:pos x="90" y="8"/>
                </a:cxn>
                <a:cxn ang="0">
                  <a:pos x="88" y="2"/>
                </a:cxn>
                <a:cxn ang="0">
                  <a:pos x="88" y="2"/>
                </a:cxn>
                <a:cxn ang="0">
                  <a:pos x="84" y="0"/>
                </a:cxn>
                <a:cxn ang="0">
                  <a:pos x="78" y="2"/>
                </a:cxn>
                <a:cxn ang="0">
                  <a:pos x="2" y="80"/>
                </a:cxn>
                <a:cxn ang="0">
                  <a:pos x="2" y="80"/>
                </a:cxn>
                <a:cxn ang="0">
                  <a:pos x="0" y="84"/>
                </a:cxn>
                <a:cxn ang="0">
                  <a:pos x="0" y="84"/>
                </a:cxn>
              </a:cxnLst>
              <a:rect l="0" t="0" r="r" b="b"/>
              <a:pathLst>
                <a:path w="90" h="92">
                  <a:moveTo>
                    <a:pt x="0" y="84"/>
                  </a:moveTo>
                  <a:lnTo>
                    <a:pt x="0" y="84"/>
                  </a:lnTo>
                  <a:lnTo>
                    <a:pt x="2" y="90"/>
                  </a:lnTo>
                  <a:lnTo>
                    <a:pt x="2" y="90"/>
                  </a:lnTo>
                  <a:lnTo>
                    <a:pt x="6" y="92"/>
                  </a:lnTo>
                  <a:lnTo>
                    <a:pt x="6" y="92"/>
                  </a:lnTo>
                  <a:lnTo>
                    <a:pt x="12" y="90"/>
                  </a:lnTo>
                  <a:lnTo>
                    <a:pt x="88" y="12"/>
                  </a:lnTo>
                  <a:lnTo>
                    <a:pt x="88" y="12"/>
                  </a:lnTo>
                  <a:lnTo>
                    <a:pt x="90" y="8"/>
                  </a:lnTo>
                  <a:lnTo>
                    <a:pt x="88" y="2"/>
                  </a:lnTo>
                  <a:lnTo>
                    <a:pt x="88" y="2"/>
                  </a:lnTo>
                  <a:lnTo>
                    <a:pt x="84" y="0"/>
                  </a:lnTo>
                  <a:lnTo>
                    <a:pt x="78" y="2"/>
                  </a:lnTo>
                  <a:lnTo>
                    <a:pt x="2" y="80"/>
                  </a:lnTo>
                  <a:lnTo>
                    <a:pt x="2" y="80"/>
                  </a:lnTo>
                  <a:lnTo>
                    <a:pt x="0" y="84"/>
                  </a:lnTo>
                  <a:lnTo>
                    <a:pt x="0" y="84"/>
                  </a:lnTo>
                  <a:close/>
                </a:path>
              </a:pathLst>
            </a:custGeom>
            <a:grpFill/>
            <a:ln w="9525">
              <a:solidFill>
                <a:schemeClr val="tx1"/>
              </a:solidFill>
              <a:round/>
            </a:ln>
          </p:spPr>
          <p:txBody>
            <a:bodyPr vert="horz" wrap="square" lIns="91440" tIns="45720" rIns="91440" bIns="45720" numCol="1" anchor="t" anchorCtr="0" compatLnSpc="1"/>
            <a:lstStyle/>
            <a:p>
              <a:endParaRPr lang="zh-CN" altLang="en-US">
                <a:latin typeface="+mn-ea"/>
              </a:endParaRPr>
            </a:p>
          </p:txBody>
        </p:sp>
      </p:grpSp>
      <p:sp>
        <p:nvSpPr>
          <p:cNvPr id="18" name="TextBox 18"/>
          <p:cNvSpPr txBox="1"/>
          <p:nvPr>
            <p:custDataLst>
              <p:tags r:id="rId11"/>
            </p:custDataLst>
          </p:nvPr>
        </p:nvSpPr>
        <p:spPr>
          <a:xfrm>
            <a:off x="1757362" y="1786834"/>
            <a:ext cx="3723595" cy="1050290"/>
          </a:xfrm>
          <a:prstGeom prst="rect">
            <a:avLst/>
          </a:prstGeom>
          <a:noFill/>
        </p:spPr>
        <p:txBody>
          <a:bodyPr wrap="square" rtlCol="0">
            <a:spAutoFit/>
          </a:bodyPr>
          <a:lstStyle/>
          <a:p>
            <a:pPr defTabSz="914400">
              <a:lnSpc>
                <a:spcPct val="130000"/>
              </a:lnSpc>
            </a:pPr>
            <a:r>
              <a:rPr lang="zh-CN" altLang="en-US" sz="1200" dirty="0">
                <a:solidFill>
                  <a:schemeClr val="bg1"/>
                </a:solidFill>
                <a:latin typeface="+mn-ea"/>
                <a:cs typeface="Levenim MT" pitchFamily="2" charset="-79"/>
              </a:rPr>
              <a:t>多数工程项目都以层层分包方式进行，多者可达七八次转包，一方面工程</a:t>
            </a:r>
            <a:r>
              <a:rPr lang="zh-CN" altLang="en-US" sz="1200" b="1" dirty="0">
                <a:solidFill>
                  <a:srgbClr val="F09C2A"/>
                </a:solidFill>
                <a:latin typeface="+mn-ea"/>
                <a:cs typeface="Levenim MT" pitchFamily="2" charset="-79"/>
              </a:rPr>
              <a:t>资金被层层损耗，另一方面拉长了结款周期</a:t>
            </a:r>
            <a:r>
              <a:rPr lang="zh-CN" altLang="en-US" sz="1200" dirty="0">
                <a:solidFill>
                  <a:schemeClr val="bg1"/>
                </a:solidFill>
                <a:latin typeface="+mn-ea"/>
                <a:cs typeface="Levenim MT" pitchFamily="2" charset="-79"/>
              </a:rPr>
              <a:t>，部分小企业被拖至破产或是直接拖欠农民工薪资</a:t>
            </a:r>
            <a:endParaRPr lang="zh-CN" altLang="en-US" sz="1200" dirty="0">
              <a:solidFill>
                <a:schemeClr val="bg1"/>
              </a:solidFill>
              <a:latin typeface="+mn-ea"/>
              <a:cs typeface="Levenim MT" pitchFamily="2" charset="-79"/>
            </a:endParaRPr>
          </a:p>
        </p:txBody>
      </p:sp>
      <p:sp>
        <p:nvSpPr>
          <p:cNvPr id="19" name="TextBox 18"/>
          <p:cNvSpPr txBox="1"/>
          <p:nvPr>
            <p:custDataLst>
              <p:tags r:id="rId12"/>
            </p:custDataLst>
          </p:nvPr>
        </p:nvSpPr>
        <p:spPr>
          <a:xfrm>
            <a:off x="1757362" y="3067050"/>
            <a:ext cx="3598416" cy="810260"/>
          </a:xfrm>
          <a:prstGeom prst="rect">
            <a:avLst/>
          </a:prstGeom>
          <a:noFill/>
        </p:spPr>
        <p:txBody>
          <a:bodyPr wrap="square" rtlCol="0">
            <a:spAutoFit/>
          </a:bodyPr>
          <a:lstStyle/>
          <a:p>
            <a:pPr defTabSz="914400">
              <a:lnSpc>
                <a:spcPct val="130000"/>
              </a:lnSpc>
            </a:pPr>
            <a:r>
              <a:rPr lang="zh-CN" altLang="en-US" sz="1200" dirty="0">
                <a:solidFill>
                  <a:schemeClr val="bg1"/>
                </a:solidFill>
                <a:latin typeface="+mn-ea"/>
                <a:cs typeface="Levenim MT" pitchFamily="2" charset="-79"/>
              </a:rPr>
              <a:t>对于顶层项目方而言（例如中建，中铁之类的项目发起方），实际</a:t>
            </a:r>
            <a:r>
              <a:rPr lang="zh-CN" altLang="en-US" sz="1200" b="1" dirty="0">
                <a:solidFill>
                  <a:srgbClr val="F09C2A"/>
                </a:solidFill>
                <a:latin typeface="+mn-ea"/>
                <a:cs typeface="Levenim MT" pitchFamily="2" charset="-79"/>
              </a:rPr>
              <a:t>项目进度难以精准把控</a:t>
            </a:r>
            <a:r>
              <a:rPr lang="zh-CN" altLang="en-US" sz="1200" dirty="0">
                <a:solidFill>
                  <a:schemeClr val="bg1"/>
                </a:solidFill>
                <a:latin typeface="+mn-ea"/>
                <a:cs typeface="Levenim MT" pitchFamily="2" charset="-79"/>
              </a:rPr>
              <a:t>，实际投产情况信息上游难以掌控获得</a:t>
            </a:r>
            <a:endParaRPr lang="zh-CN" altLang="en-US" sz="1200" dirty="0">
              <a:solidFill>
                <a:schemeClr val="bg1"/>
              </a:solidFill>
              <a:latin typeface="+mn-ea"/>
              <a:cs typeface="Levenim MT" pitchFamily="2" charset="-79"/>
            </a:endParaRPr>
          </a:p>
        </p:txBody>
      </p:sp>
      <p:sp>
        <p:nvSpPr>
          <p:cNvPr id="20" name="TextBox 18"/>
          <p:cNvSpPr txBox="1"/>
          <p:nvPr>
            <p:custDataLst>
              <p:tags r:id="rId13"/>
            </p:custDataLst>
          </p:nvPr>
        </p:nvSpPr>
        <p:spPr>
          <a:xfrm>
            <a:off x="1757362" y="4287710"/>
            <a:ext cx="3598416" cy="810260"/>
          </a:xfrm>
          <a:prstGeom prst="rect">
            <a:avLst/>
          </a:prstGeom>
          <a:noFill/>
        </p:spPr>
        <p:txBody>
          <a:bodyPr wrap="square" rtlCol="0">
            <a:spAutoFit/>
          </a:bodyPr>
          <a:lstStyle/>
          <a:p>
            <a:pPr defTabSz="914400">
              <a:lnSpc>
                <a:spcPct val="130000"/>
              </a:lnSpc>
            </a:pPr>
            <a:r>
              <a:rPr lang="zh-CN" altLang="en-US" sz="1200" dirty="0">
                <a:solidFill>
                  <a:schemeClr val="bg1"/>
                </a:solidFill>
                <a:latin typeface="+mn-ea"/>
                <a:cs typeface="Levenim MT" pitchFamily="2" charset="-79"/>
              </a:rPr>
              <a:t>项目实施过程中会涉及大量采购，甚至追加预算等项目支出，但实际能效上游难以进行评估，产生了大量的</a:t>
            </a:r>
            <a:r>
              <a:rPr lang="zh-CN" altLang="en-US" sz="1200" b="1" dirty="0">
                <a:solidFill>
                  <a:srgbClr val="F09C2A"/>
                </a:solidFill>
                <a:latin typeface="+mn-ea"/>
                <a:cs typeface="Levenim MT" pitchFamily="2" charset="-79"/>
              </a:rPr>
              <a:t>资金损耗</a:t>
            </a:r>
            <a:endParaRPr lang="zh-CN" altLang="en-US" sz="1200" b="1" dirty="0">
              <a:solidFill>
                <a:srgbClr val="F09C2A"/>
              </a:solidFill>
              <a:latin typeface="+mn-ea"/>
              <a:cs typeface="Levenim MT" pitchFamily="2" charset="-79"/>
            </a:endParaRPr>
          </a:p>
        </p:txBody>
      </p:sp>
      <p:sp>
        <p:nvSpPr>
          <p:cNvPr id="21" name="文本框 20"/>
          <p:cNvSpPr txBox="1"/>
          <p:nvPr>
            <p:custDataLst>
              <p:tags r:id="rId14"/>
            </p:custDataLst>
          </p:nvPr>
        </p:nvSpPr>
        <p:spPr>
          <a:xfrm>
            <a:off x="6505733" y="1786834"/>
            <a:ext cx="2923082" cy="461665"/>
          </a:xfrm>
          <a:prstGeom prst="rect">
            <a:avLst/>
          </a:prstGeom>
          <a:noFill/>
        </p:spPr>
        <p:txBody>
          <a:bodyPr wrap="square" rtlCol="0">
            <a:spAutoFit/>
          </a:bodyPr>
          <a:lstStyle/>
          <a:p>
            <a:r>
              <a:rPr lang="zh-CN" altLang="en-US" sz="2400" b="1" dirty="0">
                <a:latin typeface="+mn-ea"/>
              </a:rPr>
              <a:t>说明</a:t>
            </a:r>
            <a:endParaRPr lang="zh-CN" altLang="en-US" sz="2400" b="1" dirty="0">
              <a:latin typeface="+mn-ea"/>
            </a:endParaRPr>
          </a:p>
        </p:txBody>
      </p:sp>
      <p:sp>
        <p:nvSpPr>
          <p:cNvPr id="22" name="TextBox 18"/>
          <p:cNvSpPr txBox="1"/>
          <p:nvPr>
            <p:custDataLst>
              <p:tags r:id="rId15"/>
            </p:custDataLst>
          </p:nvPr>
        </p:nvSpPr>
        <p:spPr>
          <a:xfrm>
            <a:off x="6475752" y="2342125"/>
            <a:ext cx="4242216" cy="2009775"/>
          </a:xfrm>
          <a:prstGeom prst="rect">
            <a:avLst/>
          </a:prstGeom>
          <a:noFill/>
        </p:spPr>
        <p:txBody>
          <a:bodyPr wrap="square" rtlCol="0">
            <a:spAutoFit/>
          </a:bodyPr>
          <a:lstStyle/>
          <a:p>
            <a:pPr>
              <a:lnSpc>
                <a:spcPct val="130000"/>
              </a:lnSpc>
            </a:pPr>
            <a:r>
              <a:rPr lang="en-US" altLang="zh-CN" sz="1200" dirty="0">
                <a:solidFill>
                  <a:schemeClr val="bg1">
                    <a:lumMod val="50000"/>
                  </a:schemeClr>
                </a:solidFill>
                <a:latin typeface="+mn-ea"/>
                <a:cs typeface="Levenim MT" pitchFamily="2" charset="-79"/>
              </a:rPr>
              <a:t>       </a:t>
            </a:r>
            <a:r>
              <a:rPr lang="zh-CN" altLang="en-US" sz="1200" dirty="0">
                <a:solidFill>
                  <a:schemeClr val="bg1">
                    <a:lumMod val="50000"/>
                  </a:schemeClr>
                </a:solidFill>
                <a:latin typeface="+mn-ea"/>
                <a:cs typeface="Levenim MT" pitchFamily="2" charset="-79"/>
              </a:rPr>
              <a:t>在工程实施流程中，往往由项目发起方发起招投标或是其他形式进行下游转包，中标企业亦会拆解标的，继续向下分包，最终实施方项目工程进度上游项目发起方多数时候难以实际了解，从而导致了很多的项目延期交付或是追加预算；</a:t>
            </a:r>
            <a:endParaRPr lang="zh-CN" altLang="en-US" sz="1200" dirty="0">
              <a:solidFill>
                <a:schemeClr val="bg1">
                  <a:lumMod val="50000"/>
                </a:schemeClr>
              </a:solidFill>
              <a:latin typeface="+mn-ea"/>
              <a:cs typeface="Levenim MT" pitchFamily="2" charset="-79"/>
            </a:endParaRPr>
          </a:p>
          <a:p>
            <a:pPr>
              <a:lnSpc>
                <a:spcPct val="13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bg1">
                    <a:lumMod val="50000"/>
                  </a:schemeClr>
                </a:solidFill>
                <a:latin typeface="+mn-ea"/>
                <a:cs typeface="Levenim MT" pitchFamily="2" charset="-79"/>
              </a:rPr>
              <a:t>而工程款的结款周期过长也是项目烂尾的核心因素之一</a:t>
            </a:r>
            <a:endParaRPr lang="en-US" altLang="zh-CN" sz="1200" dirty="0">
              <a:solidFill>
                <a:schemeClr val="bg1">
                  <a:lumMod val="50000"/>
                </a:schemeClr>
              </a:solidFill>
              <a:latin typeface="+mn-ea"/>
              <a:cs typeface="Levenim MT" pitchFamily="2" charset="-79"/>
            </a:endParaRPr>
          </a:p>
          <a:p>
            <a:pPr>
              <a:lnSpc>
                <a:spcPct val="130000"/>
              </a:lnSpc>
            </a:pPr>
            <a:r>
              <a:rPr lang="zh-CN" altLang="en-US" sz="1200" b="1" dirty="0">
                <a:solidFill>
                  <a:schemeClr val="bg1">
                    <a:lumMod val="50000"/>
                  </a:schemeClr>
                </a:solidFill>
                <a:latin typeface="+mn-ea"/>
                <a:cs typeface="Levenim MT" pitchFamily="2" charset="-79"/>
              </a:rPr>
              <a:t>（尤其近些年受房地产市场影响，大规模建楼等工程极多，但项目款往往要等待地产商开盘</a:t>
            </a:r>
            <a:r>
              <a:rPr lang="zh-CN" altLang="en-US" sz="1200" b="1" dirty="0">
                <a:solidFill>
                  <a:srgbClr val="D24132"/>
                </a:solidFill>
                <a:latin typeface="+mn-ea"/>
                <a:cs typeface="Levenim MT" pitchFamily="2" charset="-79"/>
              </a:rPr>
              <a:t>回笼资金进行结算</a:t>
            </a:r>
            <a:r>
              <a:rPr lang="zh-CN" altLang="en-US" sz="1200" b="1" dirty="0">
                <a:solidFill>
                  <a:schemeClr val="bg1">
                    <a:lumMod val="50000"/>
                  </a:schemeClr>
                </a:solidFill>
                <a:latin typeface="+mn-ea"/>
                <a:cs typeface="Levenim MT" pitchFamily="2" charset="-79"/>
              </a:rPr>
              <a:t>，由此产生了一系列连锁问题，直接导致了</a:t>
            </a:r>
            <a:r>
              <a:rPr lang="zh-CN" altLang="en-US" sz="1200" b="1" dirty="0">
                <a:solidFill>
                  <a:srgbClr val="D24132"/>
                </a:solidFill>
                <a:latin typeface="+mn-ea"/>
                <a:cs typeface="Levenim MT" pitchFamily="2" charset="-79"/>
              </a:rPr>
              <a:t>部分实体工厂的倒闭</a:t>
            </a:r>
            <a:r>
              <a:rPr lang="zh-CN" altLang="en-US" sz="1200" b="1" dirty="0">
                <a:solidFill>
                  <a:schemeClr val="bg1">
                    <a:lumMod val="50000"/>
                  </a:schemeClr>
                </a:solidFill>
                <a:latin typeface="+mn-ea"/>
                <a:cs typeface="Levenim MT" pitchFamily="2" charset="-79"/>
              </a:rPr>
              <a:t>）</a:t>
            </a:r>
            <a:endParaRPr lang="zh-CN" altLang="en-US" sz="1200" b="1" dirty="0">
              <a:solidFill>
                <a:schemeClr val="bg1">
                  <a:lumMod val="50000"/>
                </a:schemeClr>
              </a:solidFill>
              <a:latin typeface="+mn-ea"/>
              <a:cs typeface="Levenim MT" pitchFamily="2" charset="-79"/>
            </a:endParaRPr>
          </a:p>
        </p:txBody>
      </p:sp>
      <p:sp>
        <p:nvSpPr>
          <p:cNvPr id="23" name="矩形 22"/>
          <p:cNvSpPr/>
          <p:nvPr>
            <p:custDataLst>
              <p:tags r:id="rId16"/>
            </p:custDataLst>
          </p:nvPr>
        </p:nvSpPr>
        <p:spPr>
          <a:xfrm>
            <a:off x="1638300" y="585668"/>
            <a:ext cx="2320110" cy="340480"/>
          </a:xfrm>
          <a:prstGeom prst="rect">
            <a:avLst/>
          </a:prstGeom>
          <a:solidFill>
            <a:srgbClr val="508A9D">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mn-ea"/>
              </a:rPr>
              <a:t>企业端痛点</a:t>
            </a:r>
            <a:endParaRPr lang="zh-CN" altLang="en-US" sz="3200" b="1" dirty="0">
              <a:latin typeface="+mn-ea"/>
            </a:endParaRPr>
          </a:p>
        </p:txBody>
      </p:sp>
      <p:cxnSp>
        <p:nvCxnSpPr>
          <p:cNvPr id="26" name="直接连接符 25"/>
          <p:cNvCxnSpPr/>
          <p:nvPr>
            <p:custDataLst>
              <p:tags r:id="rId17"/>
            </p:custDataLst>
          </p:nvPr>
        </p:nvCxnSpPr>
        <p:spPr>
          <a:xfrm>
            <a:off x="5767070" y="1497330"/>
            <a:ext cx="3799840" cy="1905"/>
          </a:xfrm>
          <a:prstGeom prst="line">
            <a:avLst/>
          </a:prstGeom>
          <a:ln w="12700">
            <a:solidFill>
              <a:srgbClr val="38829D"/>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8"/>
            </p:custDataLst>
          </p:nvPr>
        </p:nvCxnSpPr>
        <p:spPr>
          <a:xfrm>
            <a:off x="8013700" y="4663440"/>
            <a:ext cx="3799840" cy="1905"/>
          </a:xfrm>
          <a:prstGeom prst="line">
            <a:avLst/>
          </a:prstGeom>
          <a:ln w="12700">
            <a:solidFill>
              <a:srgbClr val="38829D"/>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rot="10800000">
            <a:off x="10557371" y="55090"/>
            <a:ext cx="1741170" cy="480060"/>
            <a:chOff x="-159" y="557"/>
            <a:chExt cx="2742" cy="756"/>
          </a:xfrm>
        </p:grpSpPr>
        <p:grpSp>
          <p:nvGrpSpPr>
            <p:cNvPr id="29" name="组合 28"/>
            <p:cNvGrpSpPr/>
            <p:nvPr/>
          </p:nvGrpSpPr>
          <p:grpSpPr>
            <a:xfrm>
              <a:off x="-159" y="557"/>
              <a:ext cx="2742" cy="756"/>
              <a:chOff x="-900" y="540"/>
              <a:chExt cx="2742" cy="756"/>
            </a:xfrm>
          </p:grpSpPr>
          <p:grpSp>
            <p:nvGrpSpPr>
              <p:cNvPr id="30" name="组合 29"/>
              <p:cNvGrpSpPr/>
              <p:nvPr/>
            </p:nvGrpSpPr>
            <p:grpSpPr>
              <a:xfrm>
                <a:off x="-442" y="540"/>
                <a:ext cx="2284" cy="756"/>
                <a:chOff x="-426" y="540"/>
                <a:chExt cx="2203" cy="756"/>
              </a:xfrm>
            </p:grpSpPr>
            <p:sp>
              <p:nvSpPr>
                <p:cNvPr id="31" name="矩形 30"/>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324" y="540"/>
                  <a:ext cx="453"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rot="10800000">
                <a:off x="-900" y="603"/>
                <a:ext cx="2480" cy="628"/>
              </a:xfrm>
              <a:prstGeom prst="rect">
                <a:avLst/>
              </a:prstGeom>
              <a:noFill/>
            </p:spPr>
            <p:txBody>
              <a:bodyPr wrap="square" rtlCol="0">
                <a:spAutoFit/>
              </a:bodyPr>
              <a:lstStyle/>
              <a:p>
                <a:r>
                  <a:rPr lang="zh-CN" altLang="en-US" sz="2000" b="1" dirty="0">
                    <a:solidFill>
                      <a:schemeClr val="bg1"/>
                    </a:solidFill>
                    <a:sym typeface="+mn-ea"/>
                  </a:rPr>
                  <a:t>痛点分析</a:t>
                </a:r>
                <a:endParaRPr lang="zh-CN" altLang="en-US" sz="2000" b="1" dirty="0">
                  <a:solidFill>
                    <a:schemeClr val="bg1"/>
                  </a:solidFill>
                  <a:sym typeface="+mn-ea"/>
                </a:endParaRPr>
              </a:p>
            </p:txBody>
          </p:sp>
        </p:grpSp>
        <p:sp>
          <p:nvSpPr>
            <p:cNvPr id="34" name="矩形 33"/>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Slide Number Placeholder 126"/>
          <p:cNvSpPr>
            <a:spLocks noGrp="1"/>
          </p:cNvSpPr>
          <p:nvPr/>
        </p:nvSpPr>
        <p:spPr>
          <a:xfrm>
            <a:off x="11643205" y="6340867"/>
            <a:ext cx="610241" cy="366183"/>
          </a:xfrm>
          <a:prstGeom prst="rect">
            <a:avLst/>
          </a:prstGeom>
        </p:spPr>
        <p:txBody>
          <a:bodyPr anchor="ctr"/>
          <a:lstStyle>
            <a:defPPr>
              <a:defRPr lang="zh-CN"/>
            </a:defPPr>
            <a:lvl1pPr marL="0" algn="ctr" defTabSz="914400" rtl="0" eaLnBrk="1" latinLnBrk="0" hangingPunct="1">
              <a:defRPr sz="1335"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780" smtClean="0"/>
            </a:fld>
            <a:endParaRPr lang="en-US" sz="1780" dirty="0"/>
          </a:p>
        </p:txBody>
      </p:sp>
    </p:spTree>
    <p:custDataLst>
      <p:tags r:id="rId19"/>
    </p:custData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圆角矩形 32"/>
          <p:cNvSpPr/>
          <p:nvPr/>
        </p:nvSpPr>
        <p:spPr>
          <a:xfrm>
            <a:off x="414020" y="4643120"/>
            <a:ext cx="1428750" cy="1404620"/>
          </a:xfrm>
          <a:prstGeom prst="roundRect">
            <a:avLst/>
          </a:prstGeom>
          <a:noFill/>
          <a:ln w="19050">
            <a:solidFill>
              <a:srgbClr val="1D6295"/>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2159735" y="1392429"/>
            <a:ext cx="3141597" cy="369332"/>
          </a:xfrm>
          <a:prstGeom prst="rect">
            <a:avLst/>
          </a:prstGeom>
          <a:noFill/>
        </p:spPr>
        <p:txBody>
          <a:bodyPr wrap="square" rtlCol="0">
            <a:spAutoFit/>
          </a:bodyPr>
          <a:lstStyle/>
          <a:p>
            <a:r>
              <a:rPr lang="en-US" altLang="zh-CN" b="1" dirty="0">
                <a:solidFill>
                  <a:srgbClr val="377790"/>
                </a:solidFill>
                <a:latin typeface="+mn-ea"/>
              </a:rPr>
              <a:t>1.</a:t>
            </a:r>
            <a:r>
              <a:rPr lang="zh-CN" altLang="en-US" b="1" dirty="0">
                <a:solidFill>
                  <a:srgbClr val="377790"/>
                </a:solidFill>
                <a:latin typeface="+mn-ea"/>
              </a:rPr>
              <a:t>薪资不透明</a:t>
            </a:r>
            <a:endParaRPr lang="zh-CN" altLang="en-US" b="1" dirty="0">
              <a:solidFill>
                <a:srgbClr val="377790"/>
              </a:solidFill>
              <a:latin typeface="+mn-ea"/>
            </a:endParaRPr>
          </a:p>
        </p:txBody>
      </p:sp>
      <p:sp>
        <p:nvSpPr>
          <p:cNvPr id="9" name="TextBox 18"/>
          <p:cNvSpPr txBox="1"/>
          <p:nvPr>
            <p:custDataLst>
              <p:tags r:id="rId2"/>
            </p:custDataLst>
          </p:nvPr>
        </p:nvSpPr>
        <p:spPr>
          <a:xfrm>
            <a:off x="2159735" y="1883046"/>
            <a:ext cx="3936797" cy="810260"/>
          </a:xfrm>
          <a:prstGeom prst="rect">
            <a:avLst/>
          </a:prstGeom>
          <a:noFill/>
        </p:spPr>
        <p:txBody>
          <a:bodyPr wrap="square" rtlCol="0">
            <a:spAutoFit/>
          </a:bodyPr>
          <a:lstStyle/>
          <a:p>
            <a:pPr>
              <a:lnSpc>
                <a:spcPct val="13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tx1"/>
                </a:solidFill>
                <a:latin typeface="+mn-ea"/>
                <a:cs typeface="Levenim MT" pitchFamily="2" charset="-79"/>
              </a:rPr>
              <a:t>工人工资没有明确的计工计酬概念，多数时候都是因人而异，也直接给黑心老板克扣工资甚至欠薪不发留下了操作空间。</a:t>
            </a:r>
            <a:endParaRPr lang="zh-CN" altLang="en-US" sz="1200" dirty="0">
              <a:solidFill>
                <a:schemeClr val="tx1"/>
              </a:solidFill>
              <a:latin typeface="+mn-ea"/>
              <a:cs typeface="Levenim MT" pitchFamily="2" charset="-79"/>
            </a:endParaRPr>
          </a:p>
        </p:txBody>
      </p:sp>
      <p:pic>
        <p:nvPicPr>
          <p:cNvPr id="1026" name="Picture 2" descr="查看源图像"/>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2837" y="0"/>
            <a:ext cx="4729163"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custDataLst>
              <p:tags r:id="rId5"/>
            </p:custDataLst>
          </p:nvPr>
        </p:nvSpPr>
        <p:spPr>
          <a:xfrm>
            <a:off x="2159734" y="2993274"/>
            <a:ext cx="3141597" cy="369332"/>
          </a:xfrm>
          <a:prstGeom prst="rect">
            <a:avLst/>
          </a:prstGeom>
          <a:noFill/>
        </p:spPr>
        <p:txBody>
          <a:bodyPr wrap="square" rtlCol="0">
            <a:spAutoFit/>
          </a:bodyPr>
          <a:lstStyle/>
          <a:p>
            <a:r>
              <a:rPr lang="en-US" altLang="zh-CN" b="1" dirty="0">
                <a:solidFill>
                  <a:srgbClr val="377790"/>
                </a:solidFill>
                <a:latin typeface="+mn-ea"/>
              </a:rPr>
              <a:t>2.</a:t>
            </a:r>
            <a:r>
              <a:rPr lang="zh-CN" altLang="en-US" b="1" dirty="0">
                <a:solidFill>
                  <a:srgbClr val="377790"/>
                </a:solidFill>
                <a:latin typeface="+mn-ea"/>
              </a:rPr>
              <a:t>基础保障缺失</a:t>
            </a:r>
            <a:endParaRPr lang="zh-CN" altLang="en-US" b="1" dirty="0">
              <a:solidFill>
                <a:srgbClr val="377790"/>
              </a:solidFill>
              <a:latin typeface="+mn-ea"/>
            </a:endParaRPr>
          </a:p>
        </p:txBody>
      </p:sp>
      <p:sp>
        <p:nvSpPr>
          <p:cNvPr id="11" name="TextBox 18"/>
          <p:cNvSpPr txBox="1"/>
          <p:nvPr>
            <p:custDataLst>
              <p:tags r:id="rId6"/>
            </p:custDataLst>
          </p:nvPr>
        </p:nvSpPr>
        <p:spPr>
          <a:xfrm>
            <a:off x="2159735" y="3484591"/>
            <a:ext cx="3936797" cy="810260"/>
          </a:xfrm>
          <a:prstGeom prst="rect">
            <a:avLst/>
          </a:prstGeom>
          <a:noFill/>
        </p:spPr>
        <p:txBody>
          <a:bodyPr wrap="square" rtlCol="0">
            <a:spAutoFit/>
          </a:bodyPr>
          <a:lstStyle/>
          <a:p>
            <a:pPr>
              <a:lnSpc>
                <a:spcPct val="13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tx1"/>
                </a:solidFill>
                <a:latin typeface="+mn-ea"/>
                <a:cs typeface="Levenim MT" pitchFamily="2" charset="-79"/>
              </a:rPr>
              <a:t>很多工人上工都属于临时工性质，买不买保险更多看老板良心，但此群体工作性质面临意外风险又相对较高，面临问题时抗风险能力差，维权能力薄弱。</a:t>
            </a:r>
            <a:endParaRPr lang="zh-CN" altLang="en-US" sz="1200" dirty="0">
              <a:solidFill>
                <a:schemeClr val="tx1"/>
              </a:solidFill>
              <a:latin typeface="+mn-ea"/>
              <a:cs typeface="Levenim MT" pitchFamily="2" charset="-79"/>
            </a:endParaRPr>
          </a:p>
        </p:txBody>
      </p:sp>
      <p:sp>
        <p:nvSpPr>
          <p:cNvPr id="12" name="文本框 11"/>
          <p:cNvSpPr txBox="1"/>
          <p:nvPr>
            <p:custDataLst>
              <p:tags r:id="rId7"/>
            </p:custDataLst>
          </p:nvPr>
        </p:nvSpPr>
        <p:spPr>
          <a:xfrm>
            <a:off x="2159735" y="4643080"/>
            <a:ext cx="3141597" cy="369332"/>
          </a:xfrm>
          <a:prstGeom prst="rect">
            <a:avLst/>
          </a:prstGeom>
          <a:noFill/>
        </p:spPr>
        <p:txBody>
          <a:bodyPr wrap="square" rtlCol="0">
            <a:spAutoFit/>
          </a:bodyPr>
          <a:lstStyle/>
          <a:p>
            <a:r>
              <a:rPr lang="en-US" altLang="zh-CN" b="1" dirty="0">
                <a:solidFill>
                  <a:srgbClr val="377790"/>
                </a:solidFill>
                <a:latin typeface="+mn-ea"/>
              </a:rPr>
              <a:t>3.</a:t>
            </a:r>
            <a:r>
              <a:rPr lang="zh-CN" altLang="en-US" b="1" dirty="0">
                <a:solidFill>
                  <a:srgbClr val="377790"/>
                </a:solidFill>
                <a:latin typeface="+mn-ea"/>
              </a:rPr>
              <a:t>就业无保障，工作不稳定</a:t>
            </a:r>
            <a:endParaRPr lang="zh-CN" altLang="en-US" b="1" dirty="0">
              <a:solidFill>
                <a:srgbClr val="377790"/>
              </a:solidFill>
              <a:latin typeface="+mn-ea"/>
            </a:endParaRPr>
          </a:p>
        </p:txBody>
      </p:sp>
      <p:sp>
        <p:nvSpPr>
          <p:cNvPr id="13" name="TextBox 18"/>
          <p:cNvSpPr txBox="1"/>
          <p:nvPr>
            <p:custDataLst>
              <p:tags r:id="rId8"/>
            </p:custDataLst>
          </p:nvPr>
        </p:nvSpPr>
        <p:spPr>
          <a:xfrm>
            <a:off x="2159735" y="5103251"/>
            <a:ext cx="3936797" cy="1050290"/>
          </a:xfrm>
          <a:prstGeom prst="rect">
            <a:avLst/>
          </a:prstGeom>
          <a:noFill/>
        </p:spPr>
        <p:txBody>
          <a:bodyPr wrap="square" rtlCol="0">
            <a:spAutoFit/>
          </a:bodyPr>
          <a:lstStyle/>
          <a:p>
            <a:pPr>
              <a:lnSpc>
                <a:spcPct val="130000"/>
              </a:lnSpc>
            </a:pPr>
            <a:r>
              <a:rPr lang="en-US" altLang="zh-CN" sz="1200" dirty="0">
                <a:solidFill>
                  <a:schemeClr val="bg1">
                    <a:lumMod val="50000"/>
                  </a:schemeClr>
                </a:solidFill>
                <a:latin typeface="+mn-ea"/>
                <a:cs typeface="Levenim MT" pitchFamily="2" charset="-79"/>
                <a:sym typeface="+mn-ea"/>
              </a:rPr>
              <a:t>       </a:t>
            </a:r>
            <a:r>
              <a:rPr lang="zh-CN" altLang="en-US" sz="1200" dirty="0">
                <a:solidFill>
                  <a:schemeClr val="tx1"/>
                </a:solidFill>
                <a:latin typeface="+mn-ea"/>
                <a:cs typeface="Levenim MT" pitchFamily="2" charset="-79"/>
              </a:rPr>
              <a:t>很多此类人群找工作只能蹲点当地人力市场，被手里有项目的工程人员挑选。几乎完全没有工作信息来源渠道，也直接导致了自身失去了讨价还价的能力，被动接受工作，被动接受不平等条约。</a:t>
            </a:r>
            <a:endParaRPr lang="zh-CN" altLang="en-US" sz="1200" dirty="0">
              <a:solidFill>
                <a:schemeClr val="tx1"/>
              </a:solidFill>
              <a:latin typeface="+mn-ea"/>
              <a:cs typeface="Levenim MT" pitchFamily="2" charset="-79"/>
            </a:endParaRPr>
          </a:p>
        </p:txBody>
      </p:sp>
      <p:sp>
        <p:nvSpPr>
          <p:cNvPr id="16" name="文本框 15"/>
          <p:cNvSpPr txBox="1"/>
          <p:nvPr>
            <p:custDataLst>
              <p:tags r:id="rId9"/>
            </p:custDataLst>
          </p:nvPr>
        </p:nvSpPr>
        <p:spPr>
          <a:xfrm>
            <a:off x="100330" y="2993390"/>
            <a:ext cx="888365" cy="368300"/>
          </a:xfrm>
          <a:prstGeom prst="rect">
            <a:avLst/>
          </a:prstGeom>
          <a:noFill/>
        </p:spPr>
        <p:txBody>
          <a:bodyPr wrap="square" rtlCol="0">
            <a:spAutoFit/>
          </a:bodyPr>
          <a:lstStyle/>
          <a:p>
            <a:r>
              <a:rPr lang="zh-CN" altLang="en-US" b="1" dirty="0">
                <a:solidFill>
                  <a:schemeClr val="bg1"/>
                </a:solidFill>
                <a:latin typeface="+mn-ea"/>
              </a:rPr>
              <a:t>工人侧</a:t>
            </a:r>
            <a:endParaRPr lang="zh-CN" altLang="en-US" b="1" dirty="0">
              <a:solidFill>
                <a:schemeClr val="bg1"/>
              </a:solidFill>
              <a:latin typeface="+mn-ea"/>
            </a:endParaRPr>
          </a:p>
        </p:txBody>
      </p:sp>
      <p:pic>
        <p:nvPicPr>
          <p:cNvPr id="30" name="图片 29" descr="保障"/>
          <p:cNvPicPr>
            <a:picLocks noChangeAspect="1"/>
          </p:cNvPicPr>
          <p:nvPr/>
        </p:nvPicPr>
        <p:blipFill>
          <a:blip r:embed="rId10"/>
          <a:stretch>
            <a:fillRect/>
          </a:stretch>
        </p:blipFill>
        <p:spPr>
          <a:xfrm>
            <a:off x="549910" y="3117215"/>
            <a:ext cx="1156970" cy="1156970"/>
          </a:xfrm>
          <a:prstGeom prst="rect">
            <a:avLst/>
          </a:prstGeom>
        </p:spPr>
      </p:pic>
      <p:pic>
        <p:nvPicPr>
          <p:cNvPr id="31" name="图片 30" descr="就业"/>
          <p:cNvPicPr>
            <a:picLocks noChangeAspect="1"/>
          </p:cNvPicPr>
          <p:nvPr/>
        </p:nvPicPr>
        <p:blipFill>
          <a:blip r:embed="rId11"/>
          <a:stretch>
            <a:fillRect/>
          </a:stretch>
        </p:blipFill>
        <p:spPr>
          <a:xfrm>
            <a:off x="464820" y="4643120"/>
            <a:ext cx="1327150" cy="1327150"/>
          </a:xfrm>
          <a:prstGeom prst="rect">
            <a:avLst/>
          </a:prstGeom>
        </p:spPr>
      </p:pic>
      <p:pic>
        <p:nvPicPr>
          <p:cNvPr id="32" name="图片 31" descr="薪资待遇"/>
          <p:cNvPicPr>
            <a:picLocks noChangeAspect="1"/>
          </p:cNvPicPr>
          <p:nvPr/>
        </p:nvPicPr>
        <p:blipFill>
          <a:blip r:embed="rId12"/>
          <a:stretch>
            <a:fillRect/>
          </a:stretch>
        </p:blipFill>
        <p:spPr>
          <a:xfrm>
            <a:off x="552450" y="1517650"/>
            <a:ext cx="1154430" cy="1154430"/>
          </a:xfrm>
          <a:prstGeom prst="rect">
            <a:avLst/>
          </a:prstGeom>
        </p:spPr>
      </p:pic>
      <p:sp>
        <p:nvSpPr>
          <p:cNvPr id="34" name="圆角矩形 33"/>
          <p:cNvSpPr/>
          <p:nvPr/>
        </p:nvSpPr>
        <p:spPr>
          <a:xfrm>
            <a:off x="415290" y="2993390"/>
            <a:ext cx="1428750" cy="1404620"/>
          </a:xfrm>
          <a:prstGeom prst="roundRect">
            <a:avLst/>
          </a:prstGeom>
          <a:noFill/>
          <a:ln w="19050">
            <a:solidFill>
              <a:srgbClr val="167C9C"/>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15290" y="1392555"/>
            <a:ext cx="1428750" cy="1404620"/>
          </a:xfrm>
          <a:prstGeom prst="roundRect">
            <a:avLst/>
          </a:prstGeom>
          <a:noFill/>
          <a:ln w="19050">
            <a:solidFill>
              <a:srgbClr val="2B6B9B"/>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0" y="224604"/>
            <a:ext cx="4077970" cy="480060"/>
            <a:chOff x="0" y="557"/>
            <a:chExt cx="6422" cy="756"/>
          </a:xfrm>
        </p:grpSpPr>
        <p:grpSp>
          <p:nvGrpSpPr>
            <p:cNvPr id="24" name="组合 23"/>
            <p:cNvGrpSpPr/>
            <p:nvPr/>
          </p:nvGrpSpPr>
          <p:grpSpPr>
            <a:xfrm>
              <a:off x="299" y="557"/>
              <a:ext cx="6123" cy="756"/>
              <a:chOff x="-442" y="540"/>
              <a:chExt cx="6123" cy="756"/>
            </a:xfrm>
          </p:grpSpPr>
          <p:grpSp>
            <p:nvGrpSpPr>
              <p:cNvPr id="26" name="组合 25"/>
              <p:cNvGrpSpPr/>
              <p:nvPr/>
            </p:nvGrpSpPr>
            <p:grpSpPr>
              <a:xfrm>
                <a:off x="-442" y="540"/>
                <a:ext cx="6123" cy="756"/>
                <a:chOff x="-426" y="540"/>
                <a:chExt cx="5906" cy="756"/>
              </a:xfrm>
            </p:grpSpPr>
            <p:sp>
              <p:nvSpPr>
                <p:cNvPr id="28" name="矩形 27"/>
                <p:cNvSpPr/>
                <p:nvPr/>
              </p:nvSpPr>
              <p:spPr>
                <a:xfrm>
                  <a:off x="-426" y="541"/>
                  <a:ext cx="1870"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1324" y="540"/>
                  <a:ext cx="4156" cy="756"/>
                </a:xfrm>
                <a:prstGeom prst="round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204" y="603"/>
                <a:ext cx="5647" cy="630"/>
              </a:xfrm>
              <a:prstGeom prst="rect">
                <a:avLst/>
              </a:prstGeom>
              <a:noFill/>
            </p:spPr>
            <p:txBody>
              <a:bodyPr wrap="square" rtlCol="0">
                <a:spAutoFit/>
              </a:bodyPr>
              <a:lstStyle/>
              <a:p>
                <a:r>
                  <a:rPr lang="zh-CN" altLang="en-US" sz="2000" b="1" dirty="0">
                    <a:solidFill>
                      <a:schemeClr val="bg1"/>
                    </a:solidFill>
                    <a:sym typeface="+mn-ea"/>
                  </a:rPr>
                  <a:t>痛点分析</a:t>
                </a:r>
                <a:r>
                  <a:rPr lang="en-US" altLang="zh-CN" sz="2000" b="1" dirty="0">
                    <a:solidFill>
                      <a:schemeClr val="bg1"/>
                    </a:solidFill>
                    <a:sym typeface="+mn-ea"/>
                  </a:rPr>
                  <a:t>----</a:t>
                </a:r>
                <a:r>
                  <a:rPr lang="zh-CN" altLang="en-US" sz="2000" b="1" dirty="0">
                    <a:solidFill>
                      <a:schemeClr val="bg1"/>
                    </a:solidFill>
                    <a:sym typeface="+mn-ea"/>
                  </a:rPr>
                  <a:t>工人侧痛点</a:t>
                </a:r>
                <a:endParaRPr lang="zh-CN" altLang="en-US" sz="2000" b="1" dirty="0">
                  <a:solidFill>
                    <a:schemeClr val="bg1"/>
                  </a:solidFill>
                  <a:sym typeface="+mn-ea"/>
                </a:endParaRPr>
              </a:p>
            </p:txBody>
          </p:sp>
        </p:grpSp>
        <p:sp>
          <p:nvSpPr>
            <p:cNvPr id="25" name="矩形 24"/>
            <p:cNvSpPr/>
            <p:nvPr/>
          </p:nvSpPr>
          <p:spPr>
            <a:xfrm>
              <a:off x="0" y="557"/>
              <a:ext cx="193" cy="755"/>
            </a:xfrm>
            <a:prstGeom prst="rect">
              <a:avLst/>
            </a:prstGeom>
            <a:solidFill>
              <a:srgbClr val="167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Slide Number Placeholder 126"/>
          <p:cNvSpPr>
            <a:spLocks noGrp="1"/>
          </p:cNvSpPr>
          <p:nvPr/>
        </p:nvSpPr>
        <p:spPr>
          <a:xfrm>
            <a:off x="11643205" y="6340867"/>
            <a:ext cx="610241" cy="366183"/>
          </a:xfrm>
          <a:prstGeom prst="rect">
            <a:avLst/>
          </a:prstGeom>
        </p:spPr>
        <p:txBody>
          <a:bodyPr anchor="ctr"/>
          <a:lstStyle>
            <a:defPPr>
              <a:defRPr lang="zh-CN"/>
            </a:defPPr>
            <a:lvl1pPr marL="0" algn="ctr" defTabSz="914400" rtl="0" eaLnBrk="1" latinLnBrk="0" hangingPunct="1">
              <a:defRPr sz="1335"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780" smtClean="0"/>
            </a:fld>
            <a:endParaRPr lang="en-US" sz="1780" dirty="0"/>
          </a:p>
        </p:txBody>
      </p:sp>
    </p:spTree>
    <p:custDataLst>
      <p:tags r:id="rId13"/>
    </p:custDataLst>
  </p:cSld>
  <p:clrMapOvr>
    <a:masterClrMapping/>
  </p:clrMapOvr>
  <p:transition spd="slow">
    <p:push dir="u"/>
  </p:transition>
  <p:timing>
    <p:tnLst>
      <p:par>
        <p:cTn id="1" dur="indefinite" restart="never" nodeType="tmRoot"/>
      </p:par>
    </p:tnLst>
  </p:timing>
</p:sld>
</file>

<file path=ppt/tags/tag1.xml><?xml version="1.0" encoding="utf-8"?>
<p:tagLst xmlns:p="http://schemas.openxmlformats.org/presentationml/2006/main">
  <p:tag name="KSO_WM_FULL_TEXT_BEAUTIFY_COPY_ID" val="2"/>
</p:tagLst>
</file>

<file path=ppt/tags/tag10.xml><?xml version="1.0" encoding="utf-8"?>
<p:tagLst xmlns:p="http://schemas.openxmlformats.org/presentationml/2006/main">
  <p:tag name="KSO_WM_FULL_TEXT_BEAUTIFY_COPY_ID" val="150995200"/>
</p:tagLst>
</file>

<file path=ppt/tags/tag100.xml><?xml version="1.0" encoding="utf-8"?>
<p:tagLst xmlns:p="http://schemas.openxmlformats.org/presentationml/2006/main">
  <p:tag name="KSO_WM_FULL_TEXT_BEAUTIFY_COPY_ID" val="7"/>
</p:tagLst>
</file>

<file path=ppt/tags/tag101.xml><?xml version="1.0" encoding="utf-8"?>
<p:tagLst xmlns:p="http://schemas.openxmlformats.org/presentationml/2006/main">
  <p:tag name="KSO_WM_FULL_TEXT_BEAUTIFY_COPY_ID" val="8"/>
</p:tagLst>
</file>

<file path=ppt/tags/tag102.xml><?xml version="1.0" encoding="utf-8"?>
<p:tagLst xmlns:p="http://schemas.openxmlformats.org/presentationml/2006/main">
  <p:tag name="KSO_WM_FULL_TEXT_BEAUTIFY_COPY_ID" val="10"/>
</p:tagLst>
</file>

<file path=ppt/tags/tag103.xml><?xml version="1.0" encoding="utf-8"?>
<p:tagLst xmlns:p="http://schemas.openxmlformats.org/presentationml/2006/main">
  <p:tag name="KSO_WM_FULL_TEXT_BEAUTIFY_COPY_ID" val="12"/>
</p:tagLst>
</file>

<file path=ppt/tags/tag104.xml><?xml version="1.0" encoding="utf-8"?>
<p:tagLst xmlns:p="http://schemas.openxmlformats.org/presentationml/2006/main">
  <p:tag name="KSO_WM_FULL_TEXT_BEAUTIFY_COPY_ID" val="13"/>
</p:tagLst>
</file>

<file path=ppt/tags/tag105.xml><?xml version="1.0" encoding="utf-8"?>
<p:tagLst xmlns:p="http://schemas.openxmlformats.org/presentationml/2006/main">
  <p:tag name="KSO_WM_FULL_TEXT_BEAUTIFY_COPY_ID" val="14"/>
</p:tagLst>
</file>

<file path=ppt/tags/tag106.xml><?xml version="1.0" encoding="utf-8"?>
<p:tagLst xmlns:p="http://schemas.openxmlformats.org/presentationml/2006/main">
  <p:tag name="KSO_WM_FULL_TEXT_BEAUTIFY_COPY_ID" val="16"/>
</p:tagLst>
</file>

<file path=ppt/tags/tag107.xml><?xml version="1.0" encoding="utf-8"?>
<p:tagLst xmlns:p="http://schemas.openxmlformats.org/presentationml/2006/main">
  <p:tag name="KSO_WM_FULL_TEXT_BEAUTIFY_COPY_ID" val="17"/>
</p:tagLst>
</file>

<file path=ppt/tags/tag108.xml><?xml version="1.0" encoding="utf-8"?>
<p:tagLst xmlns:p="http://schemas.openxmlformats.org/presentationml/2006/main">
  <p:tag name="KSO_WM_FULL_TEXT_BEAUTIFY_COPY_ID" val="18"/>
</p:tagLst>
</file>

<file path=ppt/tags/tag109.xml><?xml version="1.0" encoding="utf-8"?>
<p:tagLst xmlns:p="http://schemas.openxmlformats.org/presentationml/2006/main">
  <p:tag name="KSO_WM_FULL_TEXT_BEAUTIFY_COPY_ID" val="19"/>
</p:tagLst>
</file>

<file path=ppt/tags/tag11.xml><?xml version="1.0" encoding="utf-8"?>
<p:tagLst xmlns:p="http://schemas.openxmlformats.org/presentationml/2006/main">
  <p:tag name="KSO_WM_FULL_TEXT_BEAUTIFY_COPY_ID" val="9"/>
</p:tagLst>
</file>

<file path=ppt/tags/tag110.xml><?xml version="1.0" encoding="utf-8"?>
<p:tagLst xmlns:p="http://schemas.openxmlformats.org/presentationml/2006/main">
  <p:tag name="KSO_WM_FULL_TEXT_BEAUTIFY_COPY_ID" val="20"/>
</p:tagLst>
</file>

<file path=ppt/tags/tag111.xml><?xml version="1.0" encoding="utf-8"?>
<p:tagLst xmlns:p="http://schemas.openxmlformats.org/presentationml/2006/main">
  <p:tag name="KSO_WM_FULL_TEXT_BEAUTIFY_COPY_ID" val="21"/>
</p:tagLst>
</file>

<file path=ppt/tags/tag112.xml><?xml version="1.0" encoding="utf-8"?>
<p:tagLst xmlns:p="http://schemas.openxmlformats.org/presentationml/2006/main">
  <p:tag name="KSO_WM_FULL_TEXT_BEAUTIFY_COPY_ID" val="22"/>
</p:tagLst>
</file>

<file path=ppt/tags/tag113.xml><?xml version="1.0" encoding="utf-8"?>
<p:tagLst xmlns:p="http://schemas.openxmlformats.org/presentationml/2006/main">
  <p:tag name="KSO_WM_FULL_TEXT_BEAUTIFY_COPY_ID" val="23"/>
</p:tagLst>
</file>

<file path=ppt/tags/tag114.xml><?xml version="1.0" encoding="utf-8"?>
<p:tagLst xmlns:p="http://schemas.openxmlformats.org/presentationml/2006/main">
  <p:tag name="KSO_WM_FULL_TEXT_BEAUTIFY_COPY_ID" val="22"/>
</p:tagLst>
</file>

<file path=ppt/tags/tag115.xml><?xml version="1.0" encoding="utf-8"?>
<p:tagLst xmlns:p="http://schemas.openxmlformats.org/presentationml/2006/main">
  <p:tag name="KSO_WM_FULL_TEXT_BEAUTIFY_COPY_ID" val="22"/>
</p:tagLst>
</file>

<file path=ppt/tags/tag116.xml><?xml version="1.0" encoding="utf-8"?>
<p:tagLst xmlns:p="http://schemas.openxmlformats.org/presentationml/2006/main">
  <p:tag name="KSO_WM_FULL_TEXT_BEAUTIFY_COPY_ID" val="150995202"/>
</p:tagLst>
</file>

<file path=ppt/tags/tag117.xml><?xml version="1.0" encoding="utf-8"?>
<p:tagLst xmlns:p="http://schemas.openxmlformats.org/presentationml/2006/main">
  <p:tag name="KSO_WM_FULL_TEXT_BEAUTIFY_COPY_ID" val="8"/>
</p:tagLst>
</file>

<file path=ppt/tags/tag118.xml><?xml version="1.0" encoding="utf-8"?>
<p:tagLst xmlns:p="http://schemas.openxmlformats.org/presentationml/2006/main">
  <p:tag name="KSO_WM_FULL_TEXT_BEAUTIFY_COPY_ID" val="9"/>
</p:tagLst>
</file>

<file path=ppt/tags/tag119.xml><?xml version="1.0" encoding="utf-8"?>
<p:tagLst xmlns:p="http://schemas.openxmlformats.org/presentationml/2006/main">
  <p:tag name="KSO_WM_FULL_TEXT_BEAUTIFY_COPY_ID" val="1026"/>
</p:tagLst>
</file>

<file path=ppt/tags/tag12.xml><?xml version="1.0" encoding="utf-8"?>
<p:tagLst xmlns:p="http://schemas.openxmlformats.org/presentationml/2006/main">
  <p:tag name="KSO_WM_FULL_TEXT_BEAUTIFY_COPY_ID" val="6"/>
</p:tagLst>
</file>

<file path=ppt/tags/tag120.xml><?xml version="1.0" encoding="utf-8"?>
<p:tagLst xmlns:p="http://schemas.openxmlformats.org/presentationml/2006/main">
  <p:tag name="KSO_WM_FULL_TEXT_BEAUTIFY_COPY_ID" val="10"/>
</p:tagLst>
</file>

<file path=ppt/tags/tag121.xml><?xml version="1.0" encoding="utf-8"?>
<p:tagLst xmlns:p="http://schemas.openxmlformats.org/presentationml/2006/main">
  <p:tag name="KSO_WM_FULL_TEXT_BEAUTIFY_COPY_ID" val="11"/>
</p:tagLst>
</file>

<file path=ppt/tags/tag122.xml><?xml version="1.0" encoding="utf-8"?>
<p:tagLst xmlns:p="http://schemas.openxmlformats.org/presentationml/2006/main">
  <p:tag name="KSO_WM_FULL_TEXT_BEAUTIFY_COPY_ID" val="12"/>
</p:tagLst>
</file>

<file path=ppt/tags/tag123.xml><?xml version="1.0" encoding="utf-8"?>
<p:tagLst xmlns:p="http://schemas.openxmlformats.org/presentationml/2006/main">
  <p:tag name="KSO_WM_FULL_TEXT_BEAUTIFY_COPY_ID" val="13"/>
</p:tagLst>
</file>

<file path=ppt/tags/tag124.xml><?xml version="1.0" encoding="utf-8"?>
<p:tagLst xmlns:p="http://schemas.openxmlformats.org/presentationml/2006/main">
  <p:tag name="KSO_WM_FULL_TEXT_BEAUTIFY_COPY_ID" val="8"/>
</p:tagLst>
</file>

<file path=ppt/tags/tag125.xml><?xml version="1.0" encoding="utf-8"?>
<p:tagLst xmlns:p="http://schemas.openxmlformats.org/presentationml/2006/main">
  <p:tag name="KSO_WM_FULL_TEXT_BEAUTIFY_COPY_ID" val="150995224"/>
</p:tagLst>
</file>

<file path=ppt/tags/tag126.xml><?xml version="1.0" encoding="utf-8"?>
<p:tagLst xmlns:p="http://schemas.openxmlformats.org/presentationml/2006/main">
  <p:tag name="KSO_WM_FULL_TEXT_BEAUTIFY_COPY_ID" val="6"/>
</p:tagLst>
</file>

<file path=ppt/tags/tag127.xml><?xml version="1.0" encoding="utf-8"?>
<p:tagLst xmlns:p="http://schemas.openxmlformats.org/presentationml/2006/main">
  <p:tag name="KSO_WM_FULL_TEXT_BEAUTIFY_COPY_ID" val="6"/>
</p:tagLst>
</file>

<file path=ppt/tags/tag128.xml><?xml version="1.0" encoding="utf-8"?>
<p:tagLst xmlns:p="http://schemas.openxmlformats.org/presentationml/2006/main">
  <p:tag name="KSO_WM_FULL_TEXT_BEAUTIFY_COPY_ID" val="4"/>
</p:tagLst>
</file>

<file path=ppt/tags/tag129.xml><?xml version="1.0" encoding="utf-8"?>
<p:tagLst xmlns:p="http://schemas.openxmlformats.org/presentationml/2006/main">
  <p:tag name="KSO_WM_FULL_TEXT_BEAUTIFY_COPY_ID" val="4"/>
</p:tagLst>
</file>

<file path=ppt/tags/tag13.xml><?xml version="1.0" encoding="utf-8"?>
<p:tagLst xmlns:p="http://schemas.openxmlformats.org/presentationml/2006/main">
  <p:tag name="KSO_WM_FULL_TEXT_BEAUTIFY_COPY_ID" val="21"/>
</p:tagLst>
</file>

<file path=ppt/tags/tag130.xml><?xml version="1.0" encoding="utf-8"?>
<p:tagLst xmlns:p="http://schemas.openxmlformats.org/presentationml/2006/main">
  <p:tag name="KSO_WM_UNIT_PLACING_PICTURE_USER_VIEWPORT" val="{&quot;height&quot;:15840,&quot;width&quot;:15840}"/>
</p:tagLst>
</file>

<file path=ppt/tags/tag131.xml><?xml version="1.0" encoding="utf-8"?>
<p:tagLst xmlns:p="http://schemas.openxmlformats.org/presentationml/2006/main">
  <p:tag name="KSO_WM_FULL_TEXT_BEAUTIFY_COPY_ID" val="6"/>
</p:tagLst>
</file>

<file path=ppt/tags/tag132.xml><?xml version="1.0" encoding="utf-8"?>
<p:tagLst xmlns:p="http://schemas.openxmlformats.org/presentationml/2006/main">
  <p:tag name="KSO_WM_FULL_TEXT_BEAUTIFY_COPY_ID" val="16"/>
</p:tagLst>
</file>

<file path=ppt/tags/tag133.xml><?xml version="1.0" encoding="utf-8"?>
<p:tagLst xmlns:p="http://schemas.openxmlformats.org/presentationml/2006/main">
  <p:tag name="KSO_WM_FULL_TEXT_BEAUTIFY_COPY_ID" val="17"/>
</p:tagLst>
</file>

<file path=ppt/tags/tag134.xml><?xml version="1.0" encoding="utf-8"?>
<p:tagLst xmlns:p="http://schemas.openxmlformats.org/presentationml/2006/main">
  <p:tag name="KSO_WM_FULL_TEXT_BEAUTIFY_COPY_ID" val="18"/>
</p:tagLst>
</file>

<file path=ppt/tags/tag135.xml><?xml version="1.0" encoding="utf-8"?>
<p:tagLst xmlns:p="http://schemas.openxmlformats.org/presentationml/2006/main">
  <p:tag name="KSO_WM_FULL_TEXT_BEAUTIFY_COPY_ID" val="16"/>
</p:tagLst>
</file>

<file path=ppt/tags/tag136.xml><?xml version="1.0" encoding="utf-8"?>
<p:tagLst xmlns:p="http://schemas.openxmlformats.org/presentationml/2006/main">
  <p:tag name="KSO_WM_FULL_TEXT_BEAUTIFY_COPY_ID" val="16"/>
</p:tagLst>
</file>

<file path=ppt/tags/tag137.xml><?xml version="1.0" encoding="utf-8"?>
<p:tagLst xmlns:p="http://schemas.openxmlformats.org/presentationml/2006/main">
  <p:tag name="KSO_WM_FULL_TEXT_BEAUTIFY_COPY_ID" val="17"/>
</p:tagLst>
</file>

<file path=ppt/tags/tag138.xml><?xml version="1.0" encoding="utf-8"?>
<p:tagLst xmlns:p="http://schemas.openxmlformats.org/presentationml/2006/main">
  <p:tag name="KSO_WM_FULL_TEXT_BEAUTIFY_COPY_ID" val="17"/>
</p:tagLst>
</file>

<file path=ppt/tags/tag139.xml><?xml version="1.0" encoding="utf-8"?>
<p:tagLst xmlns:p="http://schemas.openxmlformats.org/presentationml/2006/main">
  <p:tag name="KSO_WM_FULL_TEXT_BEAUTIFY_COPY_ID" val="17"/>
</p:tagLst>
</file>

<file path=ppt/tags/tag14.xml><?xml version="1.0" encoding="utf-8"?>
<p:tagLst xmlns:p="http://schemas.openxmlformats.org/presentationml/2006/main">
  <p:tag name="KSO_WM_FULL_TEXT_BEAUTIFY_COPY_ID" val="7"/>
</p:tagLst>
</file>

<file path=ppt/tags/tag140.xml><?xml version="1.0" encoding="utf-8"?>
<p:tagLst xmlns:p="http://schemas.openxmlformats.org/presentationml/2006/main">
  <p:tag name="KSO_WM_FULL_TEXT_BEAUTIFY_COPY_ID" val="18"/>
</p:tagLst>
</file>

<file path=ppt/tags/tag141.xml><?xml version="1.0" encoding="utf-8"?>
<p:tagLst xmlns:p="http://schemas.openxmlformats.org/presentationml/2006/main">
  <p:tag name="KSO_WM_FULL_TEXT_BEAUTIFY_COPY_ID" val="18"/>
</p:tagLst>
</file>

<file path=ppt/tags/tag142.xml><?xml version="1.0" encoding="utf-8"?>
<p:tagLst xmlns:p="http://schemas.openxmlformats.org/presentationml/2006/main">
  <p:tag name="KSO_WM_FULL_TEXT_BEAUTIFY_COPY_ID" val="18"/>
</p:tagLst>
</file>

<file path=ppt/tags/tag143.xml><?xml version="1.0" encoding="utf-8"?>
<p:tagLst xmlns:p="http://schemas.openxmlformats.org/presentationml/2006/main">
  <p:tag name="KSO_WM_FULL_TEXT_BEAUTIFY_COPY_ID" val="17"/>
</p:tagLst>
</file>

<file path=ppt/tags/tag144.xml><?xml version="1.0" encoding="utf-8"?>
<p:tagLst xmlns:p="http://schemas.openxmlformats.org/presentationml/2006/main">
  <p:tag name="KSO_WM_FULL_TEXT_BEAUTIFY_COPY_ID" val="17"/>
</p:tagLst>
</file>

<file path=ppt/tags/tag145.xml><?xml version="1.0" encoding="utf-8"?>
<p:tagLst xmlns:p="http://schemas.openxmlformats.org/presentationml/2006/main">
  <p:tag name="KSO_WM_FULL_TEXT_BEAUTIFY_COPY_ID" val="17"/>
</p:tagLst>
</file>

<file path=ppt/tags/tag146.xml><?xml version="1.0" encoding="utf-8"?>
<p:tagLst xmlns:p="http://schemas.openxmlformats.org/presentationml/2006/main">
  <p:tag name="KSO_WM_FULL_TEXT_BEAUTIFY_COPY_ID" val="17"/>
</p:tagLst>
</file>

<file path=ppt/tags/tag147.xml><?xml version="1.0" encoding="utf-8"?>
<p:tagLst xmlns:p="http://schemas.openxmlformats.org/presentationml/2006/main">
  <p:tag name="KSO_WM_FULL_TEXT_BEAUTIFY_COPY_ID" val="17"/>
</p:tagLst>
</file>

<file path=ppt/tags/tag148.xml><?xml version="1.0" encoding="utf-8"?>
<p:tagLst xmlns:p="http://schemas.openxmlformats.org/presentationml/2006/main">
  <p:tag name="KSO_WM_FULL_TEXT_BEAUTIFY_COPY_ID" val="17"/>
</p:tagLst>
</file>

<file path=ppt/tags/tag149.xml><?xml version="1.0" encoding="utf-8"?>
<p:tagLst xmlns:p="http://schemas.openxmlformats.org/presentationml/2006/main">
  <p:tag name="KSO_WM_FULL_TEXT_BEAUTIFY_COPY_ID" val="150995228"/>
</p:tagLst>
</file>

<file path=ppt/tags/tag15.xml><?xml version="1.0" encoding="utf-8"?>
<p:tagLst xmlns:p="http://schemas.openxmlformats.org/presentationml/2006/main">
  <p:tag name="KSO_WM_FULL_TEXT_BEAUTIFY_COPY_ID" val="23"/>
</p:tagLst>
</file>

<file path=ppt/tags/tag150.xml><?xml version="1.0" encoding="utf-8"?>
<p:tagLst xmlns:p="http://schemas.openxmlformats.org/presentationml/2006/main">
  <p:tag name="KSO_WM_FULL_TEXT_BEAUTIFY_COPY_ID" val="1034"/>
</p:tagLst>
</file>

<file path=ppt/tags/tag151.xml><?xml version="1.0" encoding="utf-8"?>
<p:tagLst xmlns:p="http://schemas.openxmlformats.org/presentationml/2006/main">
  <p:tag name="KSO_WM_FULL_TEXT_BEAUTIFY_COPY_ID" val="144"/>
</p:tagLst>
</file>

<file path=ppt/tags/tag152.xml><?xml version="1.0" encoding="utf-8"?>
<p:tagLst xmlns:p="http://schemas.openxmlformats.org/presentationml/2006/main">
  <p:tag name="KSO_WM_FULL_TEXT_BEAUTIFY_COPY_ID" val="147"/>
</p:tagLst>
</file>

<file path=ppt/tags/tag153.xml><?xml version="1.0" encoding="utf-8"?>
<p:tagLst xmlns:p="http://schemas.openxmlformats.org/presentationml/2006/main">
  <p:tag name="KSO_WM_FULL_TEXT_BEAUTIFY_COPY_ID" val="148"/>
</p:tagLst>
</file>

<file path=ppt/tags/tag154.xml><?xml version="1.0" encoding="utf-8"?>
<p:tagLst xmlns:p="http://schemas.openxmlformats.org/presentationml/2006/main">
  <p:tag name="KSO_WM_FULL_TEXT_BEAUTIFY_COPY_ID" val="64"/>
</p:tagLst>
</file>

<file path=ppt/tags/tag155.xml><?xml version="1.0" encoding="utf-8"?>
<p:tagLst xmlns:p="http://schemas.openxmlformats.org/presentationml/2006/main">
  <p:tag name="KSO_WM_FULL_TEXT_BEAUTIFY_COPY_ID" val="65"/>
</p:tagLst>
</file>

<file path=ppt/tags/tag156.xml><?xml version="1.0" encoding="utf-8"?>
<p:tagLst xmlns:p="http://schemas.openxmlformats.org/presentationml/2006/main">
  <p:tag name="KSO_WM_FULL_TEXT_BEAUTIFY_COPY_ID" val="62"/>
</p:tagLst>
</file>

<file path=ppt/tags/tag157.xml><?xml version="1.0" encoding="utf-8"?>
<p:tagLst xmlns:p="http://schemas.openxmlformats.org/presentationml/2006/main">
  <p:tag name="KSO_WM_FULL_TEXT_BEAUTIFY_COPY_ID" val="63"/>
</p:tagLst>
</file>

<file path=ppt/tags/tag158.xml><?xml version="1.0" encoding="utf-8"?>
<p:tagLst xmlns:p="http://schemas.openxmlformats.org/presentationml/2006/main">
  <p:tag name="KSO_WM_FULL_TEXT_BEAUTIFY_COPY_ID" val="60"/>
</p:tagLst>
</file>

<file path=ppt/tags/tag159.xml><?xml version="1.0" encoding="utf-8"?>
<p:tagLst xmlns:p="http://schemas.openxmlformats.org/presentationml/2006/main">
  <p:tag name="KSO_WM_FULL_TEXT_BEAUTIFY_COPY_ID" val="61"/>
</p:tagLst>
</file>

<file path=ppt/tags/tag16.xml><?xml version="1.0" encoding="utf-8"?>
<p:tagLst xmlns:p="http://schemas.openxmlformats.org/presentationml/2006/main">
  <p:tag name="KSO_WM_FULL_TEXT_BEAUTIFY_COPY_ID" val="22"/>
</p:tagLst>
</file>

<file path=ppt/tags/tag160.xml><?xml version="1.0" encoding="utf-8"?>
<p:tagLst xmlns:p="http://schemas.openxmlformats.org/presentationml/2006/main">
  <p:tag name="KSO_WM_FULL_TEXT_BEAUTIFY_COPY_ID" val="54"/>
</p:tagLst>
</file>

<file path=ppt/tags/tag161.xml><?xml version="1.0" encoding="utf-8"?>
<p:tagLst xmlns:p="http://schemas.openxmlformats.org/presentationml/2006/main">
  <p:tag name="KSO_WM_FULL_TEXT_BEAUTIFY_COPY_ID" val="55"/>
</p:tagLst>
</file>

<file path=ppt/tags/tag162.xml><?xml version="1.0" encoding="utf-8"?>
<p:tagLst xmlns:p="http://schemas.openxmlformats.org/presentationml/2006/main">
  <p:tag name="KSO_WM_FULL_TEXT_BEAUTIFY_COPY_ID" val="52"/>
</p:tagLst>
</file>

<file path=ppt/tags/tag163.xml><?xml version="1.0" encoding="utf-8"?>
<p:tagLst xmlns:p="http://schemas.openxmlformats.org/presentationml/2006/main">
  <p:tag name="KSO_WM_FULL_TEXT_BEAUTIFY_COPY_ID" val="53"/>
</p:tagLst>
</file>

<file path=ppt/tags/tag164.xml><?xml version="1.0" encoding="utf-8"?>
<p:tagLst xmlns:p="http://schemas.openxmlformats.org/presentationml/2006/main">
  <p:tag name="KSO_WM_FULL_TEXT_BEAUTIFY_COPY_ID" val="50"/>
</p:tagLst>
</file>

<file path=ppt/tags/tag165.xml><?xml version="1.0" encoding="utf-8"?>
<p:tagLst xmlns:p="http://schemas.openxmlformats.org/presentationml/2006/main">
  <p:tag name="KSO_WM_FULL_TEXT_BEAUTIFY_COPY_ID" val="51"/>
</p:tagLst>
</file>

<file path=ppt/tags/tag166.xml><?xml version="1.0" encoding="utf-8"?>
<p:tagLst xmlns:p="http://schemas.openxmlformats.org/presentationml/2006/main">
  <p:tag name="KSO_WM_FULL_TEXT_BEAUTIFY_COPY_ID" val="148"/>
</p:tagLst>
</file>

<file path=ppt/tags/tag167.xml><?xml version="1.0" encoding="utf-8"?>
<p:tagLst xmlns:p="http://schemas.openxmlformats.org/presentationml/2006/main">
  <p:tag name="KSO_WM_FULL_TEXT_BEAUTIFY_COPY_ID" val="64"/>
</p:tagLst>
</file>

<file path=ppt/tags/tag168.xml><?xml version="1.0" encoding="utf-8"?>
<p:tagLst xmlns:p="http://schemas.openxmlformats.org/presentationml/2006/main">
  <p:tag name="KSO_WM_FULL_TEXT_BEAUTIFY_COPY_ID" val="65"/>
</p:tagLst>
</file>

<file path=ppt/tags/tag169.xml><?xml version="1.0" encoding="utf-8"?>
<p:tagLst xmlns:p="http://schemas.openxmlformats.org/presentationml/2006/main">
  <p:tag name="KSO_WM_FULL_TEXT_BEAUTIFY_COPY_ID" val="62"/>
</p:tagLst>
</file>

<file path=ppt/tags/tag17.xml><?xml version="1.0" encoding="utf-8"?>
<p:tagLst xmlns:p="http://schemas.openxmlformats.org/presentationml/2006/main">
  <p:tag name="KSO_WM_FULL_TEXT_BEAUTIFY_COPY_ID" val="26"/>
</p:tagLst>
</file>

<file path=ppt/tags/tag170.xml><?xml version="1.0" encoding="utf-8"?>
<p:tagLst xmlns:p="http://schemas.openxmlformats.org/presentationml/2006/main">
  <p:tag name="KSO_WM_FULL_TEXT_BEAUTIFY_COPY_ID" val="63"/>
</p:tagLst>
</file>

<file path=ppt/tags/tag171.xml><?xml version="1.0" encoding="utf-8"?>
<p:tagLst xmlns:p="http://schemas.openxmlformats.org/presentationml/2006/main">
  <p:tag name="KSO_WM_FULL_TEXT_BEAUTIFY_COPY_ID" val="60"/>
</p:tagLst>
</file>

<file path=ppt/tags/tag172.xml><?xml version="1.0" encoding="utf-8"?>
<p:tagLst xmlns:p="http://schemas.openxmlformats.org/presentationml/2006/main">
  <p:tag name="KSO_WM_FULL_TEXT_BEAUTIFY_COPY_ID" val="61"/>
</p:tagLst>
</file>

<file path=ppt/tags/tag173.xml><?xml version="1.0" encoding="utf-8"?>
<p:tagLst xmlns:p="http://schemas.openxmlformats.org/presentationml/2006/main">
  <p:tag name="KSO_WM_FULL_TEXT_BEAUTIFY_COPY_ID" val="54"/>
</p:tagLst>
</file>

<file path=ppt/tags/tag174.xml><?xml version="1.0" encoding="utf-8"?>
<p:tagLst xmlns:p="http://schemas.openxmlformats.org/presentationml/2006/main">
  <p:tag name="KSO_WM_FULL_TEXT_BEAUTIFY_COPY_ID" val="55"/>
</p:tagLst>
</file>

<file path=ppt/tags/tag175.xml><?xml version="1.0" encoding="utf-8"?>
<p:tagLst xmlns:p="http://schemas.openxmlformats.org/presentationml/2006/main">
  <p:tag name="KSO_WM_FULL_TEXT_BEAUTIFY_COPY_ID" val="52"/>
</p:tagLst>
</file>

<file path=ppt/tags/tag176.xml><?xml version="1.0" encoding="utf-8"?>
<p:tagLst xmlns:p="http://schemas.openxmlformats.org/presentationml/2006/main">
  <p:tag name="KSO_WM_FULL_TEXT_BEAUTIFY_COPY_ID" val="53"/>
</p:tagLst>
</file>

<file path=ppt/tags/tag177.xml><?xml version="1.0" encoding="utf-8"?>
<p:tagLst xmlns:p="http://schemas.openxmlformats.org/presentationml/2006/main">
  <p:tag name="KSO_WM_FULL_TEXT_BEAUTIFY_COPY_ID" val="50"/>
</p:tagLst>
</file>

<file path=ppt/tags/tag178.xml><?xml version="1.0" encoding="utf-8"?>
<p:tagLst xmlns:p="http://schemas.openxmlformats.org/presentationml/2006/main">
  <p:tag name="KSO_WM_FULL_TEXT_BEAUTIFY_COPY_ID" val="51"/>
</p:tagLst>
</file>

<file path=ppt/tags/tag179.xml><?xml version="1.0" encoding="utf-8"?>
<p:tagLst xmlns:p="http://schemas.openxmlformats.org/presentationml/2006/main">
  <p:tag name="KSO_WM_FULL_TEXT_BEAUTIFY_COPY_ID" val="157"/>
</p:tagLst>
</file>

<file path=ppt/tags/tag18.xml><?xml version="1.0" encoding="utf-8"?>
<p:tagLst xmlns:p="http://schemas.openxmlformats.org/presentationml/2006/main">
  <p:tag name="KSO_WM_FULL_TEXT_BEAUTIFY_COPY_ID" val="28"/>
</p:tagLst>
</file>

<file path=ppt/tags/tag180.xml><?xml version="1.0" encoding="utf-8"?>
<p:tagLst xmlns:p="http://schemas.openxmlformats.org/presentationml/2006/main">
  <p:tag name="KSO_WM_FULL_TEXT_BEAUTIFY_COPY_ID" val="162"/>
</p:tagLst>
</file>

<file path=ppt/tags/tag181.xml><?xml version="1.0" encoding="utf-8"?>
<p:tagLst xmlns:p="http://schemas.openxmlformats.org/presentationml/2006/main">
  <p:tag name="KSO_WM_FULL_TEXT_BEAUTIFY_COPY_ID" val="167"/>
</p:tagLst>
</file>

<file path=ppt/tags/tag182.xml><?xml version="1.0" encoding="utf-8"?>
<p:tagLst xmlns:p="http://schemas.openxmlformats.org/presentationml/2006/main">
  <p:tag name="KSO_WM_FULL_TEXT_BEAUTIFY_COPY_ID" val="171"/>
</p:tagLst>
</file>

<file path=ppt/tags/tag183.xml><?xml version="1.0" encoding="utf-8"?>
<p:tagLst xmlns:p="http://schemas.openxmlformats.org/presentationml/2006/main">
  <p:tag name="KSO_WM_FULL_TEXT_BEAUTIFY_COPY_ID" val="167"/>
</p:tagLst>
</file>

<file path=ppt/tags/tag184.xml><?xml version="1.0" encoding="utf-8"?>
<p:tagLst xmlns:p="http://schemas.openxmlformats.org/presentationml/2006/main">
  <p:tag name="KSO_WM_FULL_TEXT_BEAUTIFY_COPY_ID" val="171"/>
</p:tagLst>
</file>

<file path=ppt/tags/tag185.xml><?xml version="1.0" encoding="utf-8"?>
<p:tagLst xmlns:p="http://schemas.openxmlformats.org/presentationml/2006/main">
  <p:tag name="KSO_WM_FULL_TEXT_BEAUTIFY_COPY_ID" val="168"/>
</p:tagLst>
</file>

<file path=ppt/tags/tag186.xml><?xml version="1.0" encoding="utf-8"?>
<p:tagLst xmlns:p="http://schemas.openxmlformats.org/presentationml/2006/main">
  <p:tag name="KSO_WM_FULL_TEXT_BEAUTIFY_COPY_ID" val="168"/>
</p:tagLst>
</file>

<file path=ppt/tags/tag187.xml><?xml version="1.0" encoding="utf-8"?>
<p:tagLst xmlns:p="http://schemas.openxmlformats.org/presentationml/2006/main">
  <p:tag name="KSO_WM_FULL_TEXT_BEAUTIFY_COPY_ID" val="162"/>
</p:tagLst>
</file>

<file path=ppt/tags/tag188.xml><?xml version="1.0" encoding="utf-8"?>
<p:tagLst xmlns:p="http://schemas.openxmlformats.org/presentationml/2006/main">
  <p:tag name="KSO_WM_FULL_TEXT_BEAUTIFY_COPY_ID" val="153"/>
</p:tagLst>
</file>

<file path=ppt/tags/tag189.xml><?xml version="1.0" encoding="utf-8"?>
<p:tagLst xmlns:p="http://schemas.openxmlformats.org/presentationml/2006/main">
  <p:tag name="KSO_WM_FULL_TEXT_BEAUTIFY_COPY_ID" val="154"/>
</p:tagLst>
</file>

<file path=ppt/tags/tag19.xml><?xml version="1.0" encoding="utf-8"?>
<p:tagLst xmlns:p="http://schemas.openxmlformats.org/presentationml/2006/main">
  <p:tag name="KSO_WM_FULL_TEXT_BEAUTIFY_COPY_ID" val="29"/>
</p:tagLst>
</file>

<file path=ppt/tags/tag190.xml><?xml version="1.0" encoding="utf-8"?>
<p:tagLst xmlns:p="http://schemas.openxmlformats.org/presentationml/2006/main">
  <p:tag name="KSO_WM_FULL_TEXT_BEAUTIFY_COPY_ID" val="154"/>
</p:tagLst>
</file>

<file path=ppt/tags/tag191.xml><?xml version="1.0" encoding="utf-8"?>
<p:tagLst xmlns:p="http://schemas.openxmlformats.org/presentationml/2006/main">
  <p:tag name="KSO_WM_FULL_TEXT_BEAUTIFY_COPY_ID" val="5"/>
</p:tagLst>
</file>

<file path=ppt/tags/tag192.xml><?xml version="1.0" encoding="utf-8"?>
<p:tagLst xmlns:p="http://schemas.openxmlformats.org/presentationml/2006/main">
  <p:tag name="KSO_WM_FULL_TEXT_BEAUTIFY_COPY_ID" val="50"/>
</p:tagLst>
</file>

<file path=ppt/tags/tag193.xml><?xml version="1.0" encoding="utf-8"?>
<p:tagLst xmlns:p="http://schemas.openxmlformats.org/presentationml/2006/main">
  <p:tag name="KSO_WM_FULL_TEXT_BEAUTIFY_COPY_ID" val="5"/>
</p:tagLst>
</file>

<file path=ppt/tags/tag194.xml><?xml version="1.0" encoding="utf-8"?>
<p:tagLst xmlns:p="http://schemas.openxmlformats.org/presentationml/2006/main">
  <p:tag name="KSO_WM_FULL_TEXT_BEAUTIFY_COPY_ID" val="50"/>
</p:tagLst>
</file>

<file path=ppt/tags/tag195.xml><?xml version="1.0" encoding="utf-8"?>
<p:tagLst xmlns:p="http://schemas.openxmlformats.org/presentationml/2006/main">
  <p:tag name="KSO_WM_FULL_TEXT_BEAUTIFY_COPY_ID" val="5"/>
</p:tagLst>
</file>

<file path=ppt/tags/tag196.xml><?xml version="1.0" encoding="utf-8"?>
<p:tagLst xmlns:p="http://schemas.openxmlformats.org/presentationml/2006/main">
  <p:tag name="KSO_WM_FULL_TEXT_BEAUTIFY_COPY_ID" val="50"/>
</p:tagLst>
</file>

<file path=ppt/tags/tag197.xml><?xml version="1.0" encoding="utf-8"?>
<p:tagLst xmlns:p="http://schemas.openxmlformats.org/presentationml/2006/main">
  <p:tag name="KSO_WM_FULL_TEXT_BEAUTIFY_COPY_ID" val="5"/>
</p:tagLst>
</file>

<file path=ppt/tags/tag198.xml><?xml version="1.0" encoding="utf-8"?>
<p:tagLst xmlns:p="http://schemas.openxmlformats.org/presentationml/2006/main">
  <p:tag name="KSO_WM_FULL_TEXT_BEAUTIFY_COPY_ID" val="50"/>
</p:tagLst>
</file>

<file path=ppt/tags/tag199.xml><?xml version="1.0" encoding="utf-8"?>
<p:tagLst xmlns:p="http://schemas.openxmlformats.org/presentationml/2006/main">
  <p:tag name="KSO_WM_FULL_TEXT_BEAUTIFY_COPY_ID" val="5"/>
</p:tagLst>
</file>

<file path=ppt/tags/tag2.xml><?xml version="1.0" encoding="utf-8"?>
<p:tagLst xmlns:p="http://schemas.openxmlformats.org/presentationml/2006/main">
  <p:tag name="KSO_WM_FULL_TEXT_BEAUTIFY_COPY_ID" val="16"/>
</p:tagLst>
</file>

<file path=ppt/tags/tag20.xml><?xml version="1.0" encoding="utf-8"?>
<p:tagLst xmlns:p="http://schemas.openxmlformats.org/presentationml/2006/main">
  <p:tag name="KSO_WM_FULL_TEXT_BEAUTIFY_COPY_ID" val="30"/>
</p:tagLst>
</file>

<file path=ppt/tags/tag200.xml><?xml version="1.0" encoding="utf-8"?>
<p:tagLst xmlns:p="http://schemas.openxmlformats.org/presentationml/2006/main">
  <p:tag name="KSO_WM_FULL_TEXT_BEAUTIFY_COPY_ID" val="50"/>
</p:tagLst>
</file>

<file path=ppt/tags/tag201.xml><?xml version="1.0" encoding="utf-8"?>
<p:tagLst xmlns:p="http://schemas.openxmlformats.org/presentationml/2006/main">
  <p:tag name="KSO_WM_FULL_TEXT_BEAUTIFY_COPY_ID" val="50"/>
</p:tagLst>
</file>

<file path=ppt/tags/tag202.xml><?xml version="1.0" encoding="utf-8"?>
<p:tagLst xmlns:p="http://schemas.openxmlformats.org/presentationml/2006/main">
  <p:tag name="KSO_WM_FULL_TEXT_BEAUTIFY_COPY_ID" val="5"/>
</p:tagLst>
</file>

<file path=ppt/tags/tag203.xml><?xml version="1.0" encoding="utf-8"?>
<p:tagLst xmlns:p="http://schemas.openxmlformats.org/presentationml/2006/main">
  <p:tag name="KSO_WM_FULL_TEXT_BEAUTIFY_COPY_ID" val="50"/>
</p:tagLst>
</file>

<file path=ppt/tags/tag204.xml><?xml version="1.0" encoding="utf-8"?>
<p:tagLst xmlns:p="http://schemas.openxmlformats.org/presentationml/2006/main">
  <p:tag name="KSO_WM_FULL_TEXT_BEAUTIFY_COPY_ID" val="5"/>
</p:tagLst>
</file>

<file path=ppt/tags/tag205.xml><?xml version="1.0" encoding="utf-8"?>
<p:tagLst xmlns:p="http://schemas.openxmlformats.org/presentationml/2006/main">
  <p:tag name="KSO_WM_FULL_TEXT_BEAUTIFY_COPY_ID" val="5"/>
</p:tagLst>
</file>

<file path=ppt/tags/tag206.xml><?xml version="1.0" encoding="utf-8"?>
<p:tagLst xmlns:p="http://schemas.openxmlformats.org/presentationml/2006/main">
  <p:tag name="KSO_WM_FULL_TEXT_BEAUTIFY_COPY_ID" val="50"/>
</p:tagLst>
</file>

<file path=ppt/tags/tag207.xml><?xml version="1.0" encoding="utf-8"?>
<p:tagLst xmlns:p="http://schemas.openxmlformats.org/presentationml/2006/main">
  <p:tag name="KSO_WM_FULL_TEXT_BEAUTIFY_COPY_ID" val="1034"/>
</p:tagLst>
</file>

<file path=ppt/tags/tag208.xml><?xml version="1.0" encoding="utf-8"?>
<p:tagLst xmlns:p="http://schemas.openxmlformats.org/presentationml/2006/main">
  <p:tag name="KSO_WM_FULL_TEXT_BEAUTIFY_COPY_ID" val="144"/>
</p:tagLst>
</file>

<file path=ppt/tags/tag209.xml><?xml version="1.0" encoding="utf-8"?>
<p:tagLst xmlns:p="http://schemas.openxmlformats.org/presentationml/2006/main">
  <p:tag name="KSO_WM_FULL_TEXT_BEAUTIFY_COPY_ID" val="1034"/>
</p:tagLst>
</file>

<file path=ppt/tags/tag21.xml><?xml version="1.0" encoding="utf-8"?>
<p:tagLst xmlns:p="http://schemas.openxmlformats.org/presentationml/2006/main">
  <p:tag name="KSO_WM_FULL_TEXT_BEAUTIFY_COPY_ID" val="31"/>
</p:tagLst>
</file>

<file path=ppt/tags/tag210.xml><?xml version="1.0" encoding="utf-8"?>
<p:tagLst xmlns:p="http://schemas.openxmlformats.org/presentationml/2006/main">
  <p:tag name="KSO_WM_FULL_TEXT_BEAUTIFY_COPY_ID" val="144"/>
</p:tagLst>
</file>

<file path=ppt/tags/tag211.xml><?xml version="1.0" encoding="utf-8"?>
<p:tagLst xmlns:p="http://schemas.openxmlformats.org/presentationml/2006/main">
  <p:tag name="KSO_WM_FULL_TEXT_BEAUTIFY_COPY_ID" val="65"/>
</p:tagLst>
</file>

<file path=ppt/tags/tag212.xml><?xml version="1.0" encoding="utf-8"?>
<p:tagLst xmlns:p="http://schemas.openxmlformats.org/presentationml/2006/main">
  <p:tag name="KSO_WM_FULL_TEXT_BEAUTIFY_COPY_ID" val="65"/>
</p:tagLst>
</file>

<file path=ppt/tags/tag213.xml><?xml version="1.0" encoding="utf-8"?>
<p:tagLst xmlns:p="http://schemas.openxmlformats.org/presentationml/2006/main">
  <p:tag name="KSO_WM_FULL_TEXT_BEAUTIFY_COPY_ID" val="65"/>
</p:tagLst>
</file>

<file path=ppt/tags/tag214.xml><?xml version="1.0" encoding="utf-8"?>
<p:tagLst xmlns:p="http://schemas.openxmlformats.org/presentationml/2006/main">
  <p:tag name="KSO_WM_FULL_TEXT_BEAUTIFY_COPY_ID" val="65"/>
</p:tagLst>
</file>

<file path=ppt/tags/tag215.xml><?xml version="1.0" encoding="utf-8"?>
<p:tagLst xmlns:p="http://schemas.openxmlformats.org/presentationml/2006/main">
  <p:tag name="KSO_WM_FULL_TEXT_BEAUTIFY_COPY_ID" val="154"/>
</p:tagLst>
</file>

<file path=ppt/tags/tag216.xml><?xml version="1.0" encoding="utf-8"?>
<p:tagLst xmlns:p="http://schemas.openxmlformats.org/presentationml/2006/main">
  <p:tag name="KSO_WM_FULL_TEXT_BEAUTIFY_COPY_ID" val="65"/>
</p:tagLst>
</file>

<file path=ppt/tags/tag217.xml><?xml version="1.0" encoding="utf-8"?>
<p:tagLst xmlns:p="http://schemas.openxmlformats.org/presentationml/2006/main">
  <p:tag name="KSO_WM_FULL_TEXT_BEAUTIFY_COPY_ID" val="65"/>
</p:tagLst>
</file>

<file path=ppt/tags/tag218.xml><?xml version="1.0" encoding="utf-8"?>
<p:tagLst xmlns:p="http://schemas.openxmlformats.org/presentationml/2006/main">
  <p:tag name="KSO_WM_FULL_TEXT_BEAUTIFY_COPY_ID" val="65"/>
</p:tagLst>
</file>

<file path=ppt/tags/tag219.xml><?xml version="1.0" encoding="utf-8"?>
<p:tagLst xmlns:p="http://schemas.openxmlformats.org/presentationml/2006/main">
  <p:tag name="KSO_WM_FULL_TEXT_BEAUTIFY_COPY_ID" val="65"/>
</p:tagLst>
</file>

<file path=ppt/tags/tag22.xml><?xml version="1.0" encoding="utf-8"?>
<p:tagLst xmlns:p="http://schemas.openxmlformats.org/presentationml/2006/main">
  <p:tag name="KSO_WM_FULL_TEXT_BEAUTIFY_COPY_ID" val="26"/>
</p:tagLst>
</file>

<file path=ppt/tags/tag220.xml><?xml version="1.0" encoding="utf-8"?>
<p:tagLst xmlns:p="http://schemas.openxmlformats.org/presentationml/2006/main">
  <p:tag name="KSO_WM_FULL_TEXT_BEAUTIFY_COPY_ID" val="63"/>
</p:tagLst>
</file>

<file path=ppt/tags/tag221.xml><?xml version="1.0" encoding="utf-8"?>
<p:tagLst xmlns:p="http://schemas.openxmlformats.org/presentationml/2006/main">
  <p:tag name="KSO_WM_FULL_TEXT_BEAUTIFY_COPY_ID" val="61"/>
</p:tagLst>
</file>

<file path=ppt/tags/tag222.xml><?xml version="1.0" encoding="utf-8"?>
<p:tagLst xmlns:p="http://schemas.openxmlformats.org/presentationml/2006/main">
  <p:tag name="KSO_WM_FULL_TEXT_BEAUTIFY_COPY_ID" val="55"/>
</p:tagLst>
</file>

<file path=ppt/tags/tag223.xml><?xml version="1.0" encoding="utf-8"?>
<p:tagLst xmlns:p="http://schemas.openxmlformats.org/presentationml/2006/main">
  <p:tag name="KSO_WM_FULL_TEXT_BEAUTIFY_COPY_ID" val="53"/>
</p:tagLst>
</file>

<file path=ppt/tags/tag224.xml><?xml version="1.0" encoding="utf-8"?>
<p:tagLst xmlns:p="http://schemas.openxmlformats.org/presentationml/2006/main">
  <p:tag name="KSO_WM_FULL_TEXT_BEAUTIFY_COPY_ID" val="51"/>
</p:tagLst>
</file>

<file path=ppt/tags/tag225.xml><?xml version="1.0" encoding="utf-8"?>
<p:tagLst xmlns:p="http://schemas.openxmlformats.org/presentationml/2006/main">
  <p:tag name="KSO_WM_FULL_TEXT_BEAUTIFY_COPY_ID" val="154"/>
</p:tagLst>
</file>

<file path=ppt/tags/tag226.xml><?xml version="1.0" encoding="utf-8"?>
<p:tagLst xmlns:p="http://schemas.openxmlformats.org/presentationml/2006/main">
  <p:tag name="KSO_WM_FULL_TEXT_BEAUTIFY_COPY_ID" val="154"/>
</p:tagLst>
</file>

<file path=ppt/tags/tag227.xml><?xml version="1.0" encoding="utf-8"?>
<p:tagLst xmlns:p="http://schemas.openxmlformats.org/presentationml/2006/main">
  <p:tag name="KSO_WM_FULL_TEXT_BEAUTIFY_COPY_ID" val="1034"/>
</p:tagLst>
</file>

<file path=ppt/tags/tag228.xml><?xml version="1.0" encoding="utf-8"?>
<p:tagLst xmlns:p="http://schemas.openxmlformats.org/presentationml/2006/main">
  <p:tag name="KSO_WM_FULL_TEXT_BEAUTIFY_COPY_ID" val="5"/>
</p:tagLst>
</file>

<file path=ppt/tags/tag229.xml><?xml version="1.0" encoding="utf-8"?>
<p:tagLst xmlns:p="http://schemas.openxmlformats.org/presentationml/2006/main">
  <p:tag name="KSO_WM_FULL_TEXT_BEAUTIFY_COPY_ID" val="5"/>
</p:tagLst>
</file>

<file path=ppt/tags/tag23.xml><?xml version="1.0" encoding="utf-8"?>
<p:tagLst xmlns:p="http://schemas.openxmlformats.org/presentationml/2006/main">
  <p:tag name="KSO_WM_FULL_TEXT_BEAUTIFY_COPY_ID" val="32"/>
</p:tagLst>
</file>

<file path=ppt/tags/tag230.xml><?xml version="1.0" encoding="utf-8"?>
<p:tagLst xmlns:p="http://schemas.openxmlformats.org/presentationml/2006/main">
  <p:tag name="KSO_WM_FULL_TEXT_BEAUTIFY_COPY_ID" val="5"/>
</p:tagLst>
</file>

<file path=ppt/tags/tag231.xml><?xml version="1.0" encoding="utf-8"?>
<p:tagLst xmlns:p="http://schemas.openxmlformats.org/presentationml/2006/main">
  <p:tag name="KSO_WM_FULL_TEXT_BEAUTIFY_COPY_ID" val="5"/>
</p:tagLst>
</file>

<file path=ppt/tags/tag232.xml><?xml version="1.0" encoding="utf-8"?>
<p:tagLst xmlns:p="http://schemas.openxmlformats.org/presentationml/2006/main">
  <p:tag name="KSO_WM_FULL_TEXT_BEAUTIFY_COPY_ID" val="5"/>
</p:tagLst>
</file>

<file path=ppt/tags/tag233.xml><?xml version="1.0" encoding="utf-8"?>
<p:tagLst xmlns:p="http://schemas.openxmlformats.org/presentationml/2006/main">
  <p:tag name="KSO_WM_FULL_TEXT_BEAUTIFY_COPY_ID" val="1034"/>
</p:tagLst>
</file>

<file path=ppt/tags/tag234.xml><?xml version="1.0" encoding="utf-8"?>
<p:tagLst xmlns:p="http://schemas.openxmlformats.org/presentationml/2006/main">
  <p:tag name="KSO_WM_FULL_TEXT_BEAUTIFY_COPY_ID" val="5"/>
</p:tagLst>
</file>

<file path=ppt/tags/tag235.xml><?xml version="1.0" encoding="utf-8"?>
<p:tagLst xmlns:p="http://schemas.openxmlformats.org/presentationml/2006/main">
  <p:tag name="KSO_WM_FULL_TEXT_BEAUTIFY_COPY_ID" val="5"/>
</p:tagLst>
</file>

<file path=ppt/tags/tag236.xml><?xml version="1.0" encoding="utf-8"?>
<p:tagLst xmlns:p="http://schemas.openxmlformats.org/presentationml/2006/main">
  <p:tag name="KSO_WM_FULL_TEXT_BEAUTIFY_COPY_ID" val="5"/>
</p:tagLst>
</file>

<file path=ppt/tags/tag237.xml><?xml version="1.0" encoding="utf-8"?>
<p:tagLst xmlns:p="http://schemas.openxmlformats.org/presentationml/2006/main">
  <p:tag name="KSO_WM_FULL_TEXT_BEAUTIFY_COPY_ID" val="5"/>
</p:tagLst>
</file>

<file path=ppt/tags/tag238.xml><?xml version="1.0" encoding="utf-8"?>
<p:tagLst xmlns:p="http://schemas.openxmlformats.org/presentationml/2006/main">
  <p:tag name="KSO_WM_FULL_TEXT_BEAUTIFY_COPY_ID" val="5"/>
</p:tagLst>
</file>

<file path=ppt/tags/tag239.xml><?xml version="1.0" encoding="utf-8"?>
<p:tagLst xmlns:p="http://schemas.openxmlformats.org/presentationml/2006/main">
  <p:tag name="KSO_WM_FULL_TEXT_BEAUTIFY_COPY_ID" val="154"/>
</p:tagLst>
</file>

<file path=ppt/tags/tag24.xml><?xml version="1.0" encoding="utf-8"?>
<p:tagLst xmlns:p="http://schemas.openxmlformats.org/presentationml/2006/main">
  <p:tag name="KSO_WM_FULL_TEXT_BEAUTIFY_COPY_ID" val="33"/>
</p:tagLst>
</file>

<file path=ppt/tags/tag240.xml><?xml version="1.0" encoding="utf-8"?>
<p:tagLst xmlns:p="http://schemas.openxmlformats.org/presentationml/2006/main">
  <p:tag name="KSO_WM_FULL_TEXT_BEAUTIFY_COPY_ID" val="5"/>
</p:tagLst>
</file>

<file path=ppt/tags/tag241.xml><?xml version="1.0" encoding="utf-8"?>
<p:tagLst xmlns:p="http://schemas.openxmlformats.org/presentationml/2006/main">
  <p:tag name="KSO_WM_FULL_TEXT_BEAUTIFY_COPY_ID" val="17"/>
</p:tagLst>
</file>

<file path=ppt/tags/tag242.xml><?xml version="1.0" encoding="utf-8"?>
<p:tagLst xmlns:p="http://schemas.openxmlformats.org/presentationml/2006/main">
  <p:tag name="KSO_WM_FULL_TEXT_BEAUTIFY_COPY_ID" val="20"/>
</p:tagLst>
</file>

<file path=ppt/tags/tag243.xml><?xml version="1.0" encoding="utf-8"?>
<p:tagLst xmlns:p="http://schemas.openxmlformats.org/presentationml/2006/main">
  <p:tag name="KSO_WM_FULL_TEXT_BEAUTIFY_COPY_ID" val="33"/>
</p:tagLst>
</file>

<file path=ppt/tags/tag244.xml><?xml version="1.0" encoding="utf-8"?>
<p:tagLst xmlns:p="http://schemas.openxmlformats.org/presentationml/2006/main">
  <p:tag name="KSO_WM_FULL_TEXT_BEAUTIFY_COPY_ID" val="31"/>
</p:tagLst>
</file>

<file path=ppt/tags/tag245.xml><?xml version="1.0" encoding="utf-8"?>
<p:tagLst xmlns:p="http://schemas.openxmlformats.org/presentationml/2006/main">
  <p:tag name="KSO_WM_FULL_TEXT_BEAUTIFY_COPY_ID" val="29"/>
</p:tagLst>
</file>

<file path=ppt/tags/tag246.xml><?xml version="1.0" encoding="utf-8"?>
<p:tagLst xmlns:p="http://schemas.openxmlformats.org/presentationml/2006/main">
  <p:tag name="KSO_WM_FULL_TEXT_BEAUTIFY_COPY_ID" val="154"/>
</p:tagLst>
</file>

<file path=ppt/tags/tag247.xml><?xml version="1.0" encoding="utf-8"?>
<p:tagLst xmlns:p="http://schemas.openxmlformats.org/presentationml/2006/main">
  <p:tag name="KSO_WM_FULL_TEXT_BEAUTIFY_COPY_ID" val="154"/>
</p:tagLst>
</file>

<file path=ppt/tags/tag248.xml><?xml version="1.0" encoding="utf-8"?>
<p:tagLst xmlns:p="http://schemas.openxmlformats.org/presentationml/2006/main">
  <p:tag name="KSO_WM_FULL_TEXT_BEAUTIFY_COPY_ID" val="154"/>
</p:tagLst>
</file>

<file path=ppt/tags/tag249.xml><?xml version="1.0" encoding="utf-8"?>
<p:tagLst xmlns:p="http://schemas.openxmlformats.org/presentationml/2006/main">
  <p:tag name="KSO_WM_FULL_TEXT_BEAUTIFY_COPY_ID" val="154"/>
</p:tagLst>
</file>

<file path=ppt/tags/tag25.xml><?xml version="1.0" encoding="utf-8"?>
<p:tagLst xmlns:p="http://schemas.openxmlformats.org/presentationml/2006/main">
  <p:tag name="KSO_WM_FULL_TEXT_BEAUTIFY_COPY_ID" val="26"/>
</p:tagLst>
</file>

<file path=ppt/tags/tag250.xml><?xml version="1.0" encoding="utf-8"?>
<p:tagLst xmlns:p="http://schemas.openxmlformats.org/presentationml/2006/main">
  <p:tag name="KSO_WM_FULL_TEXT_BEAUTIFY_COPY_ID" val="154"/>
</p:tagLst>
</file>

<file path=ppt/tags/tag251.xml><?xml version="1.0" encoding="utf-8"?>
<p:tagLst xmlns:p="http://schemas.openxmlformats.org/presentationml/2006/main">
  <p:tag name="KSO_WM_FULL_TEXT_BEAUTIFY_COPY_ID" val="154"/>
</p:tagLst>
</file>

<file path=ppt/tags/tag252.xml><?xml version="1.0" encoding="utf-8"?>
<p:tagLst xmlns:p="http://schemas.openxmlformats.org/presentationml/2006/main">
  <p:tag name="KSO_WM_FULL_TEXT_BEAUTIFY_COPY_ID" val="150995235"/>
</p:tagLst>
</file>

<file path=ppt/tags/tag253.xml><?xml version="1.0" encoding="utf-8"?>
<p:tagLst xmlns:p="http://schemas.openxmlformats.org/presentationml/2006/main">
  <p:tag name="KSO_WM_FULL_TEXT_BEAUTIFY_COPY_ID" val="4"/>
</p:tagLst>
</file>

<file path=ppt/tags/tag254.xml><?xml version="1.0" encoding="utf-8"?>
<p:tagLst xmlns:p="http://schemas.openxmlformats.org/presentationml/2006/main">
  <p:tag name="KSO_WM_FULL_TEXT_BEAUTIFY_COPY_ID" val="6"/>
</p:tagLst>
</file>

<file path=ppt/tags/tag255.xml><?xml version="1.0" encoding="utf-8"?>
<p:tagLst xmlns:p="http://schemas.openxmlformats.org/presentationml/2006/main">
  <p:tag name="KSO_WM_FULL_TEXT_BEAUTIFY_COPY_ID" val="7"/>
</p:tagLst>
</file>

<file path=ppt/tags/tag256.xml><?xml version="1.0" encoding="utf-8"?>
<p:tagLst xmlns:p="http://schemas.openxmlformats.org/presentationml/2006/main">
  <p:tag name="KSO_WM_FULL_TEXT_BEAUTIFY_COPY_ID" val="6"/>
</p:tagLst>
</file>

<file path=ppt/tags/tag257.xml><?xml version="1.0" encoding="utf-8"?>
<p:tagLst xmlns:p="http://schemas.openxmlformats.org/presentationml/2006/main">
  <p:tag name="KSO_WM_FULL_TEXT_BEAUTIFY_COPY_ID" val="150995234"/>
</p:tagLst>
</file>

<file path=ppt/tags/tag258.xml><?xml version="1.0" encoding="utf-8"?>
<p:tagLst xmlns:p="http://schemas.openxmlformats.org/presentationml/2006/main">
  <p:tag name="KSO_WM_FULL_TEXT_BEAUTIFY_COPY_ID" val="6"/>
</p:tagLst>
</file>

<file path=ppt/tags/tag259.xml><?xml version="1.0" encoding="utf-8"?>
<p:tagLst xmlns:p="http://schemas.openxmlformats.org/presentationml/2006/main">
  <p:tag name="KSO_WM_FULL_TEXT_BEAUTIFY_COPY_ID" val="6"/>
</p:tagLst>
</file>

<file path=ppt/tags/tag26.xml><?xml version="1.0" encoding="utf-8"?>
<p:tagLst xmlns:p="http://schemas.openxmlformats.org/presentationml/2006/main">
  <p:tag name="KSO_WM_FULL_TEXT_BEAUTIFY_COPY_ID" val="150995268"/>
</p:tagLst>
</file>

<file path=ppt/tags/tag260.xml><?xml version="1.0" encoding="utf-8"?>
<p:tagLst xmlns:p="http://schemas.openxmlformats.org/presentationml/2006/main">
  <p:tag name="KSO_WM_FULL_TEXT_BEAUTIFY_COPY_ID" val="18"/>
</p:tagLst>
</file>

<file path=ppt/tags/tag261.xml><?xml version="1.0" encoding="utf-8"?>
<p:tagLst xmlns:p="http://schemas.openxmlformats.org/presentationml/2006/main">
  <p:tag name="KSO_WM_FULL_TEXT_BEAUTIFY_COPY_ID" val="19"/>
</p:tagLst>
</file>

<file path=ppt/tags/tag262.xml><?xml version="1.0" encoding="utf-8"?>
<p:tagLst xmlns:p="http://schemas.openxmlformats.org/presentationml/2006/main">
  <p:tag name="KSO_WM_FULL_TEXT_BEAUTIFY_COPY_ID" val="21"/>
</p:tagLst>
</file>

<file path=ppt/tags/tag263.xml><?xml version="1.0" encoding="utf-8"?>
<p:tagLst xmlns:p="http://schemas.openxmlformats.org/presentationml/2006/main">
  <p:tag name="KSO_WM_FULL_TEXT_BEAUTIFY_COPY_ID" val="11"/>
</p:tagLst>
</file>

<file path=ppt/tags/tag264.xml><?xml version="1.0" encoding="utf-8"?>
<p:tagLst xmlns:p="http://schemas.openxmlformats.org/presentationml/2006/main">
  <p:tag name="KSO_WM_FULL_TEXT_BEAUTIFY_COPY_ID" val="20"/>
</p:tagLst>
</file>

<file path=ppt/tags/tag265.xml><?xml version="1.0" encoding="utf-8"?>
<p:tagLst xmlns:p="http://schemas.openxmlformats.org/presentationml/2006/main">
  <p:tag name="KSO_WM_FULL_TEXT_BEAUTIFY_COPY_ID" val="12"/>
</p:tagLst>
</file>

<file path=ppt/tags/tag266.xml><?xml version="1.0" encoding="utf-8"?>
<p:tagLst xmlns:p="http://schemas.openxmlformats.org/presentationml/2006/main">
  <p:tag name="KSO_WM_FULL_TEXT_BEAUTIFY_COPY_ID" val="13"/>
</p:tagLst>
</file>

<file path=ppt/tags/tag267.xml><?xml version="1.0" encoding="utf-8"?>
<p:tagLst xmlns:p="http://schemas.openxmlformats.org/presentationml/2006/main">
  <p:tag name="KSO_WM_FULL_TEXT_BEAUTIFY_COPY_ID" val="7"/>
</p:tagLst>
</file>

<file path=ppt/tags/tag268.xml><?xml version="1.0" encoding="utf-8"?>
<p:tagLst xmlns:p="http://schemas.openxmlformats.org/presentationml/2006/main">
  <p:tag name="KSO_WM_FULL_TEXT_BEAUTIFY_COPY_ID" val="17"/>
</p:tagLst>
</file>

<file path=ppt/tags/tag269.xml><?xml version="1.0" encoding="utf-8"?>
<p:tagLst xmlns:p="http://schemas.openxmlformats.org/presentationml/2006/main">
  <p:tag name="KSO_WM_FULL_TEXT_BEAUTIFY_COPY_ID" val="23"/>
</p:tagLst>
</file>

<file path=ppt/tags/tag27.xml><?xml version="1.0" encoding="utf-8"?>
<p:tagLst xmlns:p="http://schemas.openxmlformats.org/presentationml/2006/main">
  <p:tag name="KSO_WM_FULL_TEXT_BEAUTIFY_COPY_ID" val="4"/>
</p:tagLst>
</file>

<file path=ppt/tags/tag270.xml><?xml version="1.0" encoding="utf-8"?>
<p:tagLst xmlns:p="http://schemas.openxmlformats.org/presentationml/2006/main">
  <p:tag name="KSO_WM_FULL_TEXT_BEAUTIFY_COPY_ID" val="8"/>
</p:tagLst>
</file>

<file path=ppt/tags/tag271.xml><?xml version="1.0" encoding="utf-8"?>
<p:tagLst xmlns:p="http://schemas.openxmlformats.org/presentationml/2006/main">
  <p:tag name="KSO_WM_FULL_TEXT_BEAUTIFY_COPY_ID" val="16"/>
</p:tagLst>
</file>

<file path=ppt/tags/tag272.xml><?xml version="1.0" encoding="utf-8"?>
<p:tagLst xmlns:p="http://schemas.openxmlformats.org/presentationml/2006/main">
  <p:tag name="KSO_WM_FULL_TEXT_BEAUTIFY_COPY_ID" val="9"/>
</p:tagLst>
</file>

<file path=ppt/tags/tag273.xml><?xml version="1.0" encoding="utf-8"?>
<p:tagLst xmlns:p="http://schemas.openxmlformats.org/presentationml/2006/main">
  <p:tag name="KSO_WM_FULL_TEXT_BEAUTIFY_COPY_ID" val="14"/>
</p:tagLst>
</file>

<file path=ppt/tags/tag274.xml><?xml version="1.0" encoding="utf-8"?>
<p:tagLst xmlns:p="http://schemas.openxmlformats.org/presentationml/2006/main">
  <p:tag name="KSO_WM_FULL_TEXT_BEAUTIFY_COPY_ID" val="15"/>
</p:tagLst>
</file>

<file path=ppt/tags/tag275.xml><?xml version="1.0" encoding="utf-8"?>
<p:tagLst xmlns:p="http://schemas.openxmlformats.org/presentationml/2006/main">
  <p:tag name="KSO_WM_FULL_TEXT_BEAUTIFY_COPY_ID" val="22"/>
</p:tagLst>
</file>

<file path=ppt/tags/tag276.xml><?xml version="1.0" encoding="utf-8"?>
<p:tagLst xmlns:p="http://schemas.openxmlformats.org/presentationml/2006/main">
  <p:tag name="KSO_WM_FULL_TEXT_BEAUTIFY_COPY_ID" val="5"/>
</p:tagLst>
</file>

<file path=ppt/tags/tag277.xml><?xml version="1.0" encoding="utf-8"?>
<p:tagLst xmlns:p="http://schemas.openxmlformats.org/presentationml/2006/main">
  <p:tag name="KSO_WM_FULL_TEXT_BEAUTIFY_COPY_ID" val="6"/>
</p:tagLst>
</file>

<file path=ppt/tags/tag278.xml><?xml version="1.0" encoding="utf-8"?>
<p:tagLst xmlns:p="http://schemas.openxmlformats.org/presentationml/2006/main">
  <p:tag name="KSO_WM_FULL_TEXT_BEAUTIFY_COPY_ID" val="150995233"/>
</p:tagLst>
</file>

<file path=ppt/tags/tag279.xml><?xml version="1.0" encoding="utf-8"?>
<p:tagLst xmlns:p="http://schemas.openxmlformats.org/presentationml/2006/main">
  <p:tag name="KSO_WM_FULL_TEXT_BEAUTIFY_COPY_ID" val="1026"/>
</p:tagLst>
</file>

<file path=ppt/tags/tag28.xml><?xml version="1.0" encoding="utf-8"?>
<p:tagLst xmlns:p="http://schemas.openxmlformats.org/presentationml/2006/main">
  <p:tag name="KSO_WM_FULL_TEXT_BEAUTIFY_COPY_ID" val="6"/>
</p:tagLst>
</file>

<file path=ppt/tags/tag280.xml><?xml version="1.0" encoding="utf-8"?>
<p:tagLst xmlns:p="http://schemas.openxmlformats.org/presentationml/2006/main">
  <p:tag name="KSO_WM_FULL_TEXT_BEAUTIFY_COPY_ID" val="13"/>
</p:tagLst>
</file>

<file path=ppt/tags/tag281.xml><?xml version="1.0" encoding="utf-8"?>
<p:tagLst xmlns:p="http://schemas.openxmlformats.org/presentationml/2006/main">
  <p:tag name="KSO_WM_FULL_TEXT_BEAUTIFY_COPY_ID" val="14"/>
</p:tagLst>
</file>

<file path=ppt/tags/tag282.xml><?xml version="1.0" encoding="utf-8"?>
<p:tagLst xmlns:p="http://schemas.openxmlformats.org/presentationml/2006/main">
  <p:tag name="KSO_WM_FULL_TEXT_BEAUTIFY_COPY_ID" val="6"/>
</p:tagLst>
</file>

<file path=ppt/tags/tag283.xml><?xml version="1.0" encoding="utf-8"?>
<p:tagLst xmlns:p="http://schemas.openxmlformats.org/presentationml/2006/main">
  <p:tag name="KSO_WM_FULL_TEXT_BEAUTIFY_COPY_ID" val="12"/>
</p:tagLst>
</file>

<file path=ppt/tags/tag284.xml><?xml version="1.0" encoding="utf-8"?>
<p:tagLst xmlns:p="http://schemas.openxmlformats.org/presentationml/2006/main">
  <p:tag name="KSO_WM_FULL_TEXT_BEAUTIFY_COPY_ID" val="150995230"/>
</p:tagLst>
</file>

<file path=ppt/tags/tag285.xml><?xml version="1.0" encoding="utf-8"?>
<p:tagLst xmlns:p="http://schemas.openxmlformats.org/presentationml/2006/main">
  <p:tag name="KSO_WM_FULL_TEXT_BEAUTIFY_COPY_ID" val="5"/>
</p:tagLst>
</file>

<file path=ppt/tags/tag286.xml><?xml version="1.0" encoding="utf-8"?>
<p:tagLst xmlns:p="http://schemas.openxmlformats.org/presentationml/2006/main">
  <p:tag name="KSO_WM_FULL_TEXT_BEAUTIFY_COPY_ID" val="6"/>
</p:tagLst>
</file>

<file path=ppt/tags/tag287.xml><?xml version="1.0" encoding="utf-8"?>
<p:tagLst xmlns:p="http://schemas.openxmlformats.org/presentationml/2006/main">
  <p:tag name="KSO_WM_FULL_TEXT_BEAUTIFY_COPY_ID" val="150995231"/>
</p:tagLst>
</file>

<file path=ppt/tags/tag288.xml><?xml version="1.0" encoding="utf-8"?>
<p:tagLst xmlns:p="http://schemas.openxmlformats.org/presentationml/2006/main">
  <p:tag name="KSO_WM_FULL_TEXT_BEAUTIFY_COPY_ID" val="4"/>
</p:tagLst>
</file>

<file path=ppt/tags/tag289.xml><?xml version="1.0" encoding="utf-8"?>
<p:tagLst xmlns:p="http://schemas.openxmlformats.org/presentationml/2006/main">
  <p:tag name="KSO_WM_FULL_TEXT_BEAUTIFY_COPY_ID" val="5"/>
</p:tagLst>
</file>

<file path=ppt/tags/tag29.xml><?xml version="1.0" encoding="utf-8"?>
<p:tagLst xmlns:p="http://schemas.openxmlformats.org/presentationml/2006/main">
  <p:tag name="KSO_WM_FULL_TEXT_BEAUTIFY_COPY_ID" val="5"/>
</p:tagLst>
</file>

<file path=ppt/tags/tag290.xml><?xml version="1.0" encoding="utf-8"?>
<p:tagLst xmlns:p="http://schemas.openxmlformats.org/presentationml/2006/main">
  <p:tag name="KSO_WM_FULL_TEXT_BEAUTIFY_COPY_ID" val="6"/>
</p:tagLst>
</file>

<file path=ppt/tags/tag291.xml><?xml version="1.0" encoding="utf-8"?>
<p:tagLst xmlns:p="http://schemas.openxmlformats.org/presentationml/2006/main">
  <p:tag name="KSO_WM_FULL_TEXT_BEAUTIFY_COPY_ID" val="7"/>
</p:tagLst>
</file>

<file path=ppt/tags/tag292.xml><?xml version="1.0" encoding="utf-8"?>
<p:tagLst xmlns:p="http://schemas.openxmlformats.org/presentationml/2006/main">
  <p:tag name="KSO_WM_FULL_TEXT_BEAUTIFY_COPY_ID" val="8"/>
</p:tagLst>
</file>

<file path=ppt/tags/tag293.xml><?xml version="1.0" encoding="utf-8"?>
<p:tagLst xmlns:p="http://schemas.openxmlformats.org/presentationml/2006/main">
  <p:tag name="KSO_WM_FULL_TEXT_BEAUTIFY_COPY_ID" val="9"/>
</p:tagLst>
</file>

<file path=ppt/tags/tag294.xml><?xml version="1.0" encoding="utf-8"?>
<p:tagLst xmlns:p="http://schemas.openxmlformats.org/presentationml/2006/main">
  <p:tag name="KSO_WM_FULL_TEXT_BEAUTIFY_COPY_ID" val="10"/>
</p:tagLst>
</file>

<file path=ppt/tags/tag295.xml><?xml version="1.0" encoding="utf-8"?>
<p:tagLst xmlns:p="http://schemas.openxmlformats.org/presentationml/2006/main">
  <p:tag name="KSO_WM_FULL_TEXT_BEAUTIFY_COPY_ID" val="11"/>
</p:tagLst>
</file>

<file path=ppt/tags/tag296.xml><?xml version="1.0" encoding="utf-8"?>
<p:tagLst xmlns:p="http://schemas.openxmlformats.org/presentationml/2006/main">
  <p:tag name="KSO_WM_FULL_TEXT_BEAUTIFY_COPY_ID" val="12"/>
</p:tagLst>
</file>

<file path=ppt/tags/tag297.xml><?xml version="1.0" encoding="utf-8"?>
<p:tagLst xmlns:p="http://schemas.openxmlformats.org/presentationml/2006/main">
  <p:tag name="KSO_WM_FULL_TEXT_BEAUTIFY_COPY_ID" val="13"/>
</p:tagLst>
</file>

<file path=ppt/tags/tag298.xml><?xml version="1.0" encoding="utf-8"?>
<p:tagLst xmlns:p="http://schemas.openxmlformats.org/presentationml/2006/main">
  <p:tag name="KSO_WM_FULL_TEXT_BEAUTIFY_COPY_ID" val="14"/>
</p:tagLst>
</file>

<file path=ppt/tags/tag299.xml><?xml version="1.0" encoding="utf-8"?>
<p:tagLst xmlns:p="http://schemas.openxmlformats.org/presentationml/2006/main">
  <p:tag name="KSO_WM_FULL_TEXT_BEAUTIFY_COPY_ID" val="15"/>
</p:tagLst>
</file>

<file path=ppt/tags/tag3.xml><?xml version="1.0" encoding="utf-8"?>
<p:tagLst xmlns:p="http://schemas.openxmlformats.org/presentationml/2006/main">
  <p:tag name="KSO_WM_FULL_TEXT_BEAUTIFY_COPY_ID" val="3"/>
</p:tagLst>
</file>

<file path=ppt/tags/tag30.xml><?xml version="1.0" encoding="utf-8"?>
<p:tagLst xmlns:p="http://schemas.openxmlformats.org/presentationml/2006/main">
  <p:tag name="KSO_WM_FULL_TEXT_BEAUTIFY_COPY_ID" val="15"/>
</p:tagLst>
</file>

<file path=ppt/tags/tag300.xml><?xml version="1.0" encoding="utf-8"?>
<p:tagLst xmlns:p="http://schemas.openxmlformats.org/presentationml/2006/main">
  <p:tag name="KSO_WM_FULL_TEXT_BEAUTIFY_COPY_ID" val="16"/>
</p:tagLst>
</file>

<file path=ppt/tags/tag301.xml><?xml version="1.0" encoding="utf-8"?>
<p:tagLst xmlns:p="http://schemas.openxmlformats.org/presentationml/2006/main">
  <p:tag name="KSO_WM_FULL_TEXT_BEAUTIFY_COPY_ID" val="6"/>
</p:tagLst>
</file>

<file path=ppt/tags/tag302.xml><?xml version="1.0" encoding="utf-8"?>
<p:tagLst xmlns:p="http://schemas.openxmlformats.org/presentationml/2006/main">
  <p:tag name="KSO_WM_FULL_TEXT_BEAUTIFY_COPY_ID" val="150995218"/>
</p:tagLst>
</file>

<file path=ppt/tags/tag303.xml><?xml version="1.0" encoding="utf-8"?>
<p:tagLst xmlns:p="http://schemas.openxmlformats.org/presentationml/2006/main">
  <p:tag name="KSO_WM_FULL_TEXT_BEAUTIFY_COPY_ID" val="3"/>
</p:tagLst>
</file>

<file path=ppt/tags/tag304.xml><?xml version="1.0" encoding="utf-8"?>
<p:tagLst xmlns:p="http://schemas.openxmlformats.org/presentationml/2006/main">
  <p:tag name="KSO_WM_FULL_TEXT_BEAUTIFY_COPY_ID" val="6"/>
</p:tagLst>
</file>

<file path=ppt/tags/tag305.xml><?xml version="1.0" encoding="utf-8"?>
<p:tagLst xmlns:p="http://schemas.openxmlformats.org/presentationml/2006/main">
  <p:tag name="KSO_WM_FULL_TEXT_BEAUTIFY_COPY_ID" val="150995238"/>
</p:tagLst>
</file>

<file path=ppt/tags/tag306.xml><?xml version="1.0" encoding="utf-8"?>
<p:tagLst xmlns:p="http://schemas.openxmlformats.org/presentationml/2006/main">
  <p:tag name="KSO_WM_FULL_TEXT_BEAUTIFY_COPY_ID" val="6"/>
</p:tagLst>
</file>

<file path=ppt/tags/tag307.xml><?xml version="1.0" encoding="utf-8"?>
<p:tagLst xmlns:p="http://schemas.openxmlformats.org/presentationml/2006/main">
  <p:tag name="KSO_WM_FULL_TEXT_BEAUTIFY_COPY_ID" val="6"/>
</p:tagLst>
</file>

<file path=ppt/tags/tag308.xml><?xml version="1.0" encoding="utf-8"?>
<p:tagLst xmlns:p="http://schemas.openxmlformats.org/presentationml/2006/main">
  <p:tag name="KSO_WM_FULL_TEXT_BEAUTIFY_COPY_ID" val="150995239"/>
</p:tagLst>
</file>

<file path=ppt/tags/tag309.xml><?xml version="1.0" encoding="utf-8"?>
<p:tagLst xmlns:p="http://schemas.openxmlformats.org/presentationml/2006/main">
  <p:tag name="KSO_WM_FULL_TEXT_BEAUTIFY_COPY_ID" val="6"/>
</p:tagLst>
</file>

<file path=ppt/tags/tag31.xml><?xml version="1.0" encoding="utf-8"?>
<p:tagLst xmlns:p="http://schemas.openxmlformats.org/presentationml/2006/main">
  <p:tag name="KSO_WM_FULL_TEXT_BEAUTIFY_COPY_ID" val="150995225"/>
</p:tagLst>
</file>

<file path=ppt/tags/tag310.xml><?xml version="1.0" encoding="utf-8"?>
<p:tagLst xmlns:p="http://schemas.openxmlformats.org/presentationml/2006/main">
  <p:tag name="KSO_WM_FULL_TEXT_BEAUTIFY_COPY_ID" val="3"/>
</p:tagLst>
</file>

<file path=ppt/tags/tag311.xml><?xml version="1.0" encoding="utf-8"?>
<p:tagLst xmlns:p="http://schemas.openxmlformats.org/presentationml/2006/main">
  <p:tag name="KSO_WM_FULL_TEXT_BEAUTIFY_COPY_ID" val="1026"/>
</p:tagLst>
</file>

<file path=ppt/tags/tag312.xml><?xml version="1.0" encoding="utf-8"?>
<p:tagLst xmlns:p="http://schemas.openxmlformats.org/presentationml/2006/main">
  <p:tag name="KSO_WM_FULL_TEXT_BEAUTIFY_COPY_ID" val="1028"/>
</p:tagLst>
</file>

<file path=ppt/tags/tag313.xml><?xml version="1.0" encoding="utf-8"?>
<p:tagLst xmlns:p="http://schemas.openxmlformats.org/presentationml/2006/main">
  <p:tag name="KSO_WM_FULL_TEXT_BEAUTIFY_COPY_ID" val="6"/>
</p:tagLst>
</file>

<file path=ppt/tags/tag314.xml><?xml version="1.0" encoding="utf-8"?>
<p:tagLst xmlns:p="http://schemas.openxmlformats.org/presentationml/2006/main">
  <p:tag name="KSO_WM_FULL_TEXT_BEAUTIFY_COPY_ID" val="150995240"/>
</p:tagLst>
</file>

<file path=ppt/tags/tag315.xml><?xml version="1.0" encoding="utf-8"?>
<p:tagLst xmlns:p="http://schemas.openxmlformats.org/presentationml/2006/main">
  <p:tag name="KSO_WM_FULL_TEXT_BEAUTIFY_COPY_ID" val="6"/>
</p:tagLst>
</file>

<file path=ppt/tags/tag316.xml><?xml version="1.0" encoding="utf-8"?>
<p:tagLst xmlns:p="http://schemas.openxmlformats.org/presentationml/2006/main">
  <p:tag name="KSO_WM_FULL_TEXT_BEAUTIFY_COPY_ID" val="150995218"/>
</p:tagLst>
</file>

<file path=ppt/tags/tag317.xml><?xml version="1.0" encoding="utf-8"?>
<p:tagLst xmlns:p="http://schemas.openxmlformats.org/presentationml/2006/main">
  <p:tag name="KSO_WM_FULL_TEXT_BEAUTIFY_COPY_ID" val="150995241"/>
</p:tagLst>
</file>

<file path=ppt/tags/tag318.xml><?xml version="1.0" encoding="utf-8"?>
<p:tagLst xmlns:p="http://schemas.openxmlformats.org/presentationml/2006/main">
  <p:tag name="KSO_WM_FULL_TEXT_BEAUTIFY_COPY_ID" val="6"/>
</p:tagLst>
</file>

<file path=ppt/tags/tag319.xml><?xml version="1.0" encoding="utf-8"?>
<p:tagLst xmlns:p="http://schemas.openxmlformats.org/presentationml/2006/main">
  <p:tag name="KSO_WM_FULL_TEXT_BEAUTIFY_COPY_ID" val="4"/>
</p:tagLst>
</file>

<file path=ppt/tags/tag32.xml><?xml version="1.0" encoding="utf-8"?>
<p:tagLst xmlns:p="http://schemas.openxmlformats.org/presentationml/2006/main">
  <p:tag name="KSO_WM_FULL_TEXT_BEAUTIFY_COPY_ID" val="6"/>
</p:tagLst>
</file>

<file path=ppt/tags/tag320.xml><?xml version="1.0" encoding="utf-8"?>
<p:tagLst xmlns:p="http://schemas.openxmlformats.org/presentationml/2006/main">
  <p:tag name="KSO_WM_FULL_TEXT_BEAUTIFY_COPY_ID" val="6"/>
</p:tagLst>
</file>

<file path=ppt/tags/tag321.xml><?xml version="1.0" encoding="utf-8"?>
<p:tagLst xmlns:p="http://schemas.openxmlformats.org/presentationml/2006/main">
  <p:tag name="KSO_WM_FULL_TEXT_BEAUTIFY_COPY_ID" val="6"/>
</p:tagLst>
</file>

<file path=ppt/tags/tag322.xml><?xml version="1.0" encoding="utf-8"?>
<p:tagLst xmlns:p="http://schemas.openxmlformats.org/presentationml/2006/main">
  <p:tag name="KSO_WM_FULL_TEXT_BEAUTIFY_COPY_ID" val="3"/>
</p:tagLst>
</file>

<file path=ppt/tags/tag323.xml><?xml version="1.0" encoding="utf-8"?>
<p:tagLst xmlns:p="http://schemas.openxmlformats.org/presentationml/2006/main">
  <p:tag name="KSO_WM_FULL_TEXT_BEAUTIFY_COPY_ID" val="6"/>
</p:tagLst>
</file>

<file path=ppt/tags/tag324.xml><?xml version="1.0" encoding="utf-8"?>
<p:tagLst xmlns:p="http://schemas.openxmlformats.org/presentationml/2006/main">
  <p:tag name="KSO_WM_FULL_TEXT_BEAUTIFY_COPY_ID" val="7"/>
</p:tagLst>
</file>

<file path=ppt/tags/tag325.xml><?xml version="1.0" encoding="utf-8"?>
<p:tagLst xmlns:p="http://schemas.openxmlformats.org/presentationml/2006/main">
  <p:tag name="KSO_WM_FULL_TEXT_BEAUTIFY_COPY_ID" val="8"/>
</p:tagLst>
</file>

<file path=ppt/tags/tag326.xml><?xml version="1.0" encoding="utf-8"?>
<p:tagLst xmlns:p="http://schemas.openxmlformats.org/presentationml/2006/main">
  <p:tag name="KSO_WM_FULL_TEXT_BEAUTIFY_COPY_ID" val="9"/>
</p:tagLst>
</file>

<file path=ppt/tags/tag327.xml><?xml version="1.0" encoding="utf-8"?>
<p:tagLst xmlns:p="http://schemas.openxmlformats.org/presentationml/2006/main">
  <p:tag name="KSO_WM_FULL_TEXT_BEAUTIFY_COPY_ID" val="11"/>
</p:tagLst>
</file>

<file path=ppt/tags/tag328.xml><?xml version="1.0" encoding="utf-8"?>
<p:tagLst xmlns:p="http://schemas.openxmlformats.org/presentationml/2006/main">
  <p:tag name="KSO_WM_FULL_TEXT_BEAUTIFY_COPY_ID" val="13"/>
</p:tagLst>
</file>

<file path=ppt/tags/tag329.xml><?xml version="1.0" encoding="utf-8"?>
<p:tagLst xmlns:p="http://schemas.openxmlformats.org/presentationml/2006/main">
  <p:tag name="KSO_WM_FULL_TEXT_BEAUTIFY_COPY_ID" val="15"/>
</p:tagLst>
</file>

<file path=ppt/tags/tag33.xml><?xml version="1.0" encoding="utf-8"?>
<p:tagLst xmlns:p="http://schemas.openxmlformats.org/presentationml/2006/main">
  <p:tag name="KSO_WM_FULL_TEXT_BEAUTIFY_COPY_ID" val="7"/>
</p:tagLst>
</file>

<file path=ppt/tags/tag330.xml><?xml version="1.0" encoding="utf-8"?>
<p:tagLst xmlns:p="http://schemas.openxmlformats.org/presentationml/2006/main">
  <p:tag name="KSO_WM_FULL_TEXT_BEAUTIFY_COPY_ID" val="16"/>
</p:tagLst>
</file>

<file path=ppt/tags/tag331.xml><?xml version="1.0" encoding="utf-8"?>
<p:tagLst xmlns:p="http://schemas.openxmlformats.org/presentationml/2006/main">
  <p:tag name="KSO_WM_FULL_TEXT_BEAUTIFY_COPY_ID" val="5"/>
</p:tagLst>
</file>

<file path=ppt/tags/tag332.xml><?xml version="1.0" encoding="utf-8"?>
<p:tagLst xmlns:p="http://schemas.openxmlformats.org/presentationml/2006/main">
  <p:tag name="KSO_WM_FULL_TEXT_BEAUTIFY_COPY_ID" val="17"/>
</p:tagLst>
</file>

<file path=ppt/tags/tag333.xml><?xml version="1.0" encoding="utf-8"?>
<p:tagLst xmlns:p="http://schemas.openxmlformats.org/presentationml/2006/main">
  <p:tag name="KSO_WM_FULL_TEXT_BEAUTIFY_COPY_ID" val="18"/>
</p:tagLst>
</file>

<file path=ppt/tags/tag334.xml><?xml version="1.0" encoding="utf-8"?>
<p:tagLst xmlns:p="http://schemas.openxmlformats.org/presentationml/2006/main">
  <p:tag name="KSO_WM_FULL_TEXT_BEAUTIFY_COPY_ID" val="19"/>
</p:tagLst>
</file>

<file path=ppt/tags/tag335.xml><?xml version="1.0" encoding="utf-8"?>
<p:tagLst xmlns:p="http://schemas.openxmlformats.org/presentationml/2006/main">
  <p:tag name="KSO_WM_FULL_TEXT_BEAUTIFY_COPY_ID" val="10"/>
</p:tagLst>
</file>

<file path=ppt/tags/tag336.xml><?xml version="1.0" encoding="utf-8"?>
<p:tagLst xmlns:p="http://schemas.openxmlformats.org/presentationml/2006/main">
  <p:tag name="KSO_WM_FULL_TEXT_BEAUTIFY_COPY_ID" val="20"/>
</p:tagLst>
</file>

<file path=ppt/tags/tag337.xml><?xml version="1.0" encoding="utf-8"?>
<p:tagLst xmlns:p="http://schemas.openxmlformats.org/presentationml/2006/main">
  <p:tag name="KSO_WM_FULL_TEXT_BEAUTIFY_COPY_ID" val="12"/>
</p:tagLst>
</file>

<file path=ppt/tags/tag338.xml><?xml version="1.0" encoding="utf-8"?>
<p:tagLst xmlns:p="http://schemas.openxmlformats.org/presentationml/2006/main">
  <p:tag name="KSO_WM_FULL_TEXT_BEAUTIFY_COPY_ID" val="14"/>
</p:tagLst>
</file>

<file path=ppt/tags/tag339.xml><?xml version="1.0" encoding="utf-8"?>
<p:tagLst xmlns:p="http://schemas.openxmlformats.org/presentationml/2006/main">
  <p:tag name="KSO_WM_FULL_TEXT_BEAUTIFY_COPY_ID" val="27"/>
</p:tagLst>
</file>

<file path=ppt/tags/tag34.xml><?xml version="1.0" encoding="utf-8"?>
<p:tagLst xmlns:p="http://schemas.openxmlformats.org/presentationml/2006/main">
  <p:tag name="KSO_WM_FULL_TEXT_BEAUTIFY_COPY_ID" val="8"/>
</p:tagLst>
</file>

<file path=ppt/tags/tag340.xml><?xml version="1.0" encoding="utf-8"?>
<p:tagLst xmlns:p="http://schemas.openxmlformats.org/presentationml/2006/main">
  <p:tag name="KSO_WM_FULL_TEXT_BEAUTIFY_COPY_ID" val="28"/>
</p:tagLst>
</file>

<file path=ppt/tags/tag341.xml><?xml version="1.0" encoding="utf-8"?>
<p:tagLst xmlns:p="http://schemas.openxmlformats.org/presentationml/2006/main">
  <p:tag name="KSO_WM_FULL_TEXT_BEAUTIFY_COPY_ID" val="29"/>
</p:tagLst>
</file>

<file path=ppt/tags/tag342.xml><?xml version="1.0" encoding="utf-8"?>
<p:tagLst xmlns:p="http://schemas.openxmlformats.org/presentationml/2006/main">
  <p:tag name="KSO_WM_FULL_TEXT_BEAUTIFY_COPY_ID" val="10"/>
</p:tagLst>
</file>

<file path=ppt/tags/tag343.xml><?xml version="1.0" encoding="utf-8"?>
<p:tagLst xmlns:p="http://schemas.openxmlformats.org/presentationml/2006/main">
  <p:tag name="KSO_WM_FULL_TEXT_BEAUTIFY_COPY_ID" val="10"/>
</p:tagLst>
</file>

<file path=ppt/tags/tag344.xml><?xml version="1.0" encoding="utf-8"?>
<p:tagLst xmlns:p="http://schemas.openxmlformats.org/presentationml/2006/main">
  <p:tag name="KSO_WM_FULL_TEXT_BEAUTIFY_COPY_ID" val="150995237"/>
</p:tagLst>
</file>

<file path=ppt/tags/tag345.xml><?xml version="1.0" encoding="utf-8"?>
<p:tagLst xmlns:p="http://schemas.openxmlformats.org/presentationml/2006/main">
  <p:tag name="KSO_WM_FULL_TEXT_BEAUTIFY_COPY_ID" val="4"/>
</p:tagLst>
</file>

<file path=ppt/tags/tag346.xml><?xml version="1.0" encoding="utf-8"?>
<p:tagLst xmlns:p="http://schemas.openxmlformats.org/presentationml/2006/main">
  <p:tag name="KSO_WM_FULL_TEXT_BEAUTIFY_COPY_ID" val="6"/>
</p:tagLst>
</file>

<file path=ppt/tags/tag347.xml><?xml version="1.0" encoding="utf-8"?>
<p:tagLst xmlns:p="http://schemas.openxmlformats.org/presentationml/2006/main">
  <p:tag name="KSO_WM_FULL_TEXT_BEAUTIFY_COPY_ID" val="6"/>
</p:tagLst>
</file>

<file path=ppt/tags/tag348.xml><?xml version="1.0" encoding="utf-8"?>
<p:tagLst xmlns:p="http://schemas.openxmlformats.org/presentationml/2006/main">
  <p:tag name="KSO_WM_UNIT_TABLE_BEAUTIFY" val="smartTable{dfd8a40f-08d5-4f96-b812-7d9a72913298}"/>
</p:tagLst>
</file>

<file path=ppt/tags/tag349.xml><?xml version="1.0" encoding="utf-8"?>
<p:tagLst xmlns:p="http://schemas.openxmlformats.org/presentationml/2006/main">
  <p:tag name="KSO_WM_FULL_TEXT_BEAUTIFY_COPY_ID" val="6"/>
</p:tagLst>
</file>

<file path=ppt/tags/tag35.xml><?xml version="1.0" encoding="utf-8"?>
<p:tagLst xmlns:p="http://schemas.openxmlformats.org/presentationml/2006/main">
  <p:tag name="KSO_WM_FULL_TEXT_BEAUTIFY_COPY_ID" val="9"/>
</p:tagLst>
</file>

<file path=ppt/tags/tag350.xml><?xml version="1.0" encoding="utf-8"?>
<p:tagLst xmlns:p="http://schemas.openxmlformats.org/presentationml/2006/main">
  <p:tag name="KSO_WM_FULL_TEXT_BEAUTIFY_COPY_ID" val="6"/>
</p:tagLst>
</file>

<file path=ppt/tags/tag351.xml><?xml version="1.0" encoding="utf-8"?>
<p:tagLst xmlns:p="http://schemas.openxmlformats.org/presentationml/2006/main">
  <p:tag name="KSO_WM_FULL_TEXT_BEAUTIFY_COPY_ID" val="6"/>
</p:tagLst>
</file>

<file path=ppt/tags/tag352.xml><?xml version="1.0" encoding="utf-8"?>
<p:tagLst xmlns:p="http://schemas.openxmlformats.org/presentationml/2006/main">
  <p:tag name="ISLIDE.TEMPLATE" val="https://www.islide.cc;"/>
  <p:tag name="ISLIDE.VECTOR" val="#184386;"/>
</p:tagLst>
</file>

<file path=ppt/tags/tag353.xml><?xml version="1.0" encoding="utf-8"?>
<p:tagLst xmlns:p="http://schemas.openxmlformats.org/presentationml/2006/main">
  <p:tag name="ISLIDE.TEMPLATE" val="https://www.islide.cc;"/>
  <p:tag name="ISLIDE.ICON" val="#78594;#36906;#159281;"/>
</p:tagLst>
</file>

<file path=ppt/tags/tag354.xml><?xml version="1.0" encoding="utf-8"?>
<p:tagLst xmlns:p="http://schemas.openxmlformats.org/presentationml/2006/main">
  <p:tag name="KSO_WM_FULL_TEXT_BEAUTIFY_COPY_ID" val="2"/>
</p:tagLst>
</file>

<file path=ppt/tags/tag355.xml><?xml version="1.0" encoding="utf-8"?>
<p:tagLst xmlns:p="http://schemas.openxmlformats.org/presentationml/2006/main">
  <p:tag name="KSO_WM_FULL_TEXT_BEAUTIFY_COPY_ID" val="4"/>
</p:tagLst>
</file>

<file path=ppt/tags/tag356.xml><?xml version="1.0" encoding="utf-8"?>
<p:tagLst xmlns:p="http://schemas.openxmlformats.org/presentationml/2006/main">
  <p:tag name="KSO_WM_FULL_TEXT_BEAUTIFY_COPY_ID" val="2"/>
</p:tagLst>
</file>

<file path=ppt/tags/tag357.xml><?xml version="1.0" encoding="utf-8"?>
<p:tagLst xmlns:p="http://schemas.openxmlformats.org/presentationml/2006/main">
  <p:tag name="KSO_WM_FULL_TEXT_BEAUTIFY_COPY_ID" val="2"/>
</p:tagLst>
</file>

<file path=ppt/tags/tag358.xml><?xml version="1.0" encoding="utf-8"?>
<p:tagLst xmlns:p="http://schemas.openxmlformats.org/presentationml/2006/main">
  <p:tag name="KSO_WM_FULL_TEXT_BEAUTIFY_COPY_ID" val="4"/>
</p:tagLst>
</file>

<file path=ppt/tags/tag359.xml><?xml version="1.0" encoding="utf-8"?>
<p:tagLst xmlns:p="http://schemas.openxmlformats.org/presentationml/2006/main">
  <p:tag name="KSO_WM_FULL_TEXT_BEAUTIFY_COPY_ID" val="5"/>
</p:tagLst>
</file>

<file path=ppt/tags/tag36.xml><?xml version="1.0" encoding="utf-8"?>
<p:tagLst xmlns:p="http://schemas.openxmlformats.org/presentationml/2006/main">
  <p:tag name="KSO_WM_FULL_TEXT_BEAUTIFY_COPY_ID" val="10"/>
</p:tagLst>
</file>

<file path=ppt/tags/tag360.xml><?xml version="1.0" encoding="utf-8"?>
<p:tagLst xmlns:p="http://schemas.openxmlformats.org/presentationml/2006/main">
  <p:tag name="KSO_WM_FULL_TEXT_BEAUTIFY_COPY_ID" val="6"/>
</p:tagLst>
</file>

<file path=ppt/tags/tag361.xml><?xml version="1.0" encoding="utf-8"?>
<p:tagLst xmlns:p="http://schemas.openxmlformats.org/presentationml/2006/main">
  <p:tag name="KSO_WM_FULL_TEXT_BEAUTIFY_COPY_ID" val="12"/>
</p:tagLst>
</file>

<file path=ppt/tags/tag362.xml><?xml version="1.0" encoding="utf-8"?>
<p:tagLst xmlns:p="http://schemas.openxmlformats.org/presentationml/2006/main">
  <p:tag name="KSO_WM_FULL_TEXT_BEAUTIFY_COPY_ID" val="12"/>
</p:tagLst>
</file>

<file path=ppt/tags/tag363.xml><?xml version="1.0" encoding="utf-8"?>
<p:tagLst xmlns:p="http://schemas.openxmlformats.org/presentationml/2006/main">
  <p:tag name="KSO_WM_FULL_TEXT_BEAUTIFY_COPY_ID" val="12"/>
</p:tagLst>
</file>

<file path=ppt/tags/tag364.xml><?xml version="1.0" encoding="utf-8"?>
<p:tagLst xmlns:p="http://schemas.openxmlformats.org/presentationml/2006/main">
  <p:tag name="KSO_WM_FULL_TEXT_BEAUTIFY_COPY_ID" val="12"/>
</p:tagLst>
</file>

<file path=ppt/tags/tag365.xml><?xml version="1.0" encoding="utf-8"?>
<p:tagLst xmlns:p="http://schemas.openxmlformats.org/presentationml/2006/main">
  <p:tag name="KSO_WM_FULL_TEXT_BEAUTIFY_COPY_ID" val="150995222"/>
</p:tagLst>
</file>

<file path=ppt/tags/tag37.xml><?xml version="1.0" encoding="utf-8"?>
<p:tagLst xmlns:p="http://schemas.openxmlformats.org/presentationml/2006/main">
  <p:tag name="KSO_WM_FULL_TEXT_BEAUTIFY_COPY_ID" val="11"/>
</p:tagLst>
</file>

<file path=ppt/tags/tag38.xml><?xml version="1.0" encoding="utf-8"?>
<p:tagLst xmlns:p="http://schemas.openxmlformats.org/presentationml/2006/main">
  <p:tag name="KSO_WM_FULL_TEXT_BEAUTIFY_COPY_ID" val="12"/>
</p:tagLst>
</file>

<file path=ppt/tags/tag39.xml><?xml version="1.0" encoding="utf-8"?>
<p:tagLst xmlns:p="http://schemas.openxmlformats.org/presentationml/2006/main">
  <p:tag name="KSO_WM_FULL_TEXT_BEAUTIFY_COPY_ID" val="13"/>
</p:tagLst>
</file>

<file path=ppt/tags/tag4.xml><?xml version="1.0" encoding="utf-8"?>
<p:tagLst xmlns:p="http://schemas.openxmlformats.org/presentationml/2006/main">
  <p:tag name="KSO_WM_FULL_TEXT_BEAUTIFY_COPY_ID" val="6"/>
</p:tagLst>
</file>

<file path=ppt/tags/tag40.xml><?xml version="1.0" encoding="utf-8"?>
<p:tagLst xmlns:p="http://schemas.openxmlformats.org/presentationml/2006/main">
  <p:tag name="KSO_WM_FULL_TEXT_BEAUTIFY_COPY_ID" val="14"/>
</p:tagLst>
</file>

<file path=ppt/tags/tag41.xml><?xml version="1.0" encoding="utf-8"?>
<p:tagLst xmlns:p="http://schemas.openxmlformats.org/presentationml/2006/main">
  <p:tag name="KSO_WM_FULL_TEXT_BEAUTIFY_COPY_ID" val="15"/>
</p:tagLst>
</file>

<file path=ppt/tags/tag42.xml><?xml version="1.0" encoding="utf-8"?>
<p:tagLst xmlns:p="http://schemas.openxmlformats.org/presentationml/2006/main">
  <p:tag name="KSO_WM_FULL_TEXT_BEAUTIFY_COPY_ID" val="16"/>
</p:tagLst>
</file>

<file path=ppt/tags/tag43.xml><?xml version="1.0" encoding="utf-8"?>
<p:tagLst xmlns:p="http://schemas.openxmlformats.org/presentationml/2006/main">
  <p:tag name="KSO_WM_FULL_TEXT_BEAUTIFY_COPY_ID" val="17"/>
</p:tagLst>
</file>

<file path=ppt/tags/tag44.xml><?xml version="1.0" encoding="utf-8"?>
<p:tagLst xmlns:p="http://schemas.openxmlformats.org/presentationml/2006/main">
  <p:tag name="KSO_WM_FULL_TEXT_BEAUTIFY_COPY_ID" val="18"/>
</p:tagLst>
</file>

<file path=ppt/tags/tag45.xml><?xml version="1.0" encoding="utf-8"?>
<p:tagLst xmlns:p="http://schemas.openxmlformats.org/presentationml/2006/main">
  <p:tag name="KSO_WM_FULL_TEXT_BEAUTIFY_COPY_ID" val="19"/>
</p:tagLst>
</file>

<file path=ppt/tags/tag46.xml><?xml version="1.0" encoding="utf-8"?>
<p:tagLst xmlns:p="http://schemas.openxmlformats.org/presentationml/2006/main">
  <p:tag name="KSO_WM_FULL_TEXT_BEAUTIFY_COPY_ID" val="20"/>
</p:tagLst>
</file>

<file path=ppt/tags/tag47.xml><?xml version="1.0" encoding="utf-8"?>
<p:tagLst xmlns:p="http://schemas.openxmlformats.org/presentationml/2006/main">
  <p:tag name="KSO_WM_FULL_TEXT_BEAUTIFY_COPY_ID" val="21"/>
</p:tagLst>
</file>

<file path=ppt/tags/tag48.xml><?xml version="1.0" encoding="utf-8"?>
<p:tagLst xmlns:p="http://schemas.openxmlformats.org/presentationml/2006/main">
  <p:tag name="KSO_WM_FULL_TEXT_BEAUTIFY_COPY_ID" val="22"/>
</p:tagLst>
</file>

<file path=ppt/tags/tag49.xml><?xml version="1.0" encoding="utf-8"?>
<p:tagLst xmlns:p="http://schemas.openxmlformats.org/presentationml/2006/main">
  <p:tag name="KSO_WM_FULL_TEXT_BEAUTIFY_COPY_ID" val="23"/>
</p:tagLst>
</file>

<file path=ppt/tags/tag5.xml><?xml version="1.0" encoding="utf-8"?>
<p:tagLst xmlns:p="http://schemas.openxmlformats.org/presentationml/2006/main">
  <p:tag name="KSO_WM_FULL_TEXT_BEAUTIFY_COPY_ID" val="19"/>
</p:tagLst>
</file>

<file path=ppt/tags/tag50.xml><?xml version="1.0" encoding="utf-8"?>
<p:tagLst xmlns:p="http://schemas.openxmlformats.org/presentationml/2006/main">
  <p:tag name="KSO_WM_FULL_TEXT_BEAUTIFY_COPY_ID" val="24"/>
</p:tagLst>
</file>

<file path=ppt/tags/tag51.xml><?xml version="1.0" encoding="utf-8"?>
<p:tagLst xmlns:p="http://schemas.openxmlformats.org/presentationml/2006/main">
  <p:tag name="KSO_WM_FULL_TEXT_BEAUTIFY_COPY_ID" val="25"/>
</p:tagLst>
</file>

<file path=ppt/tags/tag52.xml><?xml version="1.0" encoding="utf-8"?>
<p:tagLst xmlns:p="http://schemas.openxmlformats.org/presentationml/2006/main">
  <p:tag name="KSO_WM_FULL_TEXT_BEAUTIFY_COPY_ID" val="26"/>
</p:tagLst>
</file>

<file path=ppt/tags/tag53.xml><?xml version="1.0" encoding="utf-8"?>
<p:tagLst xmlns:p="http://schemas.openxmlformats.org/presentationml/2006/main">
  <p:tag name="KSO_WM_FULL_TEXT_BEAUTIFY_COPY_ID" val="27"/>
</p:tagLst>
</file>

<file path=ppt/tags/tag54.xml><?xml version="1.0" encoding="utf-8"?>
<p:tagLst xmlns:p="http://schemas.openxmlformats.org/presentationml/2006/main">
  <p:tag name="KSO_WM_FULL_TEXT_BEAUTIFY_COPY_ID" val="28"/>
</p:tagLst>
</file>

<file path=ppt/tags/tag55.xml><?xml version="1.0" encoding="utf-8"?>
<p:tagLst xmlns:p="http://schemas.openxmlformats.org/presentationml/2006/main">
  <p:tag name="KSO_WM_FULL_TEXT_BEAUTIFY_COPY_ID" val="29"/>
</p:tagLst>
</file>

<file path=ppt/tags/tag56.xml><?xml version="1.0" encoding="utf-8"?>
<p:tagLst xmlns:p="http://schemas.openxmlformats.org/presentationml/2006/main">
  <p:tag name="KSO_WM_FULL_TEXT_BEAUTIFY_COPY_ID" val="30"/>
</p:tagLst>
</file>

<file path=ppt/tags/tag57.xml><?xml version="1.0" encoding="utf-8"?>
<p:tagLst xmlns:p="http://schemas.openxmlformats.org/presentationml/2006/main">
  <p:tag name="KSO_WM_FULL_TEXT_BEAUTIFY_COPY_ID" val="31"/>
</p:tagLst>
</file>

<file path=ppt/tags/tag58.xml><?xml version="1.0" encoding="utf-8"?>
<p:tagLst xmlns:p="http://schemas.openxmlformats.org/presentationml/2006/main">
  <p:tag name="KSO_WM_FULL_TEXT_BEAUTIFY_COPY_ID" val="32"/>
</p:tagLst>
</file>

<file path=ppt/tags/tag59.xml><?xml version="1.0" encoding="utf-8"?>
<p:tagLst xmlns:p="http://schemas.openxmlformats.org/presentationml/2006/main">
  <p:tag name="KSO_WM_FULL_TEXT_BEAUTIFY_COPY_ID" val="33"/>
</p:tagLst>
</file>

<file path=ppt/tags/tag6.xml><?xml version="1.0" encoding="utf-8"?>
<p:tagLst xmlns:p="http://schemas.openxmlformats.org/presentationml/2006/main">
  <p:tag name="KSO_WM_FULL_TEXT_BEAUTIFY_COPY_ID" val="12"/>
</p:tagLst>
</file>

<file path=ppt/tags/tag60.xml><?xml version="1.0" encoding="utf-8"?>
<p:tagLst xmlns:p="http://schemas.openxmlformats.org/presentationml/2006/main">
  <p:tag name="KSO_WM_FULL_TEXT_BEAUTIFY_COPY_ID" val="34"/>
</p:tagLst>
</file>

<file path=ppt/tags/tag61.xml><?xml version="1.0" encoding="utf-8"?>
<p:tagLst xmlns:p="http://schemas.openxmlformats.org/presentationml/2006/main">
  <p:tag name="KSO_WM_FULL_TEXT_BEAUTIFY_COPY_ID" val="35"/>
</p:tagLst>
</file>

<file path=ppt/tags/tag62.xml><?xml version="1.0" encoding="utf-8"?>
<p:tagLst xmlns:p="http://schemas.openxmlformats.org/presentationml/2006/main">
  <p:tag name="KSO_WM_FULL_TEXT_BEAUTIFY_COPY_ID" val="36"/>
</p:tagLst>
</file>

<file path=ppt/tags/tag63.xml><?xml version="1.0" encoding="utf-8"?>
<p:tagLst xmlns:p="http://schemas.openxmlformats.org/presentationml/2006/main">
  <p:tag name="KSO_WM_FULL_TEXT_BEAUTIFY_COPY_ID" val="37"/>
</p:tagLst>
</file>

<file path=ppt/tags/tag64.xml><?xml version="1.0" encoding="utf-8"?>
<p:tagLst xmlns:p="http://schemas.openxmlformats.org/presentationml/2006/main">
  <p:tag name="KSO_WM_FULL_TEXT_BEAUTIFY_COPY_ID" val="6"/>
</p:tagLst>
</file>

<file path=ppt/tags/tag65.xml><?xml version="1.0" encoding="utf-8"?>
<p:tagLst xmlns:p="http://schemas.openxmlformats.org/presentationml/2006/main">
  <p:tag name="KSO_WM_FULL_TEXT_BEAUTIFY_COPY_ID" val="7"/>
</p:tagLst>
</file>

<file path=ppt/tags/tag66.xml><?xml version="1.0" encoding="utf-8"?>
<p:tagLst xmlns:p="http://schemas.openxmlformats.org/presentationml/2006/main">
  <p:tag name="KSO_WM_FULL_TEXT_BEAUTIFY_COPY_ID" val="5"/>
</p:tagLst>
</file>

<file path=ppt/tags/tag67.xml><?xml version="1.0" encoding="utf-8"?>
<p:tagLst xmlns:p="http://schemas.openxmlformats.org/presentationml/2006/main">
  <p:tag name="KSO_WM_FULL_TEXT_BEAUTIFY_COPY_ID" val="8"/>
</p:tagLst>
</file>

<file path=ppt/tags/tag68.xml><?xml version="1.0" encoding="utf-8"?>
<p:tagLst xmlns:p="http://schemas.openxmlformats.org/presentationml/2006/main">
  <p:tag name="KSO_WM_FULL_TEXT_BEAUTIFY_COPY_ID" val="17"/>
</p:tagLst>
</file>

<file path=ppt/tags/tag69.xml><?xml version="1.0" encoding="utf-8"?>
<p:tagLst xmlns:p="http://schemas.openxmlformats.org/presentationml/2006/main">
  <p:tag name="KSO_WM_FULL_TEXT_BEAUTIFY_COPY_ID" val="18"/>
</p:tagLst>
</file>

<file path=ppt/tags/tag7.xml><?xml version="1.0" encoding="utf-8"?>
<p:tagLst xmlns:p="http://schemas.openxmlformats.org/presentationml/2006/main">
  <p:tag name="KSO_WM_FULL_TEXT_BEAUTIFY_COPY_ID" val="13"/>
</p:tagLst>
</file>

<file path=ppt/tags/tag70.xml><?xml version="1.0" encoding="utf-8"?>
<p:tagLst xmlns:p="http://schemas.openxmlformats.org/presentationml/2006/main">
  <p:tag name="KSO_WM_FULL_TEXT_BEAUTIFY_COPY_ID" val="15"/>
</p:tagLst>
</file>

<file path=ppt/tags/tag71.xml><?xml version="1.0" encoding="utf-8"?>
<p:tagLst xmlns:p="http://schemas.openxmlformats.org/presentationml/2006/main">
  <p:tag name="KSO_WM_FULL_TEXT_BEAUTIFY_COPY_ID" val="16"/>
</p:tagLst>
</file>

<file path=ppt/tags/tag72.xml><?xml version="1.0" encoding="utf-8"?>
<p:tagLst xmlns:p="http://schemas.openxmlformats.org/presentationml/2006/main">
  <p:tag name="KSO_WM_FULL_TEXT_BEAUTIFY_COPY_ID" val="13"/>
</p:tagLst>
</file>

<file path=ppt/tags/tag73.xml><?xml version="1.0" encoding="utf-8"?>
<p:tagLst xmlns:p="http://schemas.openxmlformats.org/presentationml/2006/main">
  <p:tag name="KSO_WM_FULL_TEXT_BEAUTIFY_COPY_ID" val="14"/>
</p:tagLst>
</file>

<file path=ppt/tags/tag74.xml><?xml version="1.0" encoding="utf-8"?>
<p:tagLst xmlns:p="http://schemas.openxmlformats.org/presentationml/2006/main">
  <p:tag name="KSO_WM_FULL_TEXT_BEAUTIFY_COPY_ID" val="20"/>
</p:tagLst>
</file>

<file path=ppt/tags/tag75.xml><?xml version="1.0" encoding="utf-8"?>
<p:tagLst xmlns:p="http://schemas.openxmlformats.org/presentationml/2006/main">
  <p:tag name="KSO_WM_FULL_TEXT_BEAUTIFY_COPY_ID" val="21"/>
</p:tagLst>
</file>

<file path=ppt/tags/tag76.xml><?xml version="1.0" encoding="utf-8"?>
<p:tagLst xmlns:p="http://schemas.openxmlformats.org/presentationml/2006/main">
  <p:tag name="KSO_WM_FULL_TEXT_BEAUTIFY_COPY_ID" val="6"/>
</p:tagLst>
</file>

<file path=ppt/tags/tag77.xml><?xml version="1.0" encoding="utf-8"?>
<p:tagLst xmlns:p="http://schemas.openxmlformats.org/presentationml/2006/main">
  <p:tag name="KSO_WM_FULL_TEXT_BEAUTIFY_COPY_ID" val="150995223"/>
</p:tagLst>
</file>

<file path=ppt/tags/tag78.xml><?xml version="1.0" encoding="utf-8"?>
<p:tagLst xmlns:p="http://schemas.openxmlformats.org/presentationml/2006/main">
  <p:tag name="KSO_WM_FULL_TEXT_BEAUTIFY_COPY_ID" val="16"/>
</p:tagLst>
</file>

<file path=ppt/tags/tag79.xml><?xml version="1.0" encoding="utf-8"?>
<p:tagLst xmlns:p="http://schemas.openxmlformats.org/presentationml/2006/main">
  <p:tag name="KSO_WM_FULL_TEXT_BEAUTIFY_COPY_ID" val="19"/>
</p:tagLst>
</file>

<file path=ppt/tags/tag8.xml><?xml version="1.0" encoding="utf-8"?>
<p:tagLst xmlns:p="http://schemas.openxmlformats.org/presentationml/2006/main">
  <p:tag name="KSO_WM_FULL_TEXT_BEAUTIFY_COPY_ID" val="4"/>
</p:tagLst>
</file>

<file path=ppt/tags/tag80.xml><?xml version="1.0" encoding="utf-8"?>
<p:tagLst xmlns:p="http://schemas.openxmlformats.org/presentationml/2006/main">
  <p:tag name="KSO_WM_FULL_TEXT_BEAUTIFY_COPY_ID" val="6"/>
</p:tagLst>
</file>

<file path=ppt/tags/tag81.xml><?xml version="1.0" encoding="utf-8"?>
<p:tagLst xmlns:p="http://schemas.openxmlformats.org/presentationml/2006/main">
  <p:tag name="KSO_WM_FULL_TEXT_BEAUTIFY_COPY_ID" val="2"/>
</p:tagLst>
</file>

<file path=ppt/tags/tag82.xml><?xml version="1.0" encoding="utf-8"?>
<p:tagLst xmlns:p="http://schemas.openxmlformats.org/presentationml/2006/main">
  <p:tag name="KSO_WM_FULL_TEXT_BEAUTIFY_COPY_ID" val="13"/>
</p:tagLst>
</file>

<file path=ppt/tags/tag83.xml><?xml version="1.0" encoding="utf-8"?>
<p:tagLst xmlns:p="http://schemas.openxmlformats.org/presentationml/2006/main">
  <p:tag name="KSO_WM_FULL_TEXT_BEAUTIFY_COPY_ID" val="22"/>
</p:tagLst>
</file>

<file path=ppt/tags/tag84.xml><?xml version="1.0" encoding="utf-8"?>
<p:tagLst xmlns:p="http://schemas.openxmlformats.org/presentationml/2006/main">
  <p:tag name="KSO_WM_FULL_TEXT_BEAUTIFY_COPY_ID" val="14"/>
</p:tagLst>
</file>

<file path=ppt/tags/tag85.xml><?xml version="1.0" encoding="utf-8"?>
<p:tagLst xmlns:p="http://schemas.openxmlformats.org/presentationml/2006/main">
  <p:tag name="KSO_WM_FULL_TEXT_BEAUTIFY_COPY_ID" val="17"/>
</p:tagLst>
</file>

<file path=ppt/tags/tag86.xml><?xml version="1.0" encoding="utf-8"?>
<p:tagLst xmlns:p="http://schemas.openxmlformats.org/presentationml/2006/main">
  <p:tag name="KSO_WM_FULL_TEXT_BEAUTIFY_COPY_ID" val="23"/>
</p:tagLst>
</file>

<file path=ppt/tags/tag87.xml><?xml version="1.0" encoding="utf-8"?>
<p:tagLst xmlns:p="http://schemas.openxmlformats.org/presentationml/2006/main">
  <p:tag name="KSO_WM_FULL_TEXT_BEAUTIFY_COPY_ID" val="24"/>
</p:tagLst>
</file>

<file path=ppt/tags/tag88.xml><?xml version="1.0" encoding="utf-8"?>
<p:tagLst xmlns:p="http://schemas.openxmlformats.org/presentationml/2006/main">
  <p:tag name="KSO_WM_FULL_TEXT_BEAUTIFY_COPY_ID" val="25"/>
</p:tagLst>
</file>

<file path=ppt/tags/tag89.xml><?xml version="1.0" encoding="utf-8"?>
<p:tagLst xmlns:p="http://schemas.openxmlformats.org/presentationml/2006/main">
  <p:tag name="KSO_WM_FULL_TEXT_BEAUTIFY_COPY_ID" val="29"/>
</p:tagLst>
</file>

<file path=ppt/tags/tag9.xml><?xml version="1.0" encoding="utf-8"?>
<p:tagLst xmlns:p="http://schemas.openxmlformats.org/presentationml/2006/main">
  <p:tag name="KSO_WM_FULL_TEXT_BEAUTIFY_COPY_ID" val="7"/>
</p:tagLst>
</file>

<file path=ppt/tags/tag90.xml><?xml version="1.0" encoding="utf-8"?>
<p:tagLst xmlns:p="http://schemas.openxmlformats.org/presentationml/2006/main">
  <p:tag name="KSO_WM_FULL_TEXT_BEAUTIFY_COPY_ID" val="15"/>
</p:tagLst>
</file>

<file path=ppt/tags/tag91.xml><?xml version="1.0" encoding="utf-8"?>
<p:tagLst xmlns:p="http://schemas.openxmlformats.org/presentationml/2006/main">
  <p:tag name="KSO_WM_FULL_TEXT_BEAUTIFY_COPY_ID" val="18"/>
</p:tagLst>
</file>

<file path=ppt/tags/tag92.xml><?xml version="1.0" encoding="utf-8"?>
<p:tagLst xmlns:p="http://schemas.openxmlformats.org/presentationml/2006/main">
  <p:tag name="KSO_WM_FULL_TEXT_BEAUTIFY_COPY_ID" val="26"/>
</p:tagLst>
</file>

<file path=ppt/tags/tag93.xml><?xml version="1.0" encoding="utf-8"?>
<p:tagLst xmlns:p="http://schemas.openxmlformats.org/presentationml/2006/main">
  <p:tag name="KSO_WM_FULL_TEXT_BEAUTIFY_COPY_ID" val="27"/>
</p:tagLst>
</file>

<file path=ppt/tags/tag94.xml><?xml version="1.0" encoding="utf-8"?>
<p:tagLst xmlns:p="http://schemas.openxmlformats.org/presentationml/2006/main">
  <p:tag name="KSO_WM_FULL_TEXT_BEAUTIFY_COPY_ID" val="28"/>
</p:tagLst>
</file>

<file path=ppt/tags/tag95.xml><?xml version="1.0" encoding="utf-8"?>
<p:tagLst xmlns:p="http://schemas.openxmlformats.org/presentationml/2006/main">
  <p:tag name="KSO_WM_FULL_TEXT_BEAUTIFY_COPY_ID" val="30"/>
</p:tagLst>
</file>

<file path=ppt/tags/tag96.xml><?xml version="1.0" encoding="utf-8"?>
<p:tagLst xmlns:p="http://schemas.openxmlformats.org/presentationml/2006/main">
  <p:tag name="KSO_WM_FULL_TEXT_BEAUTIFY_COPY_ID" val="15"/>
</p:tagLst>
</file>

<file path=ppt/tags/tag97.xml><?xml version="1.0" encoding="utf-8"?>
<p:tagLst xmlns:p="http://schemas.openxmlformats.org/presentationml/2006/main">
  <p:tag name="KSO_WM_FULL_TEXT_BEAUTIFY_COPY_ID" val="15"/>
</p:tagLst>
</file>

<file path=ppt/tags/tag98.xml><?xml version="1.0" encoding="utf-8"?>
<p:tagLst xmlns:p="http://schemas.openxmlformats.org/presentationml/2006/main">
  <p:tag name="KSO_WM_FULL_TEXT_BEAUTIFY_COPY_ID" val="150995208"/>
</p:tagLst>
</file>

<file path=ppt/tags/tag99.xml><?xml version="1.0" encoding="utf-8"?>
<p:tagLst xmlns:p="http://schemas.openxmlformats.org/presentationml/2006/main">
  <p:tag name="KSO_WM_FULL_TEXT_BEAUTIFY_COPY_ID" val="5"/>
</p:tagLst>
</file>

<file path=ppt/theme/theme1.xml><?xml version="1.0" encoding="utf-8"?>
<a:theme xmlns:a="http://schemas.openxmlformats.org/drawingml/2006/main" name="Office 主题">
  <a:themeElements>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清风素材 https://12sc.taobao.com/">
  <a:themeElements>
    <a:clrScheme name="6_Colored Theme">
      <a:dk1>
        <a:srgbClr val="262626"/>
      </a:dk1>
      <a:lt1>
        <a:srgbClr val="FFFFFF"/>
      </a:lt1>
      <a:dk2>
        <a:srgbClr val="262626"/>
      </a:dk2>
      <a:lt2>
        <a:srgbClr val="FFFFFF"/>
      </a:lt2>
      <a:accent1>
        <a:srgbClr val="377790"/>
      </a:accent1>
      <a:accent2>
        <a:srgbClr val="189A80"/>
      </a:accent2>
      <a:accent3>
        <a:srgbClr val="F09C2A"/>
      </a:accent3>
      <a:accent4>
        <a:srgbClr val="D24132"/>
      </a:accent4>
      <a:accent5>
        <a:srgbClr val="564266"/>
      </a:accent5>
      <a:accent6>
        <a:srgbClr val="686868"/>
      </a:accent6>
      <a:hlink>
        <a:srgbClr val="FFFFFF"/>
      </a:hlink>
      <a:folHlink>
        <a:srgbClr val="595959"/>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12021</Words>
  <Application>WPS 演示</Application>
  <PresentationFormat>宽屏</PresentationFormat>
  <Paragraphs>1108</Paragraphs>
  <Slides>45</Slides>
  <Notes>8</Notes>
  <HiddenSlides>0</HiddenSlides>
  <MMClips>0</MMClips>
  <ScaleCrop>false</ScaleCrop>
  <HeadingPairs>
    <vt:vector size="6" baseType="variant">
      <vt:variant>
        <vt:lpstr>已用的字体</vt:lpstr>
      </vt:variant>
      <vt:variant>
        <vt:i4>28</vt:i4>
      </vt:variant>
      <vt:variant>
        <vt:lpstr>主题</vt:lpstr>
      </vt:variant>
      <vt:variant>
        <vt:i4>3</vt:i4>
      </vt:variant>
      <vt:variant>
        <vt:lpstr>幻灯片标题</vt:lpstr>
      </vt:variant>
      <vt:variant>
        <vt:i4>45</vt:i4>
      </vt:variant>
    </vt:vector>
  </HeadingPairs>
  <TitlesOfParts>
    <vt:vector size="76" baseType="lpstr">
      <vt:lpstr>Arial</vt:lpstr>
      <vt:lpstr>宋体</vt:lpstr>
      <vt:lpstr>Wingdings</vt:lpstr>
      <vt:lpstr>LiHei Pro</vt:lpstr>
      <vt:lpstr>Impact</vt:lpstr>
      <vt:lpstr>迷你简汉真广标</vt:lpstr>
      <vt:lpstr>FontAwesome</vt:lpstr>
      <vt:lpstr>Mistral</vt:lpstr>
      <vt:lpstr>微软雅黑</vt:lpstr>
      <vt:lpstr>Wingdings</vt:lpstr>
      <vt:lpstr>Century Gothic</vt:lpstr>
      <vt:lpstr>SourceHanSansSC-Regular</vt:lpstr>
      <vt:lpstr>Segoe Print</vt:lpstr>
      <vt:lpstr>Levenim MT</vt:lpstr>
      <vt:lpstr>Arial Unicode MS</vt:lpstr>
      <vt:lpstr>Calibri</vt:lpstr>
      <vt:lpstr>Calibri</vt:lpstr>
      <vt:lpstr>Arial Rounded MT Bold</vt:lpstr>
      <vt:lpstr>Times New Roman</vt:lpstr>
      <vt:lpstr>-apple-system</vt:lpstr>
      <vt:lpstr>Cambria Math</vt:lpstr>
      <vt:lpstr>Lato Black</vt:lpstr>
      <vt:lpstr>Calibri Light</vt:lpstr>
      <vt:lpstr>等线 Light</vt:lpstr>
      <vt:lpstr>等线</vt:lpstr>
      <vt:lpstr>方正仿宋简体</vt:lpstr>
      <vt:lpstr>楷体</vt:lpstr>
      <vt:lpstr>微软雅黑 Light</vt:lpstr>
      <vt:lpstr>Office 主题</vt:lpstr>
      <vt:lpstr>自定义设计方案</vt:lpstr>
      <vt:lpstr>清风素材 https://12sc.taobao.com/</vt:lpstr>
      <vt:lpstr>4种基础色系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企 业 大 屏 监 控 示 意 图</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Aurora</cp:lastModifiedBy>
  <cp:revision>795</cp:revision>
  <dcterms:created xsi:type="dcterms:W3CDTF">2015-07-31T01:43:00Z</dcterms:created>
  <dcterms:modified xsi:type="dcterms:W3CDTF">2021-11-03T09:05:04Z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462BA5765A0F4108868F9726DB614B78</vt:lpwstr>
  </property>
</Properties>
</file>